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4"/>
  </p:sldMasterIdLst>
  <p:notesMasterIdLst>
    <p:notesMasterId r:id="rId42"/>
  </p:notesMasterIdLst>
  <p:sldIdLst>
    <p:sldId id="262" r:id="rId5"/>
    <p:sldId id="258" r:id="rId6"/>
    <p:sldId id="289" r:id="rId7"/>
    <p:sldId id="259" r:id="rId8"/>
    <p:sldId id="406" r:id="rId9"/>
    <p:sldId id="379" r:id="rId10"/>
    <p:sldId id="405" r:id="rId11"/>
    <p:sldId id="397" r:id="rId12"/>
    <p:sldId id="400" r:id="rId13"/>
    <p:sldId id="402" r:id="rId14"/>
    <p:sldId id="404" r:id="rId15"/>
    <p:sldId id="388" r:id="rId16"/>
    <p:sldId id="263" r:id="rId17"/>
    <p:sldId id="449" r:id="rId18"/>
    <p:sldId id="450" r:id="rId19"/>
    <p:sldId id="278" r:id="rId20"/>
    <p:sldId id="448" r:id="rId21"/>
    <p:sldId id="276" r:id="rId22"/>
    <p:sldId id="292" r:id="rId23"/>
    <p:sldId id="277" r:id="rId24"/>
    <p:sldId id="279" r:id="rId25"/>
    <p:sldId id="264" r:id="rId26"/>
    <p:sldId id="280" r:id="rId27"/>
    <p:sldId id="281" r:id="rId28"/>
    <p:sldId id="408" r:id="rId29"/>
    <p:sldId id="407" r:id="rId30"/>
    <p:sldId id="447" r:id="rId31"/>
    <p:sldId id="282" r:id="rId32"/>
    <p:sldId id="290" r:id="rId33"/>
    <p:sldId id="291" r:id="rId34"/>
    <p:sldId id="409" r:id="rId35"/>
    <p:sldId id="265" r:id="rId36"/>
    <p:sldId id="284" r:id="rId37"/>
    <p:sldId id="285" r:id="rId38"/>
    <p:sldId id="293" r:id="rId39"/>
    <p:sldId id="287" r:id="rId40"/>
    <p:sldId id="288" r:id="rId4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E8DD1-2DA6-4950-AD85-D2C04390DD8A}" v="7" dt="2023-11-21T11:02:48.598"/>
    <p1510:client id="{356310E4-E446-4921-A5EA-D075574BC0FC}" v="1" dt="2023-11-21T11:07:41.441"/>
    <p1510:client id="{66614E0C-4B75-4588-B27C-77391C537848}" v="7" dt="2023-11-21T10:25:32.143"/>
    <p1510:client id="{FDA0B0A0-37E8-4D85-8A13-C3775B5C43CC}" v="28" dt="2023-11-15T15:49:49.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94249" autoAdjust="0"/>
  </p:normalViewPr>
  <p:slideViewPr>
    <p:cSldViewPr showGuides="1">
      <p:cViewPr varScale="1">
        <p:scale>
          <a:sx n="90" d="100"/>
          <a:sy n="90" d="100"/>
        </p:scale>
        <p:origin x="636" y="72"/>
      </p:cViewPr>
      <p:guideLst>
        <p:guide orient="horz" pos="1620"/>
        <p:guide orient="horz" pos="191"/>
        <p:guide orient="horz" pos="854"/>
        <p:guide orient="horz" pos="821"/>
        <p:guide orient="horz" pos="3049"/>
        <p:guide orient="horz" pos="315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VOCHON, Isabelle (DREETS-PDL)" userId="S::isabelle.hervochon@dreets.gouv.fr::7a0f30a0-560e-4c88-957c-6a5c602ff319" providerId="AD" clId="Web-{356310E4-E446-4921-A5EA-D075574BC0FC}"/>
    <pc:docChg chg="sldOrd">
      <pc:chgData name="HERVOCHON, Isabelle (DREETS-PDL)" userId="S::isabelle.hervochon@dreets.gouv.fr::7a0f30a0-560e-4c88-957c-6a5c602ff319" providerId="AD" clId="Web-{356310E4-E446-4921-A5EA-D075574BC0FC}" dt="2023-11-21T11:07:41.441" v="0"/>
      <pc:docMkLst>
        <pc:docMk/>
      </pc:docMkLst>
      <pc:sldChg chg="ord">
        <pc:chgData name="HERVOCHON, Isabelle (DREETS-PDL)" userId="S::isabelle.hervochon@dreets.gouv.fr::7a0f30a0-560e-4c88-957c-6a5c602ff319" providerId="AD" clId="Web-{356310E4-E446-4921-A5EA-D075574BC0FC}" dt="2023-11-21T11:07:41.441" v="0"/>
        <pc:sldMkLst>
          <pc:docMk/>
          <pc:sldMk cId="3822642755" sldId="448"/>
        </pc:sldMkLst>
      </pc:sldChg>
    </pc:docChg>
  </pc:docChgLst>
  <pc:docChgLst>
    <pc:chgData name="HERVOCHON, Isabelle (DREETS-PDL)" userId="S::isabelle.hervochon@dreets.gouv.fr::7a0f30a0-560e-4c88-957c-6a5c602ff319" providerId="AD" clId="Web-{FDA0B0A0-37E8-4D85-8A13-C3775B5C43CC}"/>
    <pc:docChg chg="modSld">
      <pc:chgData name="HERVOCHON, Isabelle (DREETS-PDL)" userId="S::isabelle.hervochon@dreets.gouv.fr::7a0f30a0-560e-4c88-957c-6a5c602ff319" providerId="AD" clId="Web-{FDA0B0A0-37E8-4D85-8A13-C3775B5C43CC}" dt="2023-11-15T15:49:49.451" v="26" actId="20577"/>
      <pc:docMkLst>
        <pc:docMk/>
      </pc:docMkLst>
      <pc:sldChg chg="modSp">
        <pc:chgData name="HERVOCHON, Isabelle (DREETS-PDL)" userId="S::isabelle.hervochon@dreets.gouv.fr::7a0f30a0-560e-4c88-957c-6a5c602ff319" providerId="AD" clId="Web-{FDA0B0A0-37E8-4D85-8A13-C3775B5C43CC}" dt="2023-11-15T15:49:49.451" v="26" actId="20577"/>
        <pc:sldMkLst>
          <pc:docMk/>
          <pc:sldMk cId="4177614279" sldId="278"/>
        </pc:sldMkLst>
        <pc:spChg chg="mod">
          <ac:chgData name="HERVOCHON, Isabelle (DREETS-PDL)" userId="S::isabelle.hervochon@dreets.gouv.fr::7a0f30a0-560e-4c88-957c-6a5c602ff319" providerId="AD" clId="Web-{FDA0B0A0-37E8-4D85-8A13-C3775B5C43CC}" dt="2023-11-15T15:49:49.451" v="26" actId="20577"/>
          <ac:spMkLst>
            <pc:docMk/>
            <pc:sldMk cId="4177614279" sldId="278"/>
            <ac:spMk id="21" creationId="{1CFE41AC-A292-EFF3-6011-467F7B348B8C}"/>
          </ac:spMkLst>
        </pc:spChg>
      </pc:sldChg>
    </pc:docChg>
  </pc:docChgLst>
  <pc:docChgLst>
    <pc:chgData name="HERVOCHON, Isabelle (DREETS-PDL)" userId="S::isabelle.hervochon@dreets.gouv.fr::7a0f30a0-560e-4c88-957c-6a5c602ff319" providerId="AD" clId="Web-{66614E0C-4B75-4588-B27C-77391C537848}"/>
    <pc:docChg chg="addSld sldOrd">
      <pc:chgData name="HERVOCHON, Isabelle (DREETS-PDL)" userId="S::isabelle.hervochon@dreets.gouv.fr::7a0f30a0-560e-4c88-957c-6a5c602ff319" providerId="AD" clId="Web-{66614E0C-4B75-4588-B27C-77391C537848}" dt="2023-11-21T10:25:32.143" v="6"/>
      <pc:docMkLst>
        <pc:docMk/>
      </pc:docMkLst>
      <pc:sldChg chg="ord">
        <pc:chgData name="HERVOCHON, Isabelle (DREETS-PDL)" userId="S::isabelle.hervochon@dreets.gouv.fr::7a0f30a0-560e-4c88-957c-6a5c602ff319" providerId="AD" clId="Web-{66614E0C-4B75-4588-B27C-77391C537848}" dt="2023-11-21T10:22:52.623" v="3"/>
        <pc:sldMkLst>
          <pc:docMk/>
          <pc:sldMk cId="4177614279" sldId="278"/>
        </pc:sldMkLst>
      </pc:sldChg>
      <pc:sldChg chg="new">
        <pc:chgData name="HERVOCHON, Isabelle (DREETS-PDL)" userId="S::isabelle.hervochon@dreets.gouv.fr::7a0f30a0-560e-4c88-957c-6a5c602ff319" providerId="AD" clId="Web-{66614E0C-4B75-4588-B27C-77391C537848}" dt="2023-11-21T10:22:48.420" v="2"/>
        <pc:sldMkLst>
          <pc:docMk/>
          <pc:sldMk cId="3822642755" sldId="448"/>
        </pc:sldMkLst>
      </pc:sldChg>
      <pc:sldChg chg="add ord">
        <pc:chgData name="HERVOCHON, Isabelle (DREETS-PDL)" userId="S::isabelle.hervochon@dreets.gouv.fr::7a0f30a0-560e-4c88-957c-6a5c602ff319" providerId="AD" clId="Web-{66614E0C-4B75-4588-B27C-77391C537848}" dt="2023-11-21T10:25:22.205" v="5"/>
        <pc:sldMkLst>
          <pc:docMk/>
          <pc:sldMk cId="3642412834" sldId="449"/>
        </pc:sldMkLst>
      </pc:sldChg>
      <pc:sldChg chg="add">
        <pc:chgData name="HERVOCHON, Isabelle (DREETS-PDL)" userId="S::isabelle.hervochon@dreets.gouv.fr::7a0f30a0-560e-4c88-957c-6a5c602ff319" providerId="AD" clId="Web-{66614E0C-4B75-4588-B27C-77391C537848}" dt="2023-11-21T10:25:32.143" v="6"/>
        <pc:sldMkLst>
          <pc:docMk/>
          <pc:sldMk cId="1052167741" sldId="450"/>
        </pc:sldMkLst>
      </pc:sldChg>
      <pc:sldMasterChg chg="addSldLayout">
        <pc:chgData name="HERVOCHON, Isabelle (DREETS-PDL)" userId="S::isabelle.hervochon@dreets.gouv.fr::7a0f30a0-560e-4c88-957c-6a5c602ff319" providerId="AD" clId="Web-{66614E0C-4B75-4588-B27C-77391C537848}" dt="2023-11-21T10:25:02.626" v="4"/>
        <pc:sldMasterMkLst>
          <pc:docMk/>
          <pc:sldMasterMk cId="3585928067" sldId="2147483813"/>
        </pc:sldMasterMkLst>
        <pc:sldLayoutChg chg="add">
          <pc:chgData name="HERVOCHON, Isabelle (DREETS-PDL)" userId="S::isabelle.hervochon@dreets.gouv.fr::7a0f30a0-560e-4c88-957c-6a5c602ff319" providerId="AD" clId="Web-{66614E0C-4B75-4588-B27C-77391C537848}" dt="2023-11-21T10:25:02.626" v="4"/>
          <pc:sldLayoutMkLst>
            <pc:docMk/>
            <pc:sldMasterMk cId="3585928067" sldId="2147483813"/>
            <pc:sldLayoutMk cId="2268521537" sldId="2147483825"/>
          </pc:sldLayoutMkLst>
        </pc:sldLayoutChg>
      </pc:sldMasterChg>
    </pc:docChg>
  </pc:docChgLst>
  <pc:docChgLst>
    <pc:chgData name="HERVOCHON, Isabelle (DREETS-PDL)" userId="S::isabelle.hervochon@dreets.gouv.fr::7a0f30a0-560e-4c88-957c-6a5c602ff319" providerId="AD" clId="Web-{072E8DD1-2DA6-4950-AD85-D2C04390DD8A}"/>
    <pc:docChg chg="modSld sldOrd">
      <pc:chgData name="HERVOCHON, Isabelle (DREETS-PDL)" userId="S::isabelle.hervochon@dreets.gouv.fr::7a0f30a0-560e-4c88-957c-6a5c602ff319" providerId="AD" clId="Web-{072E8DD1-2DA6-4950-AD85-D2C04390DD8A}" dt="2023-11-21T11:02:48.598" v="6"/>
      <pc:docMkLst>
        <pc:docMk/>
      </pc:docMkLst>
      <pc:sldChg chg="addSp delSp modSp">
        <pc:chgData name="HERVOCHON, Isabelle (DREETS-PDL)" userId="S::isabelle.hervochon@dreets.gouv.fr::7a0f30a0-560e-4c88-957c-6a5c602ff319" providerId="AD" clId="Web-{072E8DD1-2DA6-4950-AD85-D2C04390DD8A}" dt="2023-11-21T11:02:48.598" v="6"/>
        <pc:sldMkLst>
          <pc:docMk/>
          <pc:sldMk cId="3822642755" sldId="448"/>
        </pc:sldMkLst>
        <pc:spChg chg="del">
          <ac:chgData name="HERVOCHON, Isabelle (DREETS-PDL)" userId="S::isabelle.hervochon@dreets.gouv.fr::7a0f30a0-560e-4c88-957c-6a5c602ff319" providerId="AD" clId="Web-{072E8DD1-2DA6-4950-AD85-D2C04390DD8A}" dt="2023-11-21T10:44:56.979" v="3"/>
          <ac:spMkLst>
            <pc:docMk/>
            <pc:sldMk cId="3822642755" sldId="448"/>
            <ac:spMk id="3" creationId="{CDA10A8A-14CB-A7EF-CF8F-21187287B02F}"/>
          </ac:spMkLst>
        </pc:spChg>
        <pc:spChg chg="del">
          <ac:chgData name="HERVOCHON, Isabelle (DREETS-PDL)" userId="S::isabelle.hervochon@dreets.gouv.fr::7a0f30a0-560e-4c88-957c-6a5c602ff319" providerId="AD" clId="Web-{072E8DD1-2DA6-4950-AD85-D2C04390DD8A}" dt="2023-11-21T10:44:53.260" v="2"/>
          <ac:spMkLst>
            <pc:docMk/>
            <pc:sldMk cId="3822642755" sldId="448"/>
            <ac:spMk id="5" creationId="{1B0DCD78-D5F5-5FEC-28F0-87CC290F83DA}"/>
          </ac:spMkLst>
        </pc:spChg>
        <pc:spChg chg="del">
          <ac:chgData name="HERVOCHON, Isabelle (DREETS-PDL)" userId="S::isabelle.hervochon@dreets.gouv.fr::7a0f30a0-560e-4c88-957c-6a5c602ff319" providerId="AD" clId="Web-{072E8DD1-2DA6-4950-AD85-D2C04390DD8A}" dt="2023-11-21T10:44:49.385" v="1"/>
          <ac:spMkLst>
            <pc:docMk/>
            <pc:sldMk cId="3822642755" sldId="448"/>
            <ac:spMk id="6" creationId="{800F44F0-70E1-4A53-FF0D-C085E9B6D8D3}"/>
          </ac:spMkLst>
        </pc:spChg>
        <pc:spChg chg="del">
          <ac:chgData name="HERVOCHON, Isabelle (DREETS-PDL)" userId="S::isabelle.hervochon@dreets.gouv.fr::7a0f30a0-560e-4c88-957c-6a5c602ff319" providerId="AD" clId="Web-{072E8DD1-2DA6-4950-AD85-D2C04390DD8A}" dt="2023-11-21T10:45:40.104" v="4"/>
          <ac:spMkLst>
            <pc:docMk/>
            <pc:sldMk cId="3822642755" sldId="448"/>
            <ac:spMk id="7" creationId="{A220D26F-A821-14F8-8A77-58F993437B2D}"/>
          </ac:spMkLst>
        </pc:spChg>
        <pc:picChg chg="add mod">
          <ac:chgData name="HERVOCHON, Isabelle (DREETS-PDL)" userId="S::isabelle.hervochon@dreets.gouv.fr::7a0f30a0-560e-4c88-957c-6a5c602ff319" providerId="AD" clId="Web-{072E8DD1-2DA6-4950-AD85-D2C04390DD8A}" dt="2023-11-21T11:02:48.598" v="6"/>
          <ac:picMkLst>
            <pc:docMk/>
            <pc:sldMk cId="3822642755" sldId="448"/>
            <ac:picMk id="9" creationId="{2AA9BF76-F619-5B00-69F4-A8133E0515A8}"/>
          </ac:picMkLst>
        </pc:picChg>
      </pc:sldChg>
      <pc:sldChg chg="ord">
        <pc:chgData name="HERVOCHON, Isabelle (DREETS-PDL)" userId="S::isabelle.hervochon@dreets.gouv.fr::7a0f30a0-560e-4c88-957c-6a5c602ff319" providerId="AD" clId="Web-{072E8DD1-2DA6-4950-AD85-D2C04390DD8A}" dt="2023-11-21T10:33:11.816" v="0"/>
        <pc:sldMkLst>
          <pc:docMk/>
          <pc:sldMk cId="1052167741" sldId="45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5C28C-F583-4871-82AB-F50ACBF8AF4C}" type="doc">
      <dgm:prSet loTypeId="urn:microsoft.com/office/officeart/2005/8/layout/venn1" loCatId="relationship" qsTypeId="urn:microsoft.com/office/officeart/2005/8/quickstyle/simple1" qsCatId="simple" csTypeId="urn:microsoft.com/office/officeart/2005/8/colors/accent6_4" csCatId="accent6" phldr="1"/>
      <dgm:spPr/>
    </dgm:pt>
    <dgm:pt modelId="{7E64812F-2DF8-48DF-B43C-623E1E2B683C}">
      <dgm:prSet phldrT="[Texte]"/>
      <dgm:spPr/>
      <dgm:t>
        <a:bodyPr/>
        <a:lstStyle/>
        <a:p>
          <a:r>
            <a:rPr lang="fr-FR" dirty="0"/>
            <a:t>Technicien-expert  des politiques sociales et de santé</a:t>
          </a:r>
        </a:p>
      </dgm:t>
    </dgm:pt>
    <dgm:pt modelId="{EBCAFDF9-1531-406E-8F9A-61CE850D0A65}" type="parTrans" cxnId="{07A9D5F5-C754-48E7-9A88-A265B164734B}">
      <dgm:prSet/>
      <dgm:spPr/>
      <dgm:t>
        <a:bodyPr/>
        <a:lstStyle/>
        <a:p>
          <a:endParaRPr lang="fr-FR"/>
        </a:p>
      </dgm:t>
    </dgm:pt>
    <dgm:pt modelId="{6E904D13-DFD7-4ECE-A90F-87E3FC77A9D3}" type="sibTrans" cxnId="{07A9D5F5-C754-48E7-9A88-A265B164734B}">
      <dgm:prSet/>
      <dgm:spPr/>
      <dgm:t>
        <a:bodyPr/>
        <a:lstStyle/>
        <a:p>
          <a:endParaRPr lang="fr-FR"/>
        </a:p>
      </dgm:t>
    </dgm:pt>
    <dgm:pt modelId="{F1601FEC-87FF-4E1A-9587-7BADC5AFBA0E}">
      <dgm:prSet phldrT="[Texte]"/>
      <dgm:spPr/>
      <dgm:t>
        <a:bodyPr/>
        <a:lstStyle/>
        <a:p>
          <a:r>
            <a:rPr lang="fr-FR" dirty="0"/>
            <a:t>Animateur des politiques sur un territoire</a:t>
          </a:r>
        </a:p>
      </dgm:t>
    </dgm:pt>
    <dgm:pt modelId="{C6EF0BEE-602D-4983-8959-C184D13F75E7}" type="parTrans" cxnId="{A691AB7B-0874-453B-84EA-4455238738AB}">
      <dgm:prSet/>
      <dgm:spPr/>
      <dgm:t>
        <a:bodyPr/>
        <a:lstStyle/>
        <a:p>
          <a:endParaRPr lang="fr-FR"/>
        </a:p>
      </dgm:t>
    </dgm:pt>
    <dgm:pt modelId="{4A563A05-A0EB-43AD-81AA-C50A7C8AC344}" type="sibTrans" cxnId="{A691AB7B-0874-453B-84EA-4455238738AB}">
      <dgm:prSet/>
      <dgm:spPr/>
      <dgm:t>
        <a:bodyPr/>
        <a:lstStyle/>
        <a:p>
          <a:endParaRPr lang="fr-FR"/>
        </a:p>
      </dgm:t>
    </dgm:pt>
    <dgm:pt modelId="{0EB12A50-061B-489A-84BA-E12C8A1ABC58}">
      <dgm:prSet phldrT="[Texte]"/>
      <dgm:spPr/>
      <dgm:t>
        <a:bodyPr/>
        <a:lstStyle/>
        <a:p>
          <a:r>
            <a:rPr lang="fr-FR" dirty="0"/>
            <a:t>Manager – encadrant –chef de projet</a:t>
          </a:r>
        </a:p>
      </dgm:t>
    </dgm:pt>
    <dgm:pt modelId="{036D98D2-2886-4A2A-A829-CF3AE4545A39}" type="parTrans" cxnId="{2E78B060-BE80-4A46-A227-E4990F53506C}">
      <dgm:prSet/>
      <dgm:spPr/>
      <dgm:t>
        <a:bodyPr/>
        <a:lstStyle/>
        <a:p>
          <a:endParaRPr lang="fr-FR"/>
        </a:p>
      </dgm:t>
    </dgm:pt>
    <dgm:pt modelId="{69A479E8-6824-4E56-A58D-D63D59680FAA}" type="sibTrans" cxnId="{2E78B060-BE80-4A46-A227-E4990F53506C}">
      <dgm:prSet/>
      <dgm:spPr/>
      <dgm:t>
        <a:bodyPr/>
        <a:lstStyle/>
        <a:p>
          <a:endParaRPr lang="fr-FR"/>
        </a:p>
      </dgm:t>
    </dgm:pt>
    <dgm:pt modelId="{F0261F08-2D97-48E8-951C-4F67F51ED342}" type="pres">
      <dgm:prSet presAssocID="{2355C28C-F583-4871-82AB-F50ACBF8AF4C}" presName="compositeShape" presStyleCnt="0">
        <dgm:presLayoutVars>
          <dgm:chMax val="7"/>
          <dgm:dir/>
          <dgm:resizeHandles val="exact"/>
        </dgm:presLayoutVars>
      </dgm:prSet>
      <dgm:spPr/>
    </dgm:pt>
    <dgm:pt modelId="{E37FB81F-C63B-47E5-9B05-0CA5C703A5A8}" type="pres">
      <dgm:prSet presAssocID="{7E64812F-2DF8-48DF-B43C-623E1E2B683C}" presName="circ1" presStyleLbl="vennNode1" presStyleIdx="0" presStyleCnt="3" custLinFactNeighborX="1119" custLinFactNeighborY="-1119"/>
      <dgm:spPr/>
    </dgm:pt>
    <dgm:pt modelId="{62AC8A1C-4E9B-420F-BA5E-08B77DF82D52}" type="pres">
      <dgm:prSet presAssocID="{7E64812F-2DF8-48DF-B43C-623E1E2B683C}" presName="circ1Tx" presStyleLbl="revTx" presStyleIdx="0" presStyleCnt="0">
        <dgm:presLayoutVars>
          <dgm:chMax val="0"/>
          <dgm:chPref val="0"/>
          <dgm:bulletEnabled val="1"/>
        </dgm:presLayoutVars>
      </dgm:prSet>
      <dgm:spPr/>
    </dgm:pt>
    <dgm:pt modelId="{AE97C9CE-21F1-4106-B463-77EC8CB879A0}" type="pres">
      <dgm:prSet presAssocID="{F1601FEC-87FF-4E1A-9587-7BADC5AFBA0E}" presName="circ2" presStyleLbl="vennNode1" presStyleIdx="1" presStyleCnt="3"/>
      <dgm:spPr/>
    </dgm:pt>
    <dgm:pt modelId="{26CDDD26-89A3-489F-BBAE-E525A9B3A0F8}" type="pres">
      <dgm:prSet presAssocID="{F1601FEC-87FF-4E1A-9587-7BADC5AFBA0E}" presName="circ2Tx" presStyleLbl="revTx" presStyleIdx="0" presStyleCnt="0">
        <dgm:presLayoutVars>
          <dgm:chMax val="0"/>
          <dgm:chPref val="0"/>
          <dgm:bulletEnabled val="1"/>
        </dgm:presLayoutVars>
      </dgm:prSet>
      <dgm:spPr/>
    </dgm:pt>
    <dgm:pt modelId="{9C53D66D-0F34-4AF8-BE62-80ED30DE363F}" type="pres">
      <dgm:prSet presAssocID="{0EB12A50-061B-489A-84BA-E12C8A1ABC58}" presName="circ3" presStyleLbl="vennNode1" presStyleIdx="2" presStyleCnt="3"/>
      <dgm:spPr/>
    </dgm:pt>
    <dgm:pt modelId="{8009337A-F23D-457A-A714-34418E3D80B1}" type="pres">
      <dgm:prSet presAssocID="{0EB12A50-061B-489A-84BA-E12C8A1ABC58}" presName="circ3Tx" presStyleLbl="revTx" presStyleIdx="0" presStyleCnt="0">
        <dgm:presLayoutVars>
          <dgm:chMax val="0"/>
          <dgm:chPref val="0"/>
          <dgm:bulletEnabled val="1"/>
        </dgm:presLayoutVars>
      </dgm:prSet>
      <dgm:spPr/>
    </dgm:pt>
  </dgm:ptLst>
  <dgm:cxnLst>
    <dgm:cxn modelId="{78AFF32B-E816-49F1-A983-F3CE595D2E6E}" type="presOf" srcId="{2355C28C-F583-4871-82AB-F50ACBF8AF4C}" destId="{F0261F08-2D97-48E8-951C-4F67F51ED342}" srcOrd="0" destOrd="0" presId="urn:microsoft.com/office/officeart/2005/8/layout/venn1"/>
    <dgm:cxn modelId="{2E78B060-BE80-4A46-A227-E4990F53506C}" srcId="{2355C28C-F583-4871-82AB-F50ACBF8AF4C}" destId="{0EB12A50-061B-489A-84BA-E12C8A1ABC58}" srcOrd="2" destOrd="0" parTransId="{036D98D2-2886-4A2A-A829-CF3AE4545A39}" sibTransId="{69A479E8-6824-4E56-A58D-D63D59680FAA}"/>
    <dgm:cxn modelId="{C1E4FC62-A904-4CB0-A08C-67C56ED15237}" type="presOf" srcId="{0EB12A50-061B-489A-84BA-E12C8A1ABC58}" destId="{8009337A-F23D-457A-A714-34418E3D80B1}" srcOrd="1" destOrd="0" presId="urn:microsoft.com/office/officeart/2005/8/layout/venn1"/>
    <dgm:cxn modelId="{9FD48555-654B-4709-B3BF-AC368DD794AC}" type="presOf" srcId="{7E64812F-2DF8-48DF-B43C-623E1E2B683C}" destId="{62AC8A1C-4E9B-420F-BA5E-08B77DF82D52}" srcOrd="1" destOrd="0" presId="urn:microsoft.com/office/officeart/2005/8/layout/venn1"/>
    <dgm:cxn modelId="{A691AB7B-0874-453B-84EA-4455238738AB}" srcId="{2355C28C-F583-4871-82AB-F50ACBF8AF4C}" destId="{F1601FEC-87FF-4E1A-9587-7BADC5AFBA0E}" srcOrd="1" destOrd="0" parTransId="{C6EF0BEE-602D-4983-8959-C184D13F75E7}" sibTransId="{4A563A05-A0EB-43AD-81AA-C50A7C8AC344}"/>
    <dgm:cxn modelId="{7F66AD82-B621-4530-BFC3-EA5F1D98CE44}" type="presOf" srcId="{F1601FEC-87FF-4E1A-9587-7BADC5AFBA0E}" destId="{26CDDD26-89A3-489F-BBAE-E525A9B3A0F8}" srcOrd="1" destOrd="0" presId="urn:microsoft.com/office/officeart/2005/8/layout/venn1"/>
    <dgm:cxn modelId="{E7767DB0-14E5-4991-B053-53BCF25FC076}" type="presOf" srcId="{0EB12A50-061B-489A-84BA-E12C8A1ABC58}" destId="{9C53D66D-0F34-4AF8-BE62-80ED30DE363F}" srcOrd="0" destOrd="0" presId="urn:microsoft.com/office/officeart/2005/8/layout/venn1"/>
    <dgm:cxn modelId="{8FCC41D3-2C6D-4979-B5D5-D075177838F1}" type="presOf" srcId="{F1601FEC-87FF-4E1A-9587-7BADC5AFBA0E}" destId="{AE97C9CE-21F1-4106-B463-77EC8CB879A0}" srcOrd="0" destOrd="0" presId="urn:microsoft.com/office/officeart/2005/8/layout/venn1"/>
    <dgm:cxn modelId="{7463E7DF-AA3C-4DE1-937F-6FE894F6A967}" type="presOf" srcId="{7E64812F-2DF8-48DF-B43C-623E1E2B683C}" destId="{E37FB81F-C63B-47E5-9B05-0CA5C703A5A8}" srcOrd="0" destOrd="0" presId="urn:microsoft.com/office/officeart/2005/8/layout/venn1"/>
    <dgm:cxn modelId="{07A9D5F5-C754-48E7-9A88-A265B164734B}" srcId="{2355C28C-F583-4871-82AB-F50ACBF8AF4C}" destId="{7E64812F-2DF8-48DF-B43C-623E1E2B683C}" srcOrd="0" destOrd="0" parTransId="{EBCAFDF9-1531-406E-8F9A-61CE850D0A65}" sibTransId="{6E904D13-DFD7-4ECE-A90F-87E3FC77A9D3}"/>
    <dgm:cxn modelId="{CB61B645-56B1-43F5-B233-88FF834B70BC}" type="presParOf" srcId="{F0261F08-2D97-48E8-951C-4F67F51ED342}" destId="{E37FB81F-C63B-47E5-9B05-0CA5C703A5A8}" srcOrd="0" destOrd="0" presId="urn:microsoft.com/office/officeart/2005/8/layout/venn1"/>
    <dgm:cxn modelId="{D2F616F2-0BDC-44D6-A6DA-79DB183E1B4E}" type="presParOf" srcId="{F0261F08-2D97-48E8-951C-4F67F51ED342}" destId="{62AC8A1C-4E9B-420F-BA5E-08B77DF82D52}" srcOrd="1" destOrd="0" presId="urn:microsoft.com/office/officeart/2005/8/layout/venn1"/>
    <dgm:cxn modelId="{79334F5A-CBC2-4B0C-8979-AEB3BC459FAE}" type="presParOf" srcId="{F0261F08-2D97-48E8-951C-4F67F51ED342}" destId="{AE97C9CE-21F1-4106-B463-77EC8CB879A0}" srcOrd="2" destOrd="0" presId="urn:microsoft.com/office/officeart/2005/8/layout/venn1"/>
    <dgm:cxn modelId="{644D69AA-D47F-4696-9C02-968343EB25E9}" type="presParOf" srcId="{F0261F08-2D97-48E8-951C-4F67F51ED342}" destId="{26CDDD26-89A3-489F-BBAE-E525A9B3A0F8}" srcOrd="3" destOrd="0" presId="urn:microsoft.com/office/officeart/2005/8/layout/venn1"/>
    <dgm:cxn modelId="{A469D005-3B58-4494-A2FD-44D3466B5A06}" type="presParOf" srcId="{F0261F08-2D97-48E8-951C-4F67F51ED342}" destId="{9C53D66D-0F34-4AF8-BE62-80ED30DE363F}" srcOrd="4" destOrd="0" presId="urn:microsoft.com/office/officeart/2005/8/layout/venn1"/>
    <dgm:cxn modelId="{91CDA80C-C5DE-43FB-812E-53C918738231}" type="presParOf" srcId="{F0261F08-2D97-48E8-951C-4F67F51ED342}" destId="{8009337A-F23D-457A-A714-34418E3D80B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4F18BA-DEEB-4973-8DF2-791702D83D6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fr-FR"/>
        </a:p>
      </dgm:t>
    </dgm:pt>
    <dgm:pt modelId="{639FCDAD-15C3-4E54-AA16-9BE363C96E9B}">
      <dgm:prSet phldrT="[Texte]" custT="1"/>
      <dgm:spPr>
        <a:solidFill>
          <a:schemeClr val="accent1">
            <a:lumMod val="40000"/>
            <a:lumOff val="60000"/>
            <a:alpha val="50000"/>
          </a:schemeClr>
        </a:solidFill>
      </dgm:spPr>
      <dgm:t>
        <a:bodyPr/>
        <a:lstStyle/>
        <a:p>
          <a:r>
            <a:rPr lang="fr-FR" sz="1600" dirty="0">
              <a:solidFill>
                <a:schemeClr val="accent1">
                  <a:lumMod val="50000"/>
                </a:schemeClr>
              </a:solidFill>
            </a:rPr>
            <a:t>Autorisation des structures ou activités</a:t>
          </a:r>
        </a:p>
      </dgm:t>
    </dgm:pt>
    <dgm:pt modelId="{276C6237-9178-470F-89E1-E09E4F107CA0}" type="parTrans" cxnId="{1BB00D91-70A1-4B2B-B258-A4BFDCF56CE7}">
      <dgm:prSet/>
      <dgm:spPr/>
      <dgm:t>
        <a:bodyPr/>
        <a:lstStyle/>
        <a:p>
          <a:endParaRPr lang="fr-FR"/>
        </a:p>
      </dgm:t>
    </dgm:pt>
    <dgm:pt modelId="{2FD7CE6F-25ED-4C26-9175-378408D3BE2B}" type="sibTrans" cxnId="{1BB00D91-70A1-4B2B-B258-A4BFDCF56CE7}">
      <dgm:prSet/>
      <dgm:spPr/>
      <dgm:t>
        <a:bodyPr/>
        <a:lstStyle/>
        <a:p>
          <a:endParaRPr lang="fr-FR"/>
        </a:p>
      </dgm:t>
    </dgm:pt>
    <dgm:pt modelId="{5D667529-44E9-4A9F-9C5B-C5E7E4BE51BD}">
      <dgm:prSet phldrT="[Texte]" custT="1"/>
      <dgm:spPr>
        <a:solidFill>
          <a:schemeClr val="accent1">
            <a:lumMod val="40000"/>
            <a:lumOff val="60000"/>
            <a:alpha val="50000"/>
          </a:schemeClr>
        </a:solidFill>
      </dgm:spPr>
      <dgm:t>
        <a:bodyPr/>
        <a:lstStyle/>
        <a:p>
          <a:r>
            <a:rPr lang="fr-FR" sz="1600" dirty="0">
              <a:solidFill>
                <a:schemeClr val="accent1">
                  <a:lumMod val="50000"/>
                </a:schemeClr>
              </a:solidFill>
            </a:rPr>
            <a:t>Pilotage et Financement des établissements et dispositifs</a:t>
          </a:r>
        </a:p>
      </dgm:t>
    </dgm:pt>
    <dgm:pt modelId="{8C010F53-A723-4985-B6CE-C4B5FAFB2B88}" type="parTrans" cxnId="{7EDDCD13-C8C2-4653-951B-D7568318E528}">
      <dgm:prSet/>
      <dgm:spPr/>
      <dgm:t>
        <a:bodyPr/>
        <a:lstStyle/>
        <a:p>
          <a:endParaRPr lang="fr-FR"/>
        </a:p>
      </dgm:t>
    </dgm:pt>
    <dgm:pt modelId="{FF695A49-A942-4FB4-B806-077F64DC014F}" type="sibTrans" cxnId="{7EDDCD13-C8C2-4653-951B-D7568318E528}">
      <dgm:prSet/>
      <dgm:spPr/>
      <dgm:t>
        <a:bodyPr/>
        <a:lstStyle/>
        <a:p>
          <a:endParaRPr lang="fr-FR"/>
        </a:p>
      </dgm:t>
    </dgm:pt>
    <dgm:pt modelId="{0930F366-7542-4A39-AB99-468532DDC623}">
      <dgm:prSet phldrT="[Texte]" custT="1"/>
      <dgm:spPr>
        <a:solidFill>
          <a:schemeClr val="accent1">
            <a:lumMod val="40000"/>
            <a:lumOff val="60000"/>
            <a:alpha val="50000"/>
          </a:schemeClr>
        </a:solidFill>
      </dgm:spPr>
      <dgm:t>
        <a:bodyPr/>
        <a:lstStyle/>
        <a:p>
          <a:r>
            <a:rPr lang="fr-FR" sz="1600" dirty="0">
              <a:solidFill>
                <a:schemeClr val="accent1">
                  <a:lumMod val="50000"/>
                </a:schemeClr>
              </a:solidFill>
            </a:rPr>
            <a:t>Inspection-contrôle </a:t>
          </a:r>
          <a:endParaRPr lang="fr-FR" sz="1600" strike="sngStrike" dirty="0">
            <a:solidFill>
              <a:schemeClr val="accent1">
                <a:lumMod val="50000"/>
              </a:schemeClr>
            </a:solidFill>
          </a:endParaRPr>
        </a:p>
      </dgm:t>
    </dgm:pt>
    <dgm:pt modelId="{E5AA2B37-E015-4C8F-B7F0-B84555FB7228}" type="parTrans" cxnId="{CC7D1B33-252B-4025-8489-DE24BC6D99E8}">
      <dgm:prSet/>
      <dgm:spPr/>
      <dgm:t>
        <a:bodyPr/>
        <a:lstStyle/>
        <a:p>
          <a:endParaRPr lang="fr-FR"/>
        </a:p>
      </dgm:t>
    </dgm:pt>
    <dgm:pt modelId="{660C4DF0-F4CE-4BEF-A02E-676C675CF5EB}" type="sibTrans" cxnId="{CC7D1B33-252B-4025-8489-DE24BC6D99E8}">
      <dgm:prSet/>
      <dgm:spPr/>
      <dgm:t>
        <a:bodyPr/>
        <a:lstStyle/>
        <a:p>
          <a:endParaRPr lang="fr-FR"/>
        </a:p>
      </dgm:t>
    </dgm:pt>
    <dgm:pt modelId="{AE890ACA-CB40-4A6D-9628-10AAA22892B8}">
      <dgm:prSet phldrT="[Texte]" custT="1"/>
      <dgm:spPr>
        <a:solidFill>
          <a:schemeClr val="accent1">
            <a:lumMod val="40000"/>
            <a:lumOff val="60000"/>
            <a:alpha val="50000"/>
          </a:schemeClr>
        </a:solidFill>
      </dgm:spPr>
      <dgm:t>
        <a:bodyPr/>
        <a:lstStyle/>
        <a:p>
          <a:r>
            <a:rPr lang="fr-FR" sz="1600" dirty="0">
              <a:solidFill>
                <a:schemeClr val="accent1">
                  <a:lumMod val="50000"/>
                </a:schemeClr>
              </a:solidFill>
            </a:rPr>
            <a:t>Management/</a:t>
          </a:r>
        </a:p>
        <a:p>
          <a:r>
            <a:rPr lang="fr-FR" sz="1600" dirty="0">
              <a:solidFill>
                <a:schemeClr val="accent1">
                  <a:lumMod val="50000"/>
                </a:schemeClr>
              </a:solidFill>
            </a:rPr>
            <a:t>Pilotage de projets</a:t>
          </a:r>
        </a:p>
        <a:p>
          <a:r>
            <a:rPr lang="fr-FR" sz="1600" dirty="0">
              <a:solidFill>
                <a:schemeClr val="accent1">
                  <a:lumMod val="50000"/>
                </a:schemeClr>
              </a:solidFill>
            </a:rPr>
            <a:t>Soutien des initiatives et innovations locales</a:t>
          </a:r>
        </a:p>
      </dgm:t>
    </dgm:pt>
    <dgm:pt modelId="{61728288-6D9A-4C57-96D9-B49A2B11FF31}" type="parTrans" cxnId="{7AAD57AC-0412-4167-9AB0-CDB4842B17E8}">
      <dgm:prSet/>
      <dgm:spPr/>
      <dgm:t>
        <a:bodyPr/>
        <a:lstStyle/>
        <a:p>
          <a:endParaRPr lang="fr-FR"/>
        </a:p>
      </dgm:t>
    </dgm:pt>
    <dgm:pt modelId="{85FC8F49-BF00-4B32-A0C0-E622277AD076}" type="sibTrans" cxnId="{7AAD57AC-0412-4167-9AB0-CDB4842B17E8}">
      <dgm:prSet/>
      <dgm:spPr/>
      <dgm:t>
        <a:bodyPr/>
        <a:lstStyle/>
        <a:p>
          <a:endParaRPr lang="fr-FR"/>
        </a:p>
      </dgm:t>
    </dgm:pt>
    <dgm:pt modelId="{2E9973C7-CE7F-4190-8B24-CC5A45C9D2C7}">
      <dgm:prSet custT="1"/>
      <dgm:spPr>
        <a:solidFill>
          <a:schemeClr val="accent1">
            <a:lumMod val="40000"/>
            <a:lumOff val="60000"/>
            <a:alpha val="50000"/>
          </a:schemeClr>
        </a:solidFill>
      </dgm:spPr>
      <dgm:t>
        <a:bodyPr/>
        <a:lstStyle/>
        <a:p>
          <a:pPr>
            <a:spcAft>
              <a:spcPts val="0"/>
            </a:spcAft>
          </a:pPr>
          <a:r>
            <a:rPr lang="fr-FR" sz="1600" dirty="0">
              <a:solidFill>
                <a:schemeClr val="accent1">
                  <a:lumMod val="50000"/>
                </a:schemeClr>
              </a:solidFill>
            </a:rPr>
            <a:t>Animation territoriale : coordination/</a:t>
          </a:r>
        </a:p>
        <a:p>
          <a:pPr>
            <a:spcAft>
              <a:spcPts val="0"/>
            </a:spcAft>
          </a:pPr>
          <a:r>
            <a:rPr lang="fr-FR" sz="1600" dirty="0">
              <a:solidFill>
                <a:schemeClr val="accent1">
                  <a:lumMod val="50000"/>
                </a:schemeClr>
              </a:solidFill>
            </a:rPr>
            <a:t>concertation </a:t>
          </a:r>
          <a:r>
            <a:rPr lang="fr-FR" sz="1600" strike="noStrike" dirty="0">
              <a:solidFill>
                <a:schemeClr val="accent1">
                  <a:lumMod val="50000"/>
                </a:schemeClr>
              </a:solidFill>
            </a:rPr>
            <a:t>avec les </a:t>
          </a:r>
          <a:r>
            <a:rPr lang="fr-FR" sz="1600" dirty="0">
              <a:solidFill>
                <a:schemeClr val="accent1">
                  <a:lumMod val="50000"/>
                </a:schemeClr>
              </a:solidFill>
            </a:rPr>
            <a:t>acteurs sur un territoire</a:t>
          </a:r>
        </a:p>
      </dgm:t>
    </dgm:pt>
    <dgm:pt modelId="{043FFF66-11C5-4B6F-9C77-4B5287E31A47}" type="parTrans" cxnId="{A3C3A063-5BC2-452E-89C8-7D93BF1DB623}">
      <dgm:prSet/>
      <dgm:spPr/>
      <dgm:t>
        <a:bodyPr/>
        <a:lstStyle/>
        <a:p>
          <a:endParaRPr lang="fr-FR"/>
        </a:p>
      </dgm:t>
    </dgm:pt>
    <dgm:pt modelId="{54413B26-3D2F-4B5B-AF63-1445AA8005E6}" type="sibTrans" cxnId="{A3C3A063-5BC2-452E-89C8-7D93BF1DB623}">
      <dgm:prSet/>
      <dgm:spPr/>
      <dgm:t>
        <a:bodyPr/>
        <a:lstStyle/>
        <a:p>
          <a:endParaRPr lang="fr-FR"/>
        </a:p>
      </dgm:t>
    </dgm:pt>
    <dgm:pt modelId="{C758170B-523A-41B7-AB3C-5A5F090DA390}" type="pres">
      <dgm:prSet presAssocID="{714F18BA-DEEB-4973-8DF2-791702D83D6E}" presName="Name0" presStyleCnt="0">
        <dgm:presLayoutVars>
          <dgm:dir/>
          <dgm:resizeHandles val="exact"/>
        </dgm:presLayoutVars>
      </dgm:prSet>
      <dgm:spPr/>
    </dgm:pt>
    <dgm:pt modelId="{17EFA00F-1F4D-4F3A-BFE5-6CA5AF62143C}" type="pres">
      <dgm:prSet presAssocID="{639FCDAD-15C3-4E54-AA16-9BE363C96E9B}" presName="Name5" presStyleLbl="vennNode1" presStyleIdx="0" presStyleCnt="5" custScaleX="183449" custScaleY="148119">
        <dgm:presLayoutVars>
          <dgm:bulletEnabled val="1"/>
        </dgm:presLayoutVars>
      </dgm:prSet>
      <dgm:spPr/>
    </dgm:pt>
    <dgm:pt modelId="{046E89B6-30EB-4564-8389-341EB9066C47}" type="pres">
      <dgm:prSet presAssocID="{2FD7CE6F-25ED-4C26-9175-378408D3BE2B}" presName="space" presStyleCnt="0"/>
      <dgm:spPr/>
    </dgm:pt>
    <dgm:pt modelId="{3CB27090-FB1F-467C-B5D1-291F5AF01A9C}" type="pres">
      <dgm:prSet presAssocID="{5D667529-44E9-4A9F-9C5B-C5E7E4BE51BD}" presName="Name5" presStyleLbl="vennNode1" presStyleIdx="1" presStyleCnt="5" custScaleX="217752" custScaleY="188912" custLinFactNeighborX="9598" custLinFactNeighborY="2636">
        <dgm:presLayoutVars>
          <dgm:bulletEnabled val="1"/>
        </dgm:presLayoutVars>
      </dgm:prSet>
      <dgm:spPr/>
    </dgm:pt>
    <dgm:pt modelId="{133F2CEF-7393-4799-A608-E7A89E2BC5F5}" type="pres">
      <dgm:prSet presAssocID="{FF695A49-A942-4FB4-B806-077F64DC014F}" presName="space" presStyleCnt="0"/>
      <dgm:spPr/>
    </dgm:pt>
    <dgm:pt modelId="{7AE396DF-02FF-43FC-B722-2F04A9DE67A6}" type="pres">
      <dgm:prSet presAssocID="{0930F366-7542-4A39-AB99-468532DDC623}" presName="Name5" presStyleLbl="vennNode1" presStyleIdx="2" presStyleCnt="5" custScaleX="156699" custScaleY="130122">
        <dgm:presLayoutVars>
          <dgm:bulletEnabled val="1"/>
        </dgm:presLayoutVars>
      </dgm:prSet>
      <dgm:spPr/>
    </dgm:pt>
    <dgm:pt modelId="{C6FBA379-347D-4C0B-A5E7-76FE1896E684}" type="pres">
      <dgm:prSet presAssocID="{660C4DF0-F4CE-4BEF-A02E-676C675CF5EB}" presName="space" presStyleCnt="0"/>
      <dgm:spPr/>
    </dgm:pt>
    <dgm:pt modelId="{E448F770-B676-45A8-9314-D1BFDA484C78}" type="pres">
      <dgm:prSet presAssocID="{AE890ACA-CB40-4A6D-9628-10AAA22892B8}" presName="Name5" presStyleLbl="vennNode1" presStyleIdx="3" presStyleCnt="5" custScaleX="208526" custScaleY="193635">
        <dgm:presLayoutVars>
          <dgm:bulletEnabled val="1"/>
        </dgm:presLayoutVars>
      </dgm:prSet>
      <dgm:spPr/>
    </dgm:pt>
    <dgm:pt modelId="{17E12850-073E-4EBE-9918-AD75734213DE}" type="pres">
      <dgm:prSet presAssocID="{85FC8F49-BF00-4B32-A0C0-E622277AD076}" presName="space" presStyleCnt="0"/>
      <dgm:spPr/>
    </dgm:pt>
    <dgm:pt modelId="{4BABAB0D-B317-4139-B36C-843098201990}" type="pres">
      <dgm:prSet presAssocID="{2E9973C7-CE7F-4190-8B24-CC5A45C9D2C7}" presName="Name5" presStyleLbl="vennNode1" presStyleIdx="4" presStyleCnt="5" custScaleX="189506" custScaleY="170141">
        <dgm:presLayoutVars>
          <dgm:bulletEnabled val="1"/>
        </dgm:presLayoutVars>
      </dgm:prSet>
      <dgm:spPr/>
    </dgm:pt>
  </dgm:ptLst>
  <dgm:cxnLst>
    <dgm:cxn modelId="{7EDDCD13-C8C2-4653-951B-D7568318E528}" srcId="{714F18BA-DEEB-4973-8DF2-791702D83D6E}" destId="{5D667529-44E9-4A9F-9C5B-C5E7E4BE51BD}" srcOrd="1" destOrd="0" parTransId="{8C010F53-A723-4985-B6CE-C4B5FAFB2B88}" sibTransId="{FF695A49-A942-4FB4-B806-077F64DC014F}"/>
    <dgm:cxn modelId="{07CE8019-8DCC-4879-854A-12ED195990F5}" type="presOf" srcId="{2E9973C7-CE7F-4190-8B24-CC5A45C9D2C7}" destId="{4BABAB0D-B317-4139-B36C-843098201990}" srcOrd="0" destOrd="0" presId="urn:microsoft.com/office/officeart/2005/8/layout/venn3"/>
    <dgm:cxn modelId="{CC7D1B33-252B-4025-8489-DE24BC6D99E8}" srcId="{714F18BA-DEEB-4973-8DF2-791702D83D6E}" destId="{0930F366-7542-4A39-AB99-468532DDC623}" srcOrd="2" destOrd="0" parTransId="{E5AA2B37-E015-4C8F-B7F0-B84555FB7228}" sibTransId="{660C4DF0-F4CE-4BEF-A02E-676C675CF5EB}"/>
    <dgm:cxn modelId="{C225663E-A0B1-46A7-8A2E-184C3B5B230C}" type="presOf" srcId="{AE890ACA-CB40-4A6D-9628-10AAA22892B8}" destId="{E448F770-B676-45A8-9314-D1BFDA484C78}" srcOrd="0" destOrd="0" presId="urn:microsoft.com/office/officeart/2005/8/layout/venn3"/>
    <dgm:cxn modelId="{A3C3A063-5BC2-452E-89C8-7D93BF1DB623}" srcId="{714F18BA-DEEB-4973-8DF2-791702D83D6E}" destId="{2E9973C7-CE7F-4190-8B24-CC5A45C9D2C7}" srcOrd="4" destOrd="0" parTransId="{043FFF66-11C5-4B6F-9C77-4B5287E31A47}" sibTransId="{54413B26-3D2F-4B5B-AF63-1445AA8005E6}"/>
    <dgm:cxn modelId="{6D47E466-CD6D-42BB-A496-5730D0564361}" type="presOf" srcId="{5D667529-44E9-4A9F-9C5B-C5E7E4BE51BD}" destId="{3CB27090-FB1F-467C-B5D1-291F5AF01A9C}" srcOrd="0" destOrd="0" presId="urn:microsoft.com/office/officeart/2005/8/layout/venn3"/>
    <dgm:cxn modelId="{82539267-1418-4D39-89AB-EB9C344B5AAD}" type="presOf" srcId="{639FCDAD-15C3-4E54-AA16-9BE363C96E9B}" destId="{17EFA00F-1F4D-4F3A-BFE5-6CA5AF62143C}" srcOrd="0" destOrd="0" presId="urn:microsoft.com/office/officeart/2005/8/layout/venn3"/>
    <dgm:cxn modelId="{A644E370-2B3B-4599-853C-8C377CF8E170}" type="presOf" srcId="{0930F366-7542-4A39-AB99-468532DDC623}" destId="{7AE396DF-02FF-43FC-B722-2F04A9DE67A6}" srcOrd="0" destOrd="0" presId="urn:microsoft.com/office/officeart/2005/8/layout/venn3"/>
    <dgm:cxn modelId="{1BB00D91-70A1-4B2B-B258-A4BFDCF56CE7}" srcId="{714F18BA-DEEB-4973-8DF2-791702D83D6E}" destId="{639FCDAD-15C3-4E54-AA16-9BE363C96E9B}" srcOrd="0" destOrd="0" parTransId="{276C6237-9178-470F-89E1-E09E4F107CA0}" sibTransId="{2FD7CE6F-25ED-4C26-9175-378408D3BE2B}"/>
    <dgm:cxn modelId="{292B75A2-5338-4ECB-AEBA-2859AB0E6D85}" type="presOf" srcId="{714F18BA-DEEB-4973-8DF2-791702D83D6E}" destId="{C758170B-523A-41B7-AB3C-5A5F090DA390}" srcOrd="0" destOrd="0" presId="urn:microsoft.com/office/officeart/2005/8/layout/venn3"/>
    <dgm:cxn modelId="{7AAD57AC-0412-4167-9AB0-CDB4842B17E8}" srcId="{714F18BA-DEEB-4973-8DF2-791702D83D6E}" destId="{AE890ACA-CB40-4A6D-9628-10AAA22892B8}" srcOrd="3" destOrd="0" parTransId="{61728288-6D9A-4C57-96D9-B49A2B11FF31}" sibTransId="{85FC8F49-BF00-4B32-A0C0-E622277AD076}"/>
    <dgm:cxn modelId="{EF422AEA-C2FC-4F84-B0F8-10922ED44AA7}" type="presParOf" srcId="{C758170B-523A-41B7-AB3C-5A5F090DA390}" destId="{17EFA00F-1F4D-4F3A-BFE5-6CA5AF62143C}" srcOrd="0" destOrd="0" presId="urn:microsoft.com/office/officeart/2005/8/layout/venn3"/>
    <dgm:cxn modelId="{7CE933AF-F79D-49D6-9EBC-1819C2CE32AC}" type="presParOf" srcId="{C758170B-523A-41B7-AB3C-5A5F090DA390}" destId="{046E89B6-30EB-4564-8389-341EB9066C47}" srcOrd="1" destOrd="0" presId="urn:microsoft.com/office/officeart/2005/8/layout/venn3"/>
    <dgm:cxn modelId="{8B92E130-C4B4-4B1F-9AE1-38D7E79BC905}" type="presParOf" srcId="{C758170B-523A-41B7-AB3C-5A5F090DA390}" destId="{3CB27090-FB1F-467C-B5D1-291F5AF01A9C}" srcOrd="2" destOrd="0" presId="urn:microsoft.com/office/officeart/2005/8/layout/venn3"/>
    <dgm:cxn modelId="{3C26DE00-734F-484E-92BA-CEAF557C7488}" type="presParOf" srcId="{C758170B-523A-41B7-AB3C-5A5F090DA390}" destId="{133F2CEF-7393-4799-A608-E7A89E2BC5F5}" srcOrd="3" destOrd="0" presId="urn:microsoft.com/office/officeart/2005/8/layout/venn3"/>
    <dgm:cxn modelId="{FF325D99-4614-44CC-BF0D-D3E554B96978}" type="presParOf" srcId="{C758170B-523A-41B7-AB3C-5A5F090DA390}" destId="{7AE396DF-02FF-43FC-B722-2F04A9DE67A6}" srcOrd="4" destOrd="0" presId="urn:microsoft.com/office/officeart/2005/8/layout/venn3"/>
    <dgm:cxn modelId="{33A735F3-2F30-4808-B2F2-67979245460A}" type="presParOf" srcId="{C758170B-523A-41B7-AB3C-5A5F090DA390}" destId="{C6FBA379-347D-4C0B-A5E7-76FE1896E684}" srcOrd="5" destOrd="0" presId="urn:microsoft.com/office/officeart/2005/8/layout/venn3"/>
    <dgm:cxn modelId="{3B05DF19-D6A5-4C93-9B96-90AC6A944176}" type="presParOf" srcId="{C758170B-523A-41B7-AB3C-5A5F090DA390}" destId="{E448F770-B676-45A8-9314-D1BFDA484C78}" srcOrd="6" destOrd="0" presId="urn:microsoft.com/office/officeart/2005/8/layout/venn3"/>
    <dgm:cxn modelId="{7F752450-140A-4246-B821-5ECE31E31184}" type="presParOf" srcId="{C758170B-523A-41B7-AB3C-5A5F090DA390}" destId="{17E12850-073E-4EBE-9918-AD75734213DE}" srcOrd="7" destOrd="0" presId="urn:microsoft.com/office/officeart/2005/8/layout/venn3"/>
    <dgm:cxn modelId="{359CDCD4-1F91-4AB0-9627-552561805E91}" type="presParOf" srcId="{C758170B-523A-41B7-AB3C-5A5F090DA390}" destId="{4BABAB0D-B317-4139-B36C-843098201990}"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FB81F-C63B-47E5-9B05-0CA5C703A5A8}">
      <dsp:nvSpPr>
        <dsp:cNvPr id="0" name=""/>
        <dsp:cNvSpPr/>
      </dsp:nvSpPr>
      <dsp:spPr>
        <a:xfrm>
          <a:off x="2026791" y="15415"/>
          <a:ext cx="1598518" cy="1598518"/>
        </a:xfrm>
        <a:prstGeom prst="ellipse">
          <a:avLst/>
        </a:prstGeom>
        <a:solidFill>
          <a:schemeClr val="accent6">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fr-FR" sz="1100" kern="1200" dirty="0"/>
            <a:t>Technicien-expert  des politiques sociales et de santé</a:t>
          </a:r>
        </a:p>
      </dsp:txBody>
      <dsp:txXfrm>
        <a:off x="2239927" y="295155"/>
        <a:ext cx="1172246" cy="719333"/>
      </dsp:txXfrm>
    </dsp:sp>
    <dsp:sp modelId="{AE97C9CE-21F1-4106-B463-77EC8CB879A0}">
      <dsp:nvSpPr>
        <dsp:cNvPr id="0" name=""/>
        <dsp:cNvSpPr/>
      </dsp:nvSpPr>
      <dsp:spPr>
        <a:xfrm>
          <a:off x="2585702" y="1032376"/>
          <a:ext cx="1598518" cy="1598518"/>
        </a:xfrm>
        <a:prstGeom prst="ellipse">
          <a:avLst/>
        </a:prstGeom>
        <a:solidFill>
          <a:schemeClr val="accent6">
            <a:shade val="80000"/>
            <a:alpha val="50000"/>
            <a:hueOff val="-250145"/>
            <a:satOff val="-25395"/>
            <a:lumOff val="378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fr-FR" sz="1100" kern="1200" dirty="0"/>
            <a:t>Animateur des politiques sur un territoire</a:t>
          </a:r>
        </a:p>
      </dsp:txBody>
      <dsp:txXfrm>
        <a:off x="3074582" y="1445326"/>
        <a:ext cx="959110" cy="879185"/>
      </dsp:txXfrm>
    </dsp:sp>
    <dsp:sp modelId="{9C53D66D-0F34-4AF8-BE62-80ED30DE363F}">
      <dsp:nvSpPr>
        <dsp:cNvPr id="0" name=""/>
        <dsp:cNvSpPr/>
      </dsp:nvSpPr>
      <dsp:spPr>
        <a:xfrm>
          <a:off x="1432105" y="1032376"/>
          <a:ext cx="1598518" cy="1598518"/>
        </a:xfrm>
        <a:prstGeom prst="ellipse">
          <a:avLst/>
        </a:prstGeom>
        <a:solidFill>
          <a:schemeClr val="accent6">
            <a:shade val="80000"/>
            <a:alpha val="50000"/>
            <a:hueOff val="-250145"/>
            <a:satOff val="-25395"/>
            <a:lumOff val="378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fr-FR" sz="1100" kern="1200" dirty="0"/>
            <a:t>Manager – encadrant –chef de projet</a:t>
          </a:r>
        </a:p>
      </dsp:txBody>
      <dsp:txXfrm>
        <a:off x="1582632" y="1445326"/>
        <a:ext cx="959110" cy="879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FA00F-1F4D-4F3A-BFE5-6CA5AF62143C}">
      <dsp:nvSpPr>
        <dsp:cNvPr id="0" name=""/>
        <dsp:cNvSpPr/>
      </dsp:nvSpPr>
      <dsp:spPr>
        <a:xfrm>
          <a:off x="1077" y="706947"/>
          <a:ext cx="1815467" cy="1465830"/>
        </a:xfrm>
        <a:prstGeom prst="ellipse">
          <a:avLst/>
        </a:prstGeom>
        <a:solidFill>
          <a:schemeClr val="accent1">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4463" tIns="20320" rIns="54463"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accent1">
                  <a:lumMod val="50000"/>
                </a:schemeClr>
              </a:solidFill>
            </a:rPr>
            <a:t>Autorisation des structures ou activités</a:t>
          </a:r>
        </a:p>
      </dsp:txBody>
      <dsp:txXfrm>
        <a:off x="266946" y="921613"/>
        <a:ext cx="1283729" cy="1036498"/>
      </dsp:txXfrm>
    </dsp:sp>
    <dsp:sp modelId="{3CB27090-FB1F-467C-B5D1-291F5AF01A9C}">
      <dsp:nvSpPr>
        <dsp:cNvPr id="0" name=""/>
        <dsp:cNvSpPr/>
      </dsp:nvSpPr>
      <dsp:spPr>
        <a:xfrm>
          <a:off x="1637615" y="531183"/>
          <a:ext cx="2154940" cy="1869530"/>
        </a:xfrm>
        <a:prstGeom prst="ellipse">
          <a:avLst/>
        </a:prstGeom>
        <a:solidFill>
          <a:schemeClr val="accent1">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4463" tIns="20320" rIns="54463"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accent1">
                  <a:lumMod val="50000"/>
                </a:schemeClr>
              </a:solidFill>
            </a:rPr>
            <a:t>Pilotage et Financement des établissements et dispositifs</a:t>
          </a:r>
        </a:p>
      </dsp:txBody>
      <dsp:txXfrm>
        <a:off x="1953199" y="804969"/>
        <a:ext cx="1523772" cy="1321958"/>
      </dsp:txXfrm>
    </dsp:sp>
    <dsp:sp modelId="{7AE396DF-02FF-43FC-B722-2F04A9DE67A6}">
      <dsp:nvSpPr>
        <dsp:cNvPr id="0" name=""/>
        <dsp:cNvSpPr/>
      </dsp:nvSpPr>
      <dsp:spPr>
        <a:xfrm>
          <a:off x="3575632" y="795998"/>
          <a:ext cx="1550741" cy="1287727"/>
        </a:xfrm>
        <a:prstGeom prst="ellipse">
          <a:avLst/>
        </a:prstGeom>
        <a:solidFill>
          <a:schemeClr val="accent1">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4463" tIns="20320" rIns="54463"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accent1">
                  <a:lumMod val="50000"/>
                </a:schemeClr>
              </a:solidFill>
            </a:rPr>
            <a:t>Inspection-contrôle </a:t>
          </a:r>
          <a:endParaRPr lang="fr-FR" sz="1600" strike="sngStrike" kern="1200" dirty="0">
            <a:solidFill>
              <a:schemeClr val="accent1">
                <a:lumMod val="50000"/>
              </a:schemeClr>
            </a:solidFill>
          </a:endParaRPr>
        </a:p>
      </dsp:txBody>
      <dsp:txXfrm>
        <a:off x="3802733" y="984581"/>
        <a:ext cx="1096539" cy="910561"/>
      </dsp:txXfrm>
    </dsp:sp>
    <dsp:sp modelId="{E448F770-B676-45A8-9314-D1BFDA484C78}">
      <dsp:nvSpPr>
        <dsp:cNvPr id="0" name=""/>
        <dsp:cNvSpPr/>
      </dsp:nvSpPr>
      <dsp:spPr>
        <a:xfrm>
          <a:off x="4928447" y="481726"/>
          <a:ext cx="2063636" cy="1916271"/>
        </a:xfrm>
        <a:prstGeom prst="ellipse">
          <a:avLst/>
        </a:prstGeom>
        <a:solidFill>
          <a:schemeClr val="accent1">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4463" tIns="20320" rIns="54463"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accent1">
                  <a:lumMod val="50000"/>
                </a:schemeClr>
              </a:solidFill>
            </a:rPr>
            <a:t>Management/</a:t>
          </a:r>
        </a:p>
        <a:p>
          <a:pPr marL="0" lvl="0" indent="0" algn="ctr" defTabSz="711200">
            <a:lnSpc>
              <a:spcPct val="90000"/>
            </a:lnSpc>
            <a:spcBef>
              <a:spcPct val="0"/>
            </a:spcBef>
            <a:spcAft>
              <a:spcPct val="35000"/>
            </a:spcAft>
            <a:buNone/>
          </a:pPr>
          <a:r>
            <a:rPr lang="fr-FR" sz="1600" kern="1200" dirty="0">
              <a:solidFill>
                <a:schemeClr val="accent1">
                  <a:lumMod val="50000"/>
                </a:schemeClr>
              </a:solidFill>
            </a:rPr>
            <a:t>Pilotage de projets</a:t>
          </a:r>
        </a:p>
        <a:p>
          <a:pPr marL="0" lvl="0" indent="0" algn="ctr" defTabSz="711200">
            <a:lnSpc>
              <a:spcPct val="90000"/>
            </a:lnSpc>
            <a:spcBef>
              <a:spcPct val="0"/>
            </a:spcBef>
            <a:spcAft>
              <a:spcPct val="35000"/>
            </a:spcAft>
            <a:buNone/>
          </a:pPr>
          <a:r>
            <a:rPr lang="fr-FR" sz="1600" kern="1200" dirty="0">
              <a:solidFill>
                <a:schemeClr val="accent1">
                  <a:lumMod val="50000"/>
                </a:schemeClr>
              </a:solidFill>
            </a:rPr>
            <a:t>Soutien des initiatives et innovations locales</a:t>
          </a:r>
        </a:p>
      </dsp:txBody>
      <dsp:txXfrm>
        <a:off x="5230659" y="762357"/>
        <a:ext cx="1459212" cy="1355009"/>
      </dsp:txXfrm>
    </dsp:sp>
    <dsp:sp modelId="{4BABAB0D-B317-4139-B36C-843098201990}">
      <dsp:nvSpPr>
        <dsp:cNvPr id="0" name=""/>
        <dsp:cNvSpPr/>
      </dsp:nvSpPr>
      <dsp:spPr>
        <a:xfrm>
          <a:off x="6794158" y="597978"/>
          <a:ext cx="1875409" cy="1683767"/>
        </a:xfrm>
        <a:prstGeom prst="ellipse">
          <a:avLst/>
        </a:prstGeom>
        <a:solidFill>
          <a:schemeClr val="accent1">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4463" tIns="20320" rIns="54463" bIns="20320" numCol="1" spcCol="1270" anchor="ctr" anchorCtr="0">
          <a:noAutofit/>
        </a:bodyPr>
        <a:lstStyle/>
        <a:p>
          <a:pPr marL="0" lvl="0" indent="0" algn="ctr" defTabSz="711200">
            <a:lnSpc>
              <a:spcPct val="90000"/>
            </a:lnSpc>
            <a:spcBef>
              <a:spcPct val="0"/>
            </a:spcBef>
            <a:spcAft>
              <a:spcPts val="0"/>
            </a:spcAft>
            <a:buNone/>
          </a:pPr>
          <a:r>
            <a:rPr lang="fr-FR" sz="1600" kern="1200" dirty="0">
              <a:solidFill>
                <a:schemeClr val="accent1">
                  <a:lumMod val="50000"/>
                </a:schemeClr>
              </a:solidFill>
            </a:rPr>
            <a:t>Animation territoriale : coordination/</a:t>
          </a:r>
        </a:p>
        <a:p>
          <a:pPr marL="0" lvl="0" indent="0" algn="ctr" defTabSz="711200">
            <a:lnSpc>
              <a:spcPct val="90000"/>
            </a:lnSpc>
            <a:spcBef>
              <a:spcPct val="0"/>
            </a:spcBef>
            <a:spcAft>
              <a:spcPts val="0"/>
            </a:spcAft>
            <a:buNone/>
          </a:pPr>
          <a:r>
            <a:rPr lang="fr-FR" sz="1600" kern="1200" dirty="0">
              <a:solidFill>
                <a:schemeClr val="accent1">
                  <a:lumMod val="50000"/>
                </a:schemeClr>
              </a:solidFill>
            </a:rPr>
            <a:t>concertation </a:t>
          </a:r>
          <a:r>
            <a:rPr lang="fr-FR" sz="1600" strike="noStrike" kern="1200" dirty="0">
              <a:solidFill>
                <a:schemeClr val="accent1">
                  <a:lumMod val="50000"/>
                </a:schemeClr>
              </a:solidFill>
            </a:rPr>
            <a:t>avec les </a:t>
          </a:r>
          <a:r>
            <a:rPr lang="fr-FR" sz="1600" kern="1200" dirty="0">
              <a:solidFill>
                <a:schemeClr val="accent1">
                  <a:lumMod val="50000"/>
                </a:schemeClr>
              </a:solidFill>
            </a:rPr>
            <a:t>acteurs sur un territoire</a:t>
          </a:r>
        </a:p>
      </dsp:txBody>
      <dsp:txXfrm>
        <a:off x="7068805" y="844560"/>
        <a:ext cx="1326115" cy="119060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21/11/2023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1383273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D0A8C265-4190-0D79-2320-0651F157737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9pPr>
          </a:lstStyle>
          <a:p>
            <a:pPr>
              <a:spcBef>
                <a:spcPct val="0"/>
              </a:spcBef>
              <a:buClrTx/>
              <a:buFontTx/>
              <a:buNone/>
            </a:pPr>
            <a:r>
              <a:rPr lang="fr-FR" altLang="fr-FR">
                <a:latin typeface="Arial" panose="020B0604020202020204" pitchFamily="34" charset="0"/>
              </a:rPr>
              <a:t>23/01/17</a:t>
            </a:r>
          </a:p>
        </p:txBody>
      </p:sp>
      <p:sp>
        <p:nvSpPr>
          <p:cNvPr id="8195" name="Rectangle 7">
            <a:extLst>
              <a:ext uri="{FF2B5EF4-FFF2-40B4-BE49-F238E27FC236}">
                <a16:creationId xmlns:a16="http://schemas.microsoft.com/office/drawing/2014/main" id="{A3B2BF73-4061-3CCA-A63E-7D74447B0DC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9pPr>
          </a:lstStyle>
          <a:p>
            <a:pPr>
              <a:spcBef>
                <a:spcPct val="0"/>
              </a:spcBef>
              <a:buClrTx/>
              <a:buFontTx/>
              <a:buNone/>
            </a:pPr>
            <a:fld id="{E5FA13D0-7C04-4ACD-9FFD-4461B1EABCBF}" type="slidenum">
              <a:rPr lang="fr-FR" altLang="fr-FR" smtClean="0">
                <a:latin typeface="Arial" panose="020B0604020202020204" pitchFamily="34" charset="0"/>
              </a:rPr>
              <a:pPr>
                <a:spcBef>
                  <a:spcPct val="0"/>
                </a:spcBef>
                <a:buClrTx/>
                <a:buFontTx/>
                <a:buNone/>
              </a:pPr>
              <a:t>15</a:t>
            </a:fld>
            <a:endParaRPr lang="fr-FR" altLang="fr-FR">
              <a:latin typeface="Arial" panose="020B0604020202020204" pitchFamily="34" charset="0"/>
            </a:endParaRPr>
          </a:p>
        </p:txBody>
      </p:sp>
      <p:sp>
        <p:nvSpPr>
          <p:cNvPr id="8196" name="Rectangle 1">
            <a:extLst>
              <a:ext uri="{FF2B5EF4-FFF2-40B4-BE49-F238E27FC236}">
                <a16:creationId xmlns:a16="http://schemas.microsoft.com/office/drawing/2014/main" id="{F09F2318-BFF7-DE6E-6502-57841E15FCD7}"/>
              </a:ext>
            </a:extLst>
          </p:cNvPr>
          <p:cNvSpPr>
            <a:spLocks noGrp="1" noRot="1" noChangeAspect="1" noChangeArrowheads="1" noTextEdit="1"/>
          </p:cNvSpPr>
          <p:nvPr>
            <p:ph type="sldImg"/>
          </p:nvPr>
        </p:nvSpPr>
        <p:spPr>
          <a:xfrm>
            <a:off x="142875" y="768350"/>
            <a:ext cx="6818313" cy="38369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7" name="Rectangle 2">
            <a:extLst>
              <a:ext uri="{FF2B5EF4-FFF2-40B4-BE49-F238E27FC236}">
                <a16:creationId xmlns:a16="http://schemas.microsoft.com/office/drawing/2014/main" id="{57A351A6-AC42-53E4-B6DA-C9B321FAFC4D}"/>
              </a:ext>
            </a:extLst>
          </p:cNvPr>
          <p:cNvSpPr>
            <a:spLocks noGrp="1" noChangeArrowheads="1"/>
          </p:cNvSpPr>
          <p:nvPr>
            <p:ph type="body" idx="1"/>
          </p:nvPr>
        </p:nvSpPr>
        <p:spPr>
          <a:xfrm>
            <a:off x="709613" y="4860925"/>
            <a:ext cx="5684837"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pPr marL="377825" indent="-285750">
              <a:buFont typeface="Arial" panose="020B0604020202020204" pitchFamily="34" charset="0"/>
              <a:buChar char="•"/>
            </a:pPr>
            <a:r>
              <a:rPr lang="fr-FR" sz="1600" b="1" dirty="0"/>
              <a:t>Il n’y a pas de limite d’âge</a:t>
            </a:r>
          </a:p>
          <a:p>
            <a:pPr marL="377825" indent="-285750">
              <a:buFont typeface="Arial" panose="020B0604020202020204" pitchFamily="34" charset="0"/>
              <a:buChar char="•"/>
            </a:pPr>
            <a:r>
              <a:rPr lang="fr-FR" sz="1600" b="1" dirty="0"/>
              <a:t>Titulaire d’un BAC+3 et plus</a:t>
            </a:r>
          </a:p>
          <a:p>
            <a:pPr marL="377825" indent="-285750">
              <a:buFont typeface="Arial" panose="020B0604020202020204" pitchFamily="34" charset="0"/>
              <a:buChar char="•"/>
            </a:pPr>
            <a:r>
              <a:rPr lang="fr-FR" sz="1600" b="1" dirty="0"/>
              <a:t>Personne en situation de handicap : recrutement contractuel sur dossier et épreuve orale</a:t>
            </a:r>
          </a:p>
          <a:p>
            <a:pPr marL="92075" indent="0">
              <a:buFont typeface="Arial" panose="020B0604020202020204" pitchFamily="34" charset="0"/>
              <a:buNone/>
            </a:pPr>
            <a:br>
              <a:rPr lang="fr-FR" sz="1600" b="1" dirty="0"/>
            </a:br>
            <a:br>
              <a:rPr lang="fr-FR" sz="1600" b="1" dirty="0"/>
            </a:br>
            <a:r>
              <a:rPr lang="fr-FR" sz="1600" b="1" dirty="0"/>
              <a:t>2e trimestre : 3 épreuves d’admissibilité</a:t>
            </a:r>
          </a:p>
          <a:p>
            <a:pPr marL="180000" marR="0" lvl="0" indent="-285750" algn="l" defTabSz="914400" rtl="0" eaLnBrk="1" fontAlgn="auto" latinLnBrk="0" hangingPunct="1">
              <a:lnSpc>
                <a:spcPct val="100000"/>
              </a:lnSpc>
              <a:spcBef>
                <a:spcPts val="0"/>
              </a:spcBef>
              <a:spcAft>
                <a:spcPts val="0"/>
              </a:spcAft>
              <a:buClrTx/>
              <a:buSzTx/>
              <a:buFontTx/>
              <a:buNone/>
              <a:tabLst/>
              <a:defRPr/>
            </a:pPr>
            <a:r>
              <a:rPr lang="fr-FR" sz="1600" dirty="0"/>
              <a:t>	Note de synthèse sur le rôle des pouvoirs publics </a:t>
            </a:r>
            <a:br>
              <a:rPr lang="fr-FR" sz="1600" dirty="0"/>
            </a:br>
            <a:r>
              <a:rPr lang="fr-FR" sz="1600" dirty="0"/>
              <a:t>Questions à réponses courtes sur le droit du travail et le droit social européen</a:t>
            </a:r>
            <a:br>
              <a:rPr lang="fr-FR" sz="1600" dirty="0"/>
            </a:br>
            <a:r>
              <a:rPr lang="fr-FR" sz="1600" dirty="0"/>
              <a:t>Composition dans une matière à option</a:t>
            </a:r>
            <a:br>
              <a:rPr lang="fr-FR" sz="1600" dirty="0"/>
            </a:br>
            <a:br>
              <a:rPr lang="fr-FR" sz="1600" dirty="0"/>
            </a:br>
            <a:r>
              <a:rPr lang="fr-FR" sz="1600" b="1" dirty="0"/>
              <a:t>3e trimestre : 3 épreuves d’amission</a:t>
            </a:r>
          </a:p>
          <a:p>
            <a:pPr marL="637200" lvl="1" indent="-285750"/>
            <a:r>
              <a:rPr lang="fr-FR" sz="1600" dirty="0"/>
              <a:t>Mise en situation individuelle</a:t>
            </a:r>
          </a:p>
          <a:p>
            <a:pPr marL="637200" lvl="1" indent="-285750"/>
            <a:r>
              <a:rPr lang="fr-FR" sz="1600" dirty="0"/>
              <a:t>Entretien avec le jury</a:t>
            </a:r>
          </a:p>
          <a:p>
            <a:pPr marL="637200" lvl="1" indent="-285750"/>
            <a:r>
              <a:rPr lang="fr-FR" sz="1600" dirty="0"/>
              <a:t>Conversation en langue étrangère</a:t>
            </a:r>
          </a:p>
          <a:p>
            <a:pPr marL="637200" lvl="1" indent="-285750"/>
            <a:endParaRPr lang="fr-FR" sz="1600" dirty="0"/>
          </a:p>
          <a:p>
            <a:r>
              <a:rPr lang="fr-FR" dirty="0"/>
              <a:t>Consultez </a:t>
            </a:r>
            <a:r>
              <a:rPr lang="fr-FR" dirty="0">
                <a:solidFill>
                  <a:schemeClr val="accent1">
                    <a:lumMod val="50000"/>
                    <a:lumOff val="50000"/>
                  </a:schemeClr>
                </a:solidFill>
              </a:rPr>
              <a:t>travail-emploi.gouv.fr/metiers-et-concours/devenir-inspecteur-du-travail</a:t>
            </a:r>
            <a:r>
              <a:rPr lang="fr-FR" dirty="0"/>
              <a:t>  pour le détail des épreuves d’admission et d’admissibilité aux différents concours, les dates d’inscription et de concours, les formulaires d’inscription aux concours, des annales… et, le jour venu, les résultats.</a:t>
            </a:r>
          </a:p>
          <a:p>
            <a:endParaRPr lang="fr-FR" dirty="0"/>
          </a:p>
          <a:p>
            <a:r>
              <a:rPr lang="fr-FR" dirty="0"/>
              <a:t>Inscription : 1</a:t>
            </a:r>
            <a:r>
              <a:rPr lang="fr-FR" baseline="30000" dirty="0"/>
              <a:t>er</a:t>
            </a:r>
            <a:r>
              <a:rPr lang="fr-FR" dirty="0"/>
              <a:t> mars au 1</a:t>
            </a:r>
            <a:r>
              <a:rPr lang="fr-FR" baseline="30000" dirty="0"/>
              <a:t>er</a:t>
            </a:r>
            <a:r>
              <a:rPr lang="fr-FR" dirty="0"/>
              <a:t> avril</a:t>
            </a:r>
          </a:p>
          <a:p>
            <a:r>
              <a:rPr lang="fr-FR" dirty="0"/>
              <a:t>Épreuves écrites 14 et 15 juin</a:t>
            </a:r>
          </a:p>
          <a:p>
            <a:r>
              <a:rPr lang="fr-FR" dirty="0"/>
              <a:t>Épreuves orales : nov 2022</a:t>
            </a:r>
          </a:p>
          <a:p>
            <a:pPr marL="637200" lvl="1" indent="-285750"/>
            <a:endParaRPr lang="fr-FR" sz="1600" dirty="0"/>
          </a:p>
          <a:p>
            <a:pPr marL="637200" lvl="1" indent="-285750"/>
            <a:endParaRPr lang="fr-FR" sz="1600" dirty="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344655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8e8b782381_0_1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8e8b782381_0_1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lgn="l" rtl="0"/>
            <a:r>
              <a:rPr lang="fr-FR" dirty="0"/>
              <a:t>Formation rémunérée en alternance</a:t>
            </a:r>
            <a:r>
              <a:rPr lang="fr-FR" baseline="0" dirty="0"/>
              <a:t> : stages pratiques et formation théorique.</a:t>
            </a:r>
            <a:br>
              <a:rPr lang="fr-FR" baseline="0" dirty="0"/>
            </a:br>
            <a:r>
              <a:rPr lang="fr-FR" baseline="0" dirty="0"/>
              <a:t>La formation est rémunérée, d’une durée de 18 mois, elle s’effectue dans l’un des 6 centres de formation de l’INTEFP</a:t>
            </a:r>
            <a:br>
              <a:rPr lang="fr-FR" baseline="0" dirty="0"/>
            </a:br>
            <a:r>
              <a:rPr lang="fr-FR" dirty="0"/>
              <a:t>La formation se déroule en </a:t>
            </a:r>
            <a:r>
              <a:rPr lang="fr-FR" b="1" dirty="0"/>
              <a:t>alternance</a:t>
            </a:r>
            <a:r>
              <a:rPr lang="fr-FR" dirty="0"/>
              <a:t> entre ce campus et un lieu de stage (le département de réalisation des stages demeure le même pendant 1 an). </a:t>
            </a:r>
            <a:br>
              <a:rPr lang="fr-FR" dirty="0"/>
            </a:br>
            <a:r>
              <a:rPr lang="fr-FR" sz="1200" dirty="0"/>
              <a:t>28 semaines de présentiel à Marcy l’Etoile, de manière discontinue</a:t>
            </a:r>
          </a:p>
          <a:p>
            <a:pPr lvl="0" algn="l" rtl="0"/>
            <a:r>
              <a:rPr lang="fr-FR" sz="1200" dirty="0"/>
              <a:t>16 semaines de stage en DDETS/DREETS ou en entreprise, de manière discontinue</a:t>
            </a:r>
          </a:p>
          <a:p>
            <a:pPr lvl="0" algn="l" rtl="0"/>
            <a:endParaRPr lang="fr-FR" sz="1200" dirty="0"/>
          </a:p>
          <a:p>
            <a:pPr lvl="0" algn="l" rtl="0"/>
            <a:r>
              <a:rPr lang="fr-FR" dirty="0"/>
              <a:t>Pour les 6 derniers mois, l’inspecteur stagiaire réalise ses stages sur son futur poste.</a:t>
            </a:r>
            <a:br>
              <a:rPr lang="fr-FR" dirty="0"/>
            </a:br>
            <a:r>
              <a:rPr lang="fr-FR" sz="1600" b="1" dirty="0"/>
              <a:t>6 mois en qualité de d'Inspecteur stagiaire</a:t>
            </a:r>
          </a:p>
          <a:p>
            <a:pPr lvl="1" algn="l" rtl="0"/>
            <a:r>
              <a:rPr lang="fr-FR" sz="1200" dirty="0"/>
              <a:t>10 semaines de stage (sur le poste de pré-affectation ou en juridiction) de manière discontinue</a:t>
            </a:r>
          </a:p>
          <a:p>
            <a:pPr lvl="1" algn="l" rtl="0"/>
            <a:r>
              <a:rPr lang="fr-FR" sz="1200" dirty="0"/>
              <a:t>10 semaines de présentiel à Marcy l’Etoile, de manière discontinue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lvl="0" indent="0" algn="l" rtl="0">
              <a:spcBef>
                <a:spcPts val="0"/>
              </a:spcBef>
              <a:spcAft>
                <a:spcPts val="0"/>
              </a:spcAft>
              <a:buNone/>
            </a:pPr>
            <a:r>
              <a:rPr lang="fr-FR" baseline="0" dirty="0"/>
              <a:t>La 1ere affectation se fait en fonction des postes vacants et du rang de sortie</a:t>
            </a:r>
            <a:br>
              <a:rPr lang="fr-FR" baseline="0" dirty="0"/>
            </a:br>
            <a:br>
              <a:rPr lang="fr-FR" baseline="0" dirty="0"/>
            </a:b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g963458933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9" name="Google Shape;1269;g963458933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963458933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963458933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g963458933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5" name="Google Shape;1395;g963458933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a1b6e5601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8a1b6e560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963458933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963458933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0A032F60-D35B-08C8-D8BD-BDF73199F3D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9pPr>
          </a:lstStyle>
          <a:p>
            <a:pPr>
              <a:spcBef>
                <a:spcPct val="0"/>
              </a:spcBef>
              <a:buClrTx/>
              <a:buFontTx/>
              <a:buNone/>
            </a:pPr>
            <a:r>
              <a:rPr lang="fr-FR" altLang="fr-FR">
                <a:latin typeface="Arial" panose="020B0604020202020204" pitchFamily="34" charset="0"/>
              </a:rPr>
              <a:t>23/01/17</a:t>
            </a:r>
          </a:p>
        </p:txBody>
      </p:sp>
      <p:sp>
        <p:nvSpPr>
          <p:cNvPr id="6147" name="Rectangle 7">
            <a:extLst>
              <a:ext uri="{FF2B5EF4-FFF2-40B4-BE49-F238E27FC236}">
                <a16:creationId xmlns:a16="http://schemas.microsoft.com/office/drawing/2014/main" id="{A44F21E8-31FE-BA46-5BE0-BA43EAEA5DF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73075" algn="l"/>
                <a:tab pos="947738" algn="l"/>
                <a:tab pos="1420813" algn="l"/>
                <a:tab pos="1895475" algn="l"/>
                <a:tab pos="2368550" algn="l"/>
                <a:tab pos="2843213" algn="l"/>
                <a:tab pos="3316288" algn="l"/>
                <a:tab pos="3790950" algn="l"/>
                <a:tab pos="4265613" algn="l"/>
                <a:tab pos="4738688" algn="l"/>
                <a:tab pos="5213350" algn="l"/>
                <a:tab pos="5686425" algn="l"/>
                <a:tab pos="6161088" algn="l"/>
                <a:tab pos="6634163" algn="l"/>
                <a:tab pos="7108825" algn="l"/>
                <a:tab pos="7583488" algn="l"/>
                <a:tab pos="8056563" algn="l"/>
                <a:tab pos="8531225" algn="l"/>
                <a:tab pos="9004300" algn="l"/>
                <a:tab pos="9478963" algn="l"/>
              </a:tabLst>
              <a:defRPr sz="1200">
                <a:solidFill>
                  <a:srgbClr val="000000"/>
                </a:solidFill>
                <a:latin typeface="Times New Roman" panose="02020603050405020304" pitchFamily="18" charset="0"/>
              </a:defRPr>
            </a:lvl9pPr>
          </a:lstStyle>
          <a:p>
            <a:pPr>
              <a:spcBef>
                <a:spcPct val="0"/>
              </a:spcBef>
              <a:buClrTx/>
              <a:buFontTx/>
              <a:buNone/>
            </a:pPr>
            <a:fld id="{E70A3507-F2CA-4864-9D1D-333E02815450}" type="slidenum">
              <a:rPr lang="fr-FR" altLang="fr-FR" smtClean="0">
                <a:latin typeface="Arial" panose="020B0604020202020204" pitchFamily="34" charset="0"/>
              </a:rPr>
              <a:pPr>
                <a:spcBef>
                  <a:spcPct val="0"/>
                </a:spcBef>
                <a:buClrTx/>
                <a:buFontTx/>
                <a:buNone/>
              </a:pPr>
              <a:t>14</a:t>
            </a:fld>
            <a:endParaRPr lang="fr-FR" altLang="fr-FR">
              <a:latin typeface="Arial" panose="020B0604020202020204" pitchFamily="34" charset="0"/>
            </a:endParaRPr>
          </a:p>
        </p:txBody>
      </p:sp>
      <p:sp>
        <p:nvSpPr>
          <p:cNvPr id="6148" name="Rectangle 1">
            <a:extLst>
              <a:ext uri="{FF2B5EF4-FFF2-40B4-BE49-F238E27FC236}">
                <a16:creationId xmlns:a16="http://schemas.microsoft.com/office/drawing/2014/main" id="{EF60E9D3-5C85-18DA-13CD-DDC54C38A78C}"/>
              </a:ext>
            </a:extLst>
          </p:cNvPr>
          <p:cNvSpPr>
            <a:spLocks noGrp="1" noRot="1" noChangeAspect="1" noChangeArrowheads="1" noTextEdit="1"/>
          </p:cNvSpPr>
          <p:nvPr>
            <p:ph type="sldImg"/>
          </p:nvPr>
        </p:nvSpPr>
        <p:spPr>
          <a:xfrm>
            <a:off x="142875" y="768350"/>
            <a:ext cx="6818313" cy="38369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9" name="Rectangle 2">
            <a:extLst>
              <a:ext uri="{FF2B5EF4-FFF2-40B4-BE49-F238E27FC236}">
                <a16:creationId xmlns:a16="http://schemas.microsoft.com/office/drawing/2014/main" id="{B4CD3D4B-865D-59FE-E3A6-77650350B385}"/>
              </a:ext>
            </a:extLst>
          </p:cNvPr>
          <p:cNvSpPr>
            <a:spLocks noGrp="1" noChangeArrowheads="1"/>
          </p:cNvSpPr>
          <p:nvPr>
            <p:ph type="body" idx="1"/>
          </p:nvPr>
        </p:nvSpPr>
        <p:spPr>
          <a:xfrm>
            <a:off x="709613" y="4860925"/>
            <a:ext cx="5684837"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21/11/2023</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régionale de l'économie, de l'emploi, du travail et des solidarités</a:t>
            </a:r>
          </a:p>
        </p:txBody>
      </p:sp>
    </p:spTree>
    <p:extLst>
      <p:ext uri="{BB962C8B-B14F-4D97-AF65-F5344CB8AC3E}">
        <p14:creationId xmlns:p14="http://schemas.microsoft.com/office/powerpoint/2010/main" val="272419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38417"/>
          </a:xfrm>
          <a:custGeom>
            <a:avLst/>
            <a:gdLst/>
            <a:ahLst/>
            <a:cxnLst/>
            <a:rect l="l" t="t" r="r" b="b"/>
            <a:pathLst>
              <a:path w="11430000" h="6419850">
                <a:moveTo>
                  <a:pt x="0" y="0"/>
                </a:moveTo>
                <a:lnTo>
                  <a:pt x="11429999" y="0"/>
                </a:lnTo>
                <a:lnTo>
                  <a:pt x="11429999" y="6419849"/>
                </a:lnTo>
                <a:lnTo>
                  <a:pt x="0" y="6419849"/>
                </a:lnTo>
                <a:lnTo>
                  <a:pt x="0" y="0"/>
                </a:lnTo>
                <a:close/>
              </a:path>
            </a:pathLst>
          </a:custGeom>
          <a:solidFill>
            <a:srgbClr val="F6F6F6"/>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800" b="0" i="0">
                <a:solidFill>
                  <a:srgbClr val="CB4F38"/>
                </a:solidFill>
                <a:latin typeface="Lucida Sans Unicode"/>
                <a:cs typeface="Lucida Sans Unicode"/>
              </a:defRPr>
            </a:lvl1pPr>
          </a:lstStyle>
          <a:p>
            <a:endParaRPr/>
          </a:p>
        </p:txBody>
      </p:sp>
      <p:sp>
        <p:nvSpPr>
          <p:cNvPr id="3" name="Holder 3"/>
          <p:cNvSpPr>
            <a:spLocks noGrp="1"/>
          </p:cNvSpPr>
          <p:nvPr>
            <p:ph type="body" idx="1"/>
          </p:nvPr>
        </p:nvSpPr>
        <p:spPr/>
        <p:txBody>
          <a:bodyPr lIns="0" tIns="0" rIns="0" bIns="0"/>
          <a:lstStyle>
            <a:lvl1pPr>
              <a:defRPr sz="2200" b="0" i="0">
                <a:solidFill>
                  <a:srgbClr val="097D9D"/>
                </a:solidFill>
                <a:latin typeface="Arial"/>
                <a:cs typeface="Aria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11/21/2023</a:t>
            </a:fld>
            <a:endParaRPr lang="en-US" dirty="0"/>
          </a:p>
        </p:txBody>
      </p:sp>
      <p:sp>
        <p:nvSpPr>
          <p:cNvPr id="6" name="Holder 6"/>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extLst>
      <p:ext uri="{BB962C8B-B14F-4D97-AF65-F5344CB8AC3E}">
        <p14:creationId xmlns:p14="http://schemas.microsoft.com/office/powerpoint/2010/main" val="23453052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57200" y="412775"/>
            <a:ext cx="82296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Tree>
    <p:extLst>
      <p:ext uri="{BB962C8B-B14F-4D97-AF65-F5344CB8AC3E}">
        <p14:creationId xmlns:p14="http://schemas.microsoft.com/office/powerpoint/2010/main" val="25673178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438ED6D-8ABB-D24E-2DB2-C9C170E9983D}"/>
              </a:ext>
            </a:extLst>
          </p:cNvPr>
          <p:cNvSpPr>
            <a:spLocks noGrp="1" noChangeArrowheads="1"/>
          </p:cNvSpPr>
          <p:nvPr>
            <p:ph type="dt" idx="10"/>
          </p:nvPr>
        </p:nvSpPr>
        <p:spPr>
          <a:ln/>
        </p:spPr>
        <p:txBody>
          <a:bodyPr/>
          <a:lstStyle>
            <a:lvl1pPr>
              <a:defRPr/>
            </a:lvl1pPr>
          </a:lstStyle>
          <a:p>
            <a:pPr>
              <a:defRPr/>
            </a:pPr>
            <a:r>
              <a:rPr lang="fr-FR" altLang="fr-FR"/>
              <a:t>23/01/17</a:t>
            </a:r>
          </a:p>
        </p:txBody>
      </p:sp>
      <p:sp>
        <p:nvSpPr>
          <p:cNvPr id="3" name="Rectangle 5">
            <a:extLst>
              <a:ext uri="{FF2B5EF4-FFF2-40B4-BE49-F238E27FC236}">
                <a16:creationId xmlns:a16="http://schemas.microsoft.com/office/drawing/2014/main" id="{A0F7F242-4CC3-1EAA-95FD-2BC4C771FA90}"/>
              </a:ext>
            </a:extLst>
          </p:cNvPr>
          <p:cNvSpPr>
            <a:spLocks noGrp="1" noChangeArrowheads="1"/>
          </p:cNvSpPr>
          <p:nvPr>
            <p:ph type="sldNum" idx="11"/>
          </p:nvPr>
        </p:nvSpPr>
        <p:spPr>
          <a:ln/>
        </p:spPr>
        <p:txBody>
          <a:bodyPr/>
          <a:lstStyle>
            <a:lvl1pPr>
              <a:defRPr/>
            </a:lvl1pPr>
          </a:lstStyle>
          <a:p>
            <a:pPr>
              <a:defRPr/>
            </a:pPr>
            <a:fld id="{21294466-8FF3-4983-AB0E-52B702E168BC}" type="slidenum">
              <a:rPr lang="fr-FR" altLang="fr-FR"/>
              <a:pPr>
                <a:defRPr/>
              </a:pPr>
              <a:t>‹N°›</a:t>
            </a:fld>
            <a:endParaRPr lang="fr-FR" altLang="fr-FR"/>
          </a:p>
        </p:txBody>
      </p:sp>
      <p:sp>
        <p:nvSpPr>
          <p:cNvPr id="4" name="Rectangle 6">
            <a:extLst>
              <a:ext uri="{FF2B5EF4-FFF2-40B4-BE49-F238E27FC236}">
                <a16:creationId xmlns:a16="http://schemas.microsoft.com/office/drawing/2014/main" id="{2DC7E52F-32E1-61BA-5204-CFF10E2B94C3}"/>
              </a:ext>
            </a:extLst>
          </p:cNvPr>
          <p:cNvSpPr>
            <a:spLocks noGrp="1" noChangeArrowheads="1"/>
          </p:cNvSpPr>
          <p:nvPr>
            <p:ph type="ftr" idx="12"/>
          </p:nvPr>
        </p:nvSpPr>
        <p:spPr>
          <a:ln/>
        </p:spPr>
        <p:txBody>
          <a:bodyPr/>
          <a:lstStyle>
            <a:lvl1pPr>
              <a:defRPr/>
            </a:lvl1pPr>
          </a:lstStyle>
          <a:p>
            <a:pPr>
              <a:defRPr/>
            </a:pPr>
            <a:r>
              <a:rPr lang="fr-FR" altLang="fr-FR"/>
              <a:t>DGCCRF – Janvier 2014</a:t>
            </a:r>
          </a:p>
        </p:txBody>
      </p:sp>
    </p:spTree>
    <p:extLst>
      <p:ext uri="{BB962C8B-B14F-4D97-AF65-F5344CB8AC3E}">
        <p14:creationId xmlns:p14="http://schemas.microsoft.com/office/powerpoint/2010/main" val="2268521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21/11/2023</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
        <p:nvSpPr>
          <p:cNvPr id="11"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régionale de l'économie, de l'emploi, du travail et des solidarités</a:t>
            </a:r>
          </a:p>
        </p:txBody>
      </p:sp>
    </p:spTree>
    <p:extLst>
      <p:ext uri="{BB962C8B-B14F-4D97-AF65-F5344CB8AC3E}">
        <p14:creationId xmlns:p14="http://schemas.microsoft.com/office/powerpoint/2010/main" val="288813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21/11/2023</a:t>
            </a:fld>
            <a:endParaRPr lang="fr-FR" cap="all" dirty="0"/>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régionale de l'économie, de l'emploi, du travail et des solidarités</a:t>
            </a:r>
          </a:p>
        </p:txBody>
      </p:sp>
    </p:spTree>
    <p:extLst>
      <p:ext uri="{BB962C8B-B14F-4D97-AF65-F5344CB8AC3E}">
        <p14:creationId xmlns:p14="http://schemas.microsoft.com/office/powerpoint/2010/main" val="69134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21/11/2023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dirty="0"/>
              <a:t>Cliquez sur l'icône pour ajouter une image</a:t>
            </a:r>
          </a:p>
        </p:txBody>
      </p:sp>
      <p:sp>
        <p:nvSpPr>
          <p:cNvPr id="9"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régionale de l'économie, de l'emploi, du travail et des solidarités</a:t>
            </a:r>
          </a:p>
        </p:txBody>
      </p:sp>
    </p:spTree>
    <p:extLst>
      <p:ext uri="{BB962C8B-B14F-4D97-AF65-F5344CB8AC3E}">
        <p14:creationId xmlns:p14="http://schemas.microsoft.com/office/powerpoint/2010/main" val="207718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21/11/2023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dirty="0"/>
              <a:t>Cliquez sur l'icône pour ajouter un graphique</a:t>
            </a:r>
          </a:p>
        </p:txBody>
      </p:sp>
      <p:sp>
        <p:nvSpPr>
          <p:cNvPr id="9"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régionale de l'économie, de l'emploi, du travail et des solidarités</a:t>
            </a:r>
          </a:p>
        </p:txBody>
      </p:sp>
    </p:spTree>
    <p:extLst>
      <p:ext uri="{BB962C8B-B14F-4D97-AF65-F5344CB8AC3E}">
        <p14:creationId xmlns:p14="http://schemas.microsoft.com/office/powerpoint/2010/main" val="204411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21/11/2023</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215" y="385221"/>
            <a:ext cx="3256970" cy="1226162"/>
          </a:xfrm>
          <a:prstGeom prst="rect">
            <a:avLst/>
          </a:prstGeom>
        </p:spPr>
      </p:pic>
    </p:spTree>
    <p:extLst>
      <p:ext uri="{BB962C8B-B14F-4D97-AF65-F5344CB8AC3E}">
        <p14:creationId xmlns:p14="http://schemas.microsoft.com/office/powerpoint/2010/main" val="27858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21/11/2023</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9"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régionale de l'économie, de l'emploi, du travail et des solidarités</a:t>
            </a:r>
          </a:p>
        </p:txBody>
      </p:sp>
    </p:spTree>
    <p:extLst>
      <p:ext uri="{BB962C8B-B14F-4D97-AF65-F5344CB8AC3E}">
        <p14:creationId xmlns:p14="http://schemas.microsoft.com/office/powerpoint/2010/main" val="107654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21/11/2023</a:t>
            </a:fld>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68" y="1098643"/>
            <a:ext cx="5104533" cy="1921721"/>
          </a:xfrm>
          <a:prstGeom prst="rect">
            <a:avLst/>
          </a:prstGeom>
        </p:spPr>
      </p:pic>
    </p:spTree>
    <p:extLst>
      <p:ext uri="{BB962C8B-B14F-4D97-AF65-F5344CB8AC3E}">
        <p14:creationId xmlns:p14="http://schemas.microsoft.com/office/powerpoint/2010/main" val="212740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CB4F38"/>
                </a:solidFill>
                <a:latin typeface="Lucida Sans Unicode"/>
                <a:cs typeface="Lucida Sans Unicode"/>
              </a:defRPr>
            </a:lvl1pPr>
          </a:lstStyle>
          <a:p>
            <a:endParaRPr/>
          </a:p>
        </p:txBody>
      </p:sp>
      <p:sp>
        <p:nvSpPr>
          <p:cNvPr id="3" name="Holder 3"/>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11/21/2023</a:t>
            </a:fld>
            <a:endParaRPr lang="en-US" dirty="0"/>
          </a:p>
        </p:txBody>
      </p:sp>
      <p:sp>
        <p:nvSpPr>
          <p:cNvPr id="5" name="Holder 5"/>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extLst>
      <p:ext uri="{BB962C8B-B14F-4D97-AF65-F5344CB8AC3E}">
        <p14:creationId xmlns:p14="http://schemas.microsoft.com/office/powerpoint/2010/main" val="41323595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Direction régionale de l'économie, de l'emploi, du travail et des solidarités</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21/11/2023</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433B51AF-3A50-3342-8D79-F2F92F59917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gray">
          <a:xfrm>
            <a:off x="345901" y="202098"/>
            <a:ext cx="481683" cy="374384"/>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jpe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5.jpeg"/><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8.jpe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4.xml"/><Relationship Id="rId1" Type="http://schemas.openxmlformats.org/officeDocument/2006/relationships/video" Target="https://www.youtube.com/embed/VhVuiDJovUE?feature=oembe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hyperlink" Target="https://www.economie.gouv.fr/dgccrf/rejoignez-la-ccr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5.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5.xml"/><Relationship Id="rId4" Type="http://schemas.openxmlformats.org/officeDocument/2006/relationships/image" Target="../media/image4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www.fonction-publique.gouv.fr/devenir-agent-public/comment-integrer-la-fonction-publique" TargetMode="External"/><Relationship Id="rId2" Type="http://schemas.openxmlformats.org/officeDocument/2006/relationships/hyperlink" Target="https://pays-de-la-loire.dreets.gouv.fr/" TargetMode="External"/><Relationship Id="rId1" Type="http://schemas.openxmlformats.org/officeDocument/2006/relationships/slideLayout" Target="../slideLayouts/slideLayout5.xml"/><Relationship Id="rId6" Type="http://schemas.openxmlformats.org/officeDocument/2006/relationships/hyperlink" Target="https://choisirleservicepublic.gouv.fr/" TargetMode="External"/><Relationship Id="rId5" Type="http://schemas.openxmlformats.org/officeDocument/2006/relationships/hyperlink" Target="https://ira-inscription.fonction-publique.gouv.fr/" TargetMode="External"/><Relationship Id="rId4" Type="http://schemas.openxmlformats.org/officeDocument/2006/relationships/hyperlink" Target="https://www.fonction-publique.gouv.fr/devenir-agent-public/calendrier-general-concour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travail-emploi.gouv.fr/metiers-et-concours/devenir-inspecteur-du-travail/devenez-inspecteur-du-travail" TargetMode="Externa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hyperlink" Target="https://travail-emploi.gouv.fr/metiers-et-concours/devenir-inspecteur-du-travail"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8.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pPr algn="ctr"/>
            <a:r>
              <a:rPr lang="fr-FR" sz="1200" dirty="0"/>
              <a:t>Direction Regionale economie, emploi, travail et solidarités DES PAYS DE LA LOIRE </a:t>
            </a:r>
          </a:p>
          <a:p>
            <a:pPr algn="ctr"/>
            <a:endParaRPr lang="fr-FR" sz="1200" dirty="0"/>
          </a:p>
          <a:p>
            <a:pPr algn="ctr"/>
            <a:r>
              <a:rPr lang="fr-FR" sz="1200" dirty="0"/>
              <a:t>Direction départementale  emploi, travail et solidarités DE LOIRE-ATLANTIQUE</a:t>
            </a:r>
          </a:p>
          <a:p>
            <a:pPr algn="ctr"/>
            <a:endParaRPr lang="fr-FR" dirty="0">
              <a:solidFill>
                <a:schemeClr val="tx2">
                  <a:lumMod val="60000"/>
                  <a:lumOff val="40000"/>
                </a:schemeClr>
              </a:solidFill>
            </a:endParaRPr>
          </a:p>
          <a:p>
            <a:pPr algn="ctr"/>
            <a:r>
              <a:rPr lang="fr-FR" sz="2800" dirty="0"/>
              <a:t>Le réseau DREETS-DDETS/PP  </a:t>
            </a:r>
          </a:p>
          <a:p>
            <a:pPr algn="ctr"/>
            <a:endParaRPr lang="fr-FR" sz="2800" dirty="0"/>
          </a:p>
          <a:p>
            <a:pPr algn="ctr"/>
            <a:r>
              <a:rPr lang="fr-FR" sz="2800" dirty="0">
                <a:solidFill>
                  <a:schemeClr val="tx2">
                    <a:lumMod val="60000"/>
                    <a:lumOff val="40000"/>
                  </a:schemeClr>
                </a:solidFill>
              </a:rPr>
              <a:t>des missions au cœur de l’actualité pour une pluralité de métiers </a:t>
            </a:r>
          </a:p>
          <a:p>
            <a:endParaRPr lang="fr-FR" dirty="0">
              <a:solidFill>
                <a:schemeClr val="tx2">
                  <a:lumMod val="60000"/>
                  <a:lumOff val="40000"/>
                </a:schemeClr>
              </a:solidFill>
            </a:endParaRPr>
          </a:p>
          <a:p>
            <a:endParaRPr lang="fr-FR" dirty="0">
              <a:solidFill>
                <a:schemeClr val="tx2">
                  <a:lumMod val="60000"/>
                  <a:lumOff val="40000"/>
                </a:schemeClr>
              </a:solidFill>
            </a:endParaRPr>
          </a:p>
        </p:txBody>
      </p:sp>
      <p:sp>
        <p:nvSpPr>
          <p:cNvPr id="3" name="Espace réservé de la date 2"/>
          <p:cNvSpPr>
            <a:spLocks noGrp="1"/>
          </p:cNvSpPr>
          <p:nvPr>
            <p:ph type="dt" sz="half" idx="2"/>
          </p:nvPr>
        </p:nvSpPr>
        <p:spPr/>
        <p:txBody>
          <a:bodyPr/>
          <a:lstStyle/>
          <a:p>
            <a:fld id="{D7698221-35EF-134F-B87A-568DECC70F29}" type="datetime1">
              <a:rPr lang="fr-FR" cap="all" smtClean="0"/>
              <a:pPr/>
              <a:t>21/11/2023</a:t>
            </a:fld>
            <a:endParaRPr lang="fr-FR" cap="all" dirty="0"/>
          </a:p>
        </p:txBody>
      </p:sp>
      <p:sp>
        <p:nvSpPr>
          <p:cNvPr id="4" name="Espace réservé du numéro de diapositive 3"/>
          <p:cNvSpPr>
            <a:spLocks noGrp="1"/>
          </p:cNvSpPr>
          <p:nvPr>
            <p:ph type="sldNum" sz="quarter" idx="4"/>
          </p:nvPr>
        </p:nvSpPr>
        <p:spPr/>
        <p:txBody>
          <a:bodyPr/>
          <a:lstStyle/>
          <a:p>
            <a:fld id="{733122C9-A0B9-462F-8757-0847AD287B63}" type="slidenum">
              <a:rPr lang="fr-FR" smtClean="0"/>
              <a:pPr/>
              <a:t>1</a:t>
            </a:fld>
            <a:endParaRPr lang="fr-FR" dirty="0"/>
          </a:p>
        </p:txBody>
      </p:sp>
    </p:spTree>
    <p:extLst>
      <p:ext uri="{BB962C8B-B14F-4D97-AF65-F5344CB8AC3E}">
        <p14:creationId xmlns:p14="http://schemas.microsoft.com/office/powerpoint/2010/main" val="478335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2" name="Dodécagone 1"/>
          <p:cNvSpPr/>
          <p:nvPr/>
        </p:nvSpPr>
        <p:spPr>
          <a:xfrm>
            <a:off x="3329294" y="1923678"/>
            <a:ext cx="2534977" cy="2585972"/>
          </a:xfrm>
          <a:prstGeom prst="dodecagon">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99" name="Google Shape;1399;p35"/>
          <p:cNvSpPr txBox="1"/>
          <p:nvPr/>
        </p:nvSpPr>
        <p:spPr>
          <a:xfrm>
            <a:off x="147088" y="1132679"/>
            <a:ext cx="1839829" cy="1210515"/>
          </a:xfrm>
          <a:prstGeom prst="rect">
            <a:avLst/>
          </a:prstGeom>
          <a:noFill/>
          <a:ln>
            <a:noFill/>
          </a:ln>
        </p:spPr>
        <p:txBody>
          <a:bodyPr spcFirstLastPara="1" wrap="square" lIns="91425" tIns="91425" rIns="91425" bIns="91425" anchor="t" anchorCtr="0">
            <a:noAutofit/>
          </a:bodyPr>
          <a:lstStyle/>
          <a:p>
            <a:pPr marL="0" lvl="1" indent="-285750"/>
            <a:r>
              <a:rPr lang="fr-FR" sz="1400" dirty="0">
                <a:solidFill>
                  <a:schemeClr val="accent3">
                    <a:lumMod val="75000"/>
                  </a:schemeClr>
                </a:solidFill>
              </a:rPr>
              <a:t>Interlocuteur privilégié des salariés et des représentants du personnel</a:t>
            </a:r>
          </a:p>
        </p:txBody>
      </p:sp>
      <p:sp>
        <p:nvSpPr>
          <p:cNvPr id="1401" name="Google Shape;1401;p35"/>
          <p:cNvSpPr txBox="1"/>
          <p:nvPr/>
        </p:nvSpPr>
        <p:spPr>
          <a:xfrm>
            <a:off x="7163646" y="2634910"/>
            <a:ext cx="1800845" cy="1199513"/>
          </a:xfrm>
          <a:prstGeom prst="rect">
            <a:avLst/>
          </a:prstGeom>
          <a:noFill/>
          <a:ln>
            <a:noFill/>
          </a:ln>
        </p:spPr>
        <p:txBody>
          <a:bodyPr spcFirstLastPara="1" wrap="square" lIns="91425" tIns="91425" rIns="91425" bIns="91425" anchor="t" anchorCtr="0">
            <a:noAutofit/>
          </a:bodyPr>
          <a:lstStyle/>
          <a:p>
            <a:pPr lvl="0" algn="r"/>
            <a:r>
              <a:rPr lang="fr-FR" sz="1400" dirty="0">
                <a:solidFill>
                  <a:schemeClr val="accent3">
                    <a:lumMod val="75000"/>
                  </a:schemeClr>
                </a:solidFill>
              </a:rPr>
              <a:t>Peut être désigné médiateur dans des conflits sociaux</a:t>
            </a:r>
            <a:endParaRPr sz="1400" dirty="0">
              <a:solidFill>
                <a:schemeClr val="accent3">
                  <a:lumMod val="75000"/>
                </a:schemeClr>
              </a:solidFill>
              <a:latin typeface="Roboto"/>
              <a:ea typeface="Roboto"/>
              <a:cs typeface="Roboto"/>
              <a:sym typeface="Roboto"/>
            </a:endParaRPr>
          </a:p>
        </p:txBody>
      </p:sp>
      <p:grpSp>
        <p:nvGrpSpPr>
          <p:cNvPr id="1405" name="Google Shape;1405;p35"/>
          <p:cNvGrpSpPr/>
          <p:nvPr/>
        </p:nvGrpSpPr>
        <p:grpSpPr>
          <a:xfrm>
            <a:off x="2456823" y="1159304"/>
            <a:ext cx="4343969" cy="3344648"/>
            <a:chOff x="882875" y="238000"/>
            <a:chExt cx="5853350" cy="4299325"/>
          </a:xfrm>
        </p:grpSpPr>
        <p:sp>
          <p:nvSpPr>
            <p:cNvPr id="1406" name="Google Shape;1406;p35"/>
            <p:cNvSpPr/>
            <p:nvPr/>
          </p:nvSpPr>
          <p:spPr>
            <a:xfrm>
              <a:off x="2985300" y="1447900"/>
              <a:ext cx="50675" cy="23050"/>
            </a:xfrm>
            <a:custGeom>
              <a:avLst/>
              <a:gdLst/>
              <a:ahLst/>
              <a:cxnLst/>
              <a:rect l="l" t="t" r="r" b="b"/>
              <a:pathLst>
                <a:path w="2027" h="922" extrusionOk="0">
                  <a:moveTo>
                    <a:pt x="681" y="1"/>
                  </a:moveTo>
                  <a:lnTo>
                    <a:pt x="1" y="921"/>
                  </a:lnTo>
                  <a:cubicBezTo>
                    <a:pt x="681" y="646"/>
                    <a:pt x="1363" y="388"/>
                    <a:pt x="2026" y="148"/>
                  </a:cubicBezTo>
                  <a:lnTo>
                    <a:pt x="681" y="1"/>
                  </a:lnTo>
                  <a:close/>
                </a:path>
              </a:pathLst>
            </a:custGeom>
            <a:solidFill>
              <a:srgbClr val="E67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7" name="Google Shape;1407;p35"/>
            <p:cNvSpPr/>
            <p:nvPr/>
          </p:nvSpPr>
          <p:spPr>
            <a:xfrm>
              <a:off x="1692650" y="239175"/>
              <a:ext cx="2065575" cy="1640125"/>
            </a:xfrm>
            <a:custGeom>
              <a:avLst/>
              <a:gdLst/>
              <a:ahLst/>
              <a:cxnLst/>
              <a:rect l="l" t="t" r="r" b="b"/>
              <a:pathLst>
                <a:path w="82623" h="65605" extrusionOk="0">
                  <a:moveTo>
                    <a:pt x="74026" y="0"/>
                  </a:moveTo>
                  <a:cubicBezTo>
                    <a:pt x="73782" y="0"/>
                    <a:pt x="73536" y="11"/>
                    <a:pt x="73288" y="32"/>
                  </a:cubicBezTo>
                  <a:cubicBezTo>
                    <a:pt x="46311" y="2334"/>
                    <a:pt x="22594" y="14247"/>
                    <a:pt x="3831" y="31704"/>
                  </a:cubicBezTo>
                  <a:cubicBezTo>
                    <a:pt x="0" y="35276"/>
                    <a:pt x="295" y="41426"/>
                    <a:pt x="4401" y="44667"/>
                  </a:cubicBezTo>
                  <a:lnTo>
                    <a:pt x="30917" y="65604"/>
                  </a:lnTo>
                  <a:cubicBezTo>
                    <a:pt x="49011" y="44503"/>
                    <a:pt x="80775" y="44207"/>
                    <a:pt x="82546" y="44207"/>
                  </a:cubicBezTo>
                  <a:cubicBezTo>
                    <a:pt x="82597" y="44207"/>
                    <a:pt x="82623" y="44207"/>
                    <a:pt x="82623" y="44207"/>
                  </a:cubicBezTo>
                  <a:lnTo>
                    <a:pt x="82605" y="8576"/>
                  </a:lnTo>
                  <a:cubicBezTo>
                    <a:pt x="82605" y="3798"/>
                    <a:pt x="78712" y="0"/>
                    <a:pt x="7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8" name="Google Shape;1408;p35"/>
            <p:cNvSpPr/>
            <p:nvPr/>
          </p:nvSpPr>
          <p:spPr>
            <a:xfrm>
              <a:off x="2600900" y="1525725"/>
              <a:ext cx="1156900" cy="465900"/>
            </a:xfrm>
            <a:custGeom>
              <a:avLst/>
              <a:gdLst/>
              <a:ahLst/>
              <a:cxnLst/>
              <a:rect l="l" t="t" r="r" b="b"/>
              <a:pathLst>
                <a:path w="46276" h="18636" extrusionOk="0">
                  <a:moveTo>
                    <a:pt x="46275" y="0"/>
                  </a:moveTo>
                  <a:cubicBezTo>
                    <a:pt x="28321" y="37"/>
                    <a:pt x="12025" y="7126"/>
                    <a:pt x="0" y="18635"/>
                  </a:cubicBezTo>
                  <a:lnTo>
                    <a:pt x="20845" y="18635"/>
                  </a:lnTo>
                  <a:cubicBezTo>
                    <a:pt x="25725" y="18635"/>
                    <a:pt x="30402" y="16627"/>
                    <a:pt x="33771" y="13092"/>
                  </a:cubicBezTo>
                  <a:lnTo>
                    <a:pt x="46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35"/>
            <p:cNvSpPr/>
            <p:nvPr/>
          </p:nvSpPr>
          <p:spPr>
            <a:xfrm>
              <a:off x="2432400" y="1317150"/>
              <a:ext cx="1325400" cy="674475"/>
            </a:xfrm>
            <a:custGeom>
              <a:avLst/>
              <a:gdLst/>
              <a:ahLst/>
              <a:cxnLst/>
              <a:rect l="l" t="t" r="r" b="b"/>
              <a:pathLst>
                <a:path w="53016" h="26979" extrusionOk="0">
                  <a:moveTo>
                    <a:pt x="52914" y="1"/>
                  </a:moveTo>
                  <a:cubicBezTo>
                    <a:pt x="51755" y="1"/>
                    <a:pt x="38411" y="118"/>
                    <a:pt x="24142" y="5378"/>
                  </a:cubicBezTo>
                  <a:cubicBezTo>
                    <a:pt x="23479" y="5618"/>
                    <a:pt x="22797" y="5876"/>
                    <a:pt x="22117" y="6151"/>
                  </a:cubicBezTo>
                  <a:cubicBezTo>
                    <a:pt x="14236" y="9319"/>
                    <a:pt x="6225" y="14125"/>
                    <a:pt x="1" y="21380"/>
                  </a:cubicBezTo>
                  <a:lnTo>
                    <a:pt x="75" y="21435"/>
                  </a:lnTo>
                  <a:lnTo>
                    <a:pt x="6740" y="26978"/>
                  </a:lnTo>
                  <a:cubicBezTo>
                    <a:pt x="18765" y="15469"/>
                    <a:pt x="35061" y="8380"/>
                    <a:pt x="53015" y="8343"/>
                  </a:cubicBezTo>
                  <a:lnTo>
                    <a:pt x="52996" y="94"/>
                  </a:lnTo>
                  <a:lnTo>
                    <a:pt x="52996" y="1"/>
                  </a:lnTo>
                  <a:cubicBezTo>
                    <a:pt x="52996" y="1"/>
                    <a:pt x="52968" y="1"/>
                    <a:pt x="52914" y="1"/>
                  </a:cubicBez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2" name="Google Shape;1412;p35"/>
            <p:cNvSpPr/>
            <p:nvPr/>
          </p:nvSpPr>
          <p:spPr>
            <a:xfrm>
              <a:off x="2250600" y="3373075"/>
              <a:ext cx="450" cy="25"/>
            </a:xfrm>
            <a:custGeom>
              <a:avLst/>
              <a:gdLst/>
              <a:ahLst/>
              <a:cxnLst/>
              <a:rect l="l" t="t" r="r" b="b"/>
              <a:pathLst>
                <a:path w="18" h="1" extrusionOk="0">
                  <a:moveTo>
                    <a:pt x="0" y="1"/>
                  </a:moveTo>
                  <a:lnTo>
                    <a:pt x="0" y="1"/>
                  </a:lnTo>
                  <a:lnTo>
                    <a:pt x="18" y="1"/>
                  </a:lnTo>
                  <a:close/>
                </a:path>
              </a:pathLst>
            </a:custGeom>
            <a:solidFill>
              <a:srgbClr val="E84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35"/>
            <p:cNvSpPr/>
            <p:nvPr/>
          </p:nvSpPr>
          <p:spPr>
            <a:xfrm>
              <a:off x="2251025" y="3373075"/>
              <a:ext cx="25" cy="25"/>
            </a:xfrm>
            <a:custGeom>
              <a:avLst/>
              <a:gdLst/>
              <a:ahLst/>
              <a:cxnLst/>
              <a:rect l="l" t="t" r="r" b="b"/>
              <a:pathLst>
                <a:path w="1" h="1" extrusionOk="0">
                  <a:moveTo>
                    <a:pt x="1" y="1"/>
                  </a:moveTo>
                  <a:lnTo>
                    <a:pt x="1" y="1"/>
                  </a:lnTo>
                  <a:lnTo>
                    <a:pt x="1" y="1"/>
                  </a:lnTo>
                  <a:close/>
                </a:path>
              </a:pathLst>
            </a:custGeom>
            <a:solidFill>
              <a:srgbClr val="C13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35"/>
            <p:cNvSpPr/>
            <p:nvPr/>
          </p:nvSpPr>
          <p:spPr>
            <a:xfrm>
              <a:off x="4594200" y="1447900"/>
              <a:ext cx="12000" cy="5550"/>
            </a:xfrm>
            <a:custGeom>
              <a:avLst/>
              <a:gdLst/>
              <a:ahLst/>
              <a:cxnLst/>
              <a:rect l="l" t="t" r="r" b="b"/>
              <a:pathLst>
                <a:path w="480" h="222" extrusionOk="0">
                  <a:moveTo>
                    <a:pt x="314" y="1"/>
                  </a:moveTo>
                  <a:lnTo>
                    <a:pt x="0" y="38"/>
                  </a:lnTo>
                  <a:cubicBezTo>
                    <a:pt x="167" y="93"/>
                    <a:pt x="314" y="167"/>
                    <a:pt x="479" y="222"/>
                  </a:cubicBezTo>
                  <a:lnTo>
                    <a:pt x="314" y="1"/>
                  </a:lnTo>
                  <a:close/>
                </a:path>
              </a:pathLst>
            </a:custGeom>
            <a:solidFill>
              <a:srgbClr val="41C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6" name="Google Shape;1416;p35"/>
            <p:cNvSpPr/>
            <p:nvPr/>
          </p:nvSpPr>
          <p:spPr>
            <a:xfrm>
              <a:off x="3846600" y="1525250"/>
              <a:ext cx="950" cy="1425"/>
            </a:xfrm>
            <a:custGeom>
              <a:avLst/>
              <a:gdLst/>
              <a:ahLst/>
              <a:cxnLst/>
              <a:rect l="l" t="t" r="r" b="b"/>
              <a:pathLst>
                <a:path w="38" h="57" extrusionOk="0">
                  <a:moveTo>
                    <a:pt x="37" y="0"/>
                  </a:moveTo>
                  <a:lnTo>
                    <a:pt x="0" y="19"/>
                  </a:lnTo>
                  <a:lnTo>
                    <a:pt x="37" y="56"/>
                  </a:lnTo>
                  <a:lnTo>
                    <a:pt x="37" y="0"/>
                  </a:lnTo>
                  <a:close/>
                </a:path>
              </a:pathLst>
            </a:custGeom>
            <a:solidFill>
              <a:srgbClr val="41C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7" name="Google Shape;1417;p35"/>
            <p:cNvSpPr/>
            <p:nvPr/>
          </p:nvSpPr>
          <p:spPr>
            <a:xfrm>
              <a:off x="3845675" y="238000"/>
              <a:ext cx="2098775" cy="1612275"/>
            </a:xfrm>
            <a:custGeom>
              <a:avLst/>
              <a:gdLst/>
              <a:ahLst/>
              <a:cxnLst/>
              <a:rect l="l" t="t" r="r" b="b"/>
              <a:pathLst>
                <a:path w="83951" h="64491" extrusionOk="0">
                  <a:moveTo>
                    <a:pt x="8595" y="0"/>
                  </a:moveTo>
                  <a:cubicBezTo>
                    <a:pt x="3907" y="0"/>
                    <a:pt x="0" y="3797"/>
                    <a:pt x="0" y="8586"/>
                  </a:cubicBezTo>
                  <a:lnTo>
                    <a:pt x="0" y="43186"/>
                  </a:lnTo>
                  <a:lnTo>
                    <a:pt x="74" y="43204"/>
                  </a:lnTo>
                  <a:lnTo>
                    <a:pt x="74" y="43130"/>
                  </a:lnTo>
                  <a:cubicBezTo>
                    <a:pt x="74" y="43130"/>
                    <a:pt x="101" y="43130"/>
                    <a:pt x="155" y="43130"/>
                  </a:cubicBezTo>
                  <a:cubicBezTo>
                    <a:pt x="2007" y="43130"/>
                    <a:pt x="35325" y="43425"/>
                    <a:pt x="53457" y="64490"/>
                  </a:cubicBezTo>
                  <a:lnTo>
                    <a:pt x="79604" y="43572"/>
                  </a:lnTo>
                  <a:cubicBezTo>
                    <a:pt x="83710" y="40295"/>
                    <a:pt x="83950" y="34108"/>
                    <a:pt x="80064" y="30572"/>
                  </a:cubicBezTo>
                  <a:cubicBezTo>
                    <a:pt x="61043" y="13300"/>
                    <a:pt x="36423" y="2104"/>
                    <a:pt x="9244" y="24"/>
                  </a:cubicBezTo>
                  <a:cubicBezTo>
                    <a:pt x="9027" y="8"/>
                    <a:pt x="8810" y="0"/>
                    <a:pt x="8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35"/>
            <p:cNvSpPr/>
            <p:nvPr/>
          </p:nvSpPr>
          <p:spPr>
            <a:xfrm>
              <a:off x="3848925" y="1528000"/>
              <a:ext cx="1154575" cy="463625"/>
            </a:xfrm>
            <a:custGeom>
              <a:avLst/>
              <a:gdLst/>
              <a:ahLst/>
              <a:cxnLst/>
              <a:rect l="l" t="t" r="r" b="b"/>
              <a:pathLst>
                <a:path w="46183" h="18545" extrusionOk="0">
                  <a:moveTo>
                    <a:pt x="0" y="1"/>
                  </a:moveTo>
                  <a:lnTo>
                    <a:pt x="12411" y="13001"/>
                  </a:lnTo>
                  <a:cubicBezTo>
                    <a:pt x="15780" y="16536"/>
                    <a:pt x="20457" y="18544"/>
                    <a:pt x="25338" y="18544"/>
                  </a:cubicBezTo>
                  <a:lnTo>
                    <a:pt x="46182" y="18544"/>
                  </a:lnTo>
                  <a:lnTo>
                    <a:pt x="45942" y="18230"/>
                  </a:lnTo>
                  <a:cubicBezTo>
                    <a:pt x="33936" y="6924"/>
                    <a:pt x="17769" y="2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35"/>
            <p:cNvSpPr/>
            <p:nvPr/>
          </p:nvSpPr>
          <p:spPr>
            <a:xfrm>
              <a:off x="3847525" y="1526650"/>
              <a:ext cx="1425" cy="1375"/>
            </a:xfrm>
            <a:custGeom>
              <a:avLst/>
              <a:gdLst/>
              <a:ahLst/>
              <a:cxnLst/>
              <a:rect l="l" t="t" r="r" b="b"/>
              <a:pathLst>
                <a:path w="57" h="55" extrusionOk="0">
                  <a:moveTo>
                    <a:pt x="0" y="0"/>
                  </a:moveTo>
                  <a:lnTo>
                    <a:pt x="0" y="55"/>
                  </a:lnTo>
                  <a:lnTo>
                    <a:pt x="56" y="55"/>
                  </a:lnTo>
                  <a:lnTo>
                    <a:pt x="0" y="0"/>
                  </a:lnTo>
                  <a:close/>
                </a:path>
              </a:pathLst>
            </a:custGeom>
            <a:solidFill>
              <a:srgbClr val="39A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0" name="Google Shape;1420;p35"/>
            <p:cNvSpPr/>
            <p:nvPr/>
          </p:nvSpPr>
          <p:spPr>
            <a:xfrm>
              <a:off x="3847525" y="1314825"/>
              <a:ext cx="1334575" cy="676800"/>
            </a:xfrm>
            <a:custGeom>
              <a:avLst/>
              <a:gdLst/>
              <a:ahLst/>
              <a:cxnLst/>
              <a:rect l="l" t="t" r="r" b="b"/>
              <a:pathLst>
                <a:path w="53383" h="27072" extrusionOk="0">
                  <a:moveTo>
                    <a:pt x="2263" y="0"/>
                  </a:moveTo>
                  <a:cubicBezTo>
                    <a:pt x="812" y="0"/>
                    <a:pt x="0" y="57"/>
                    <a:pt x="0" y="57"/>
                  </a:cubicBezTo>
                  <a:lnTo>
                    <a:pt x="0" y="131"/>
                  </a:lnTo>
                  <a:lnTo>
                    <a:pt x="0" y="8417"/>
                  </a:lnTo>
                  <a:lnTo>
                    <a:pt x="0" y="8473"/>
                  </a:lnTo>
                  <a:lnTo>
                    <a:pt x="56" y="8528"/>
                  </a:lnTo>
                  <a:cubicBezTo>
                    <a:pt x="17825" y="8547"/>
                    <a:pt x="33992" y="15451"/>
                    <a:pt x="45998" y="26757"/>
                  </a:cubicBezTo>
                  <a:cubicBezTo>
                    <a:pt x="46108" y="26850"/>
                    <a:pt x="46219" y="26961"/>
                    <a:pt x="46329" y="27071"/>
                  </a:cubicBezTo>
                  <a:lnTo>
                    <a:pt x="53327" y="21454"/>
                  </a:lnTo>
                  <a:lnTo>
                    <a:pt x="53383" y="21417"/>
                  </a:lnTo>
                  <a:cubicBezTo>
                    <a:pt x="46312" y="13666"/>
                    <a:pt x="38136" y="8712"/>
                    <a:pt x="30346" y="5545"/>
                  </a:cubicBezTo>
                  <a:cubicBezTo>
                    <a:pt x="30181" y="5490"/>
                    <a:pt x="30034" y="5416"/>
                    <a:pt x="29867" y="5361"/>
                  </a:cubicBezTo>
                  <a:cubicBezTo>
                    <a:pt x="17875" y="574"/>
                    <a:pt x="6860" y="0"/>
                    <a:pt x="2263" y="0"/>
                  </a:cubicBez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1" name="Google Shape;1421;p35"/>
            <p:cNvSpPr/>
            <p:nvPr/>
          </p:nvSpPr>
          <p:spPr>
            <a:xfrm>
              <a:off x="882875" y="1366450"/>
              <a:ext cx="1504450" cy="2161150"/>
            </a:xfrm>
            <a:custGeom>
              <a:avLst/>
              <a:gdLst/>
              <a:ahLst/>
              <a:cxnLst/>
              <a:rect l="l" t="t" r="r" b="b"/>
              <a:pathLst>
                <a:path w="60178" h="86446" extrusionOk="0">
                  <a:moveTo>
                    <a:pt x="28325" y="0"/>
                  </a:moveTo>
                  <a:cubicBezTo>
                    <a:pt x="25534" y="0"/>
                    <a:pt x="22782" y="1356"/>
                    <a:pt x="21122" y="3885"/>
                  </a:cubicBezTo>
                  <a:cubicBezTo>
                    <a:pt x="6170" y="26681"/>
                    <a:pt x="1" y="53013"/>
                    <a:pt x="2045" y="78627"/>
                  </a:cubicBezTo>
                  <a:cubicBezTo>
                    <a:pt x="2411" y="83149"/>
                    <a:pt x="6232" y="86445"/>
                    <a:pt x="10558" y="86445"/>
                  </a:cubicBezTo>
                  <a:cubicBezTo>
                    <a:pt x="11235" y="86445"/>
                    <a:pt x="11924" y="86364"/>
                    <a:pt x="12615" y="86195"/>
                  </a:cubicBezTo>
                  <a:lnTo>
                    <a:pt x="46220" y="78038"/>
                  </a:lnTo>
                  <a:cubicBezTo>
                    <a:pt x="46183" y="77891"/>
                    <a:pt x="46146" y="77744"/>
                    <a:pt x="46128" y="77596"/>
                  </a:cubicBezTo>
                  <a:cubicBezTo>
                    <a:pt x="46128" y="77559"/>
                    <a:pt x="46109" y="77523"/>
                    <a:pt x="46109" y="77486"/>
                  </a:cubicBezTo>
                  <a:cubicBezTo>
                    <a:pt x="46072" y="77356"/>
                    <a:pt x="46055" y="77209"/>
                    <a:pt x="46018" y="77081"/>
                  </a:cubicBezTo>
                  <a:lnTo>
                    <a:pt x="46018" y="77044"/>
                  </a:lnTo>
                  <a:cubicBezTo>
                    <a:pt x="45999" y="76914"/>
                    <a:pt x="45962" y="76767"/>
                    <a:pt x="45944" y="76620"/>
                  </a:cubicBezTo>
                  <a:cubicBezTo>
                    <a:pt x="45944" y="76583"/>
                    <a:pt x="45925" y="76546"/>
                    <a:pt x="45925" y="76509"/>
                  </a:cubicBezTo>
                  <a:cubicBezTo>
                    <a:pt x="45907" y="76381"/>
                    <a:pt x="45888" y="76234"/>
                    <a:pt x="45851" y="76104"/>
                  </a:cubicBezTo>
                  <a:lnTo>
                    <a:pt x="45851" y="76067"/>
                  </a:lnTo>
                  <a:cubicBezTo>
                    <a:pt x="45834" y="75939"/>
                    <a:pt x="45797" y="75792"/>
                    <a:pt x="45778" y="75644"/>
                  </a:cubicBezTo>
                  <a:cubicBezTo>
                    <a:pt x="45778" y="75608"/>
                    <a:pt x="45778" y="75571"/>
                    <a:pt x="45760" y="75534"/>
                  </a:cubicBezTo>
                  <a:lnTo>
                    <a:pt x="45704" y="75146"/>
                  </a:lnTo>
                  <a:lnTo>
                    <a:pt x="45704" y="75092"/>
                  </a:lnTo>
                  <a:cubicBezTo>
                    <a:pt x="45686" y="74945"/>
                    <a:pt x="45667" y="74815"/>
                    <a:pt x="45649" y="74668"/>
                  </a:cubicBezTo>
                  <a:cubicBezTo>
                    <a:pt x="45630" y="74631"/>
                    <a:pt x="45630" y="74594"/>
                    <a:pt x="45630" y="74557"/>
                  </a:cubicBezTo>
                  <a:lnTo>
                    <a:pt x="45576" y="74171"/>
                  </a:lnTo>
                  <a:lnTo>
                    <a:pt x="45576" y="74115"/>
                  </a:lnTo>
                  <a:cubicBezTo>
                    <a:pt x="45557" y="73968"/>
                    <a:pt x="45539" y="73840"/>
                    <a:pt x="45520" y="73693"/>
                  </a:cubicBezTo>
                  <a:cubicBezTo>
                    <a:pt x="45520" y="73656"/>
                    <a:pt x="45502" y="73619"/>
                    <a:pt x="45502" y="73582"/>
                  </a:cubicBezTo>
                  <a:cubicBezTo>
                    <a:pt x="45483" y="73452"/>
                    <a:pt x="45483" y="73342"/>
                    <a:pt x="45465" y="73214"/>
                  </a:cubicBezTo>
                  <a:lnTo>
                    <a:pt x="45465" y="73140"/>
                  </a:lnTo>
                  <a:cubicBezTo>
                    <a:pt x="45446" y="72993"/>
                    <a:pt x="45429" y="72863"/>
                    <a:pt x="45409" y="72716"/>
                  </a:cubicBezTo>
                  <a:lnTo>
                    <a:pt x="45409" y="72605"/>
                  </a:lnTo>
                  <a:cubicBezTo>
                    <a:pt x="45392" y="72495"/>
                    <a:pt x="45373" y="72367"/>
                    <a:pt x="45373" y="72237"/>
                  </a:cubicBezTo>
                  <a:cubicBezTo>
                    <a:pt x="45373" y="72219"/>
                    <a:pt x="45373" y="72200"/>
                    <a:pt x="45355" y="72163"/>
                  </a:cubicBezTo>
                  <a:cubicBezTo>
                    <a:pt x="45355" y="72035"/>
                    <a:pt x="45336" y="71888"/>
                    <a:pt x="45336" y="71741"/>
                  </a:cubicBezTo>
                  <a:cubicBezTo>
                    <a:pt x="45318" y="71704"/>
                    <a:pt x="45318" y="71667"/>
                    <a:pt x="45318" y="71648"/>
                  </a:cubicBezTo>
                  <a:cubicBezTo>
                    <a:pt x="45318" y="71520"/>
                    <a:pt x="45299" y="71390"/>
                    <a:pt x="45299" y="71280"/>
                  </a:cubicBezTo>
                  <a:cubicBezTo>
                    <a:pt x="45299" y="71243"/>
                    <a:pt x="45281" y="71225"/>
                    <a:pt x="45281" y="71188"/>
                  </a:cubicBezTo>
                  <a:cubicBezTo>
                    <a:pt x="45281" y="71059"/>
                    <a:pt x="45262" y="70911"/>
                    <a:pt x="45262" y="70764"/>
                  </a:cubicBezTo>
                  <a:lnTo>
                    <a:pt x="45262" y="70673"/>
                  </a:lnTo>
                  <a:cubicBezTo>
                    <a:pt x="45244" y="70543"/>
                    <a:pt x="45244" y="70433"/>
                    <a:pt x="45225" y="70304"/>
                  </a:cubicBezTo>
                  <a:lnTo>
                    <a:pt x="45225" y="70231"/>
                  </a:lnTo>
                  <a:cubicBezTo>
                    <a:pt x="45225" y="70083"/>
                    <a:pt x="45208" y="69936"/>
                    <a:pt x="45208" y="69806"/>
                  </a:cubicBezTo>
                  <a:lnTo>
                    <a:pt x="45208" y="69715"/>
                  </a:lnTo>
                  <a:cubicBezTo>
                    <a:pt x="45208" y="69586"/>
                    <a:pt x="45188" y="69457"/>
                    <a:pt x="45188" y="69347"/>
                  </a:cubicBezTo>
                  <a:lnTo>
                    <a:pt x="45188" y="69254"/>
                  </a:lnTo>
                  <a:cubicBezTo>
                    <a:pt x="45188" y="69126"/>
                    <a:pt x="45188" y="68979"/>
                    <a:pt x="45171" y="68831"/>
                  </a:cubicBezTo>
                  <a:lnTo>
                    <a:pt x="45171" y="68738"/>
                  </a:lnTo>
                  <a:lnTo>
                    <a:pt x="45171" y="68389"/>
                  </a:lnTo>
                  <a:lnTo>
                    <a:pt x="45171" y="68297"/>
                  </a:lnTo>
                  <a:cubicBezTo>
                    <a:pt x="45171" y="68149"/>
                    <a:pt x="45152" y="68021"/>
                    <a:pt x="45152" y="67874"/>
                  </a:cubicBezTo>
                  <a:lnTo>
                    <a:pt x="45152" y="67781"/>
                  </a:lnTo>
                  <a:lnTo>
                    <a:pt x="45152" y="67432"/>
                  </a:lnTo>
                  <a:lnTo>
                    <a:pt x="45152" y="67339"/>
                  </a:lnTo>
                  <a:lnTo>
                    <a:pt x="45152" y="66916"/>
                  </a:lnTo>
                  <a:lnTo>
                    <a:pt x="45152" y="66843"/>
                  </a:lnTo>
                  <a:cubicBezTo>
                    <a:pt x="45152" y="66713"/>
                    <a:pt x="45171" y="66585"/>
                    <a:pt x="45171" y="66474"/>
                  </a:cubicBezTo>
                  <a:lnTo>
                    <a:pt x="45171" y="66381"/>
                  </a:lnTo>
                  <a:lnTo>
                    <a:pt x="45171" y="65959"/>
                  </a:lnTo>
                  <a:lnTo>
                    <a:pt x="45171" y="65885"/>
                  </a:lnTo>
                  <a:cubicBezTo>
                    <a:pt x="45171" y="65755"/>
                    <a:pt x="45188" y="65627"/>
                    <a:pt x="45188" y="65517"/>
                  </a:cubicBezTo>
                  <a:lnTo>
                    <a:pt x="45188" y="65424"/>
                  </a:lnTo>
                  <a:cubicBezTo>
                    <a:pt x="45188" y="65277"/>
                    <a:pt x="45208" y="65129"/>
                    <a:pt x="45208" y="65001"/>
                  </a:cubicBezTo>
                  <a:lnTo>
                    <a:pt x="45208" y="64945"/>
                  </a:lnTo>
                  <a:cubicBezTo>
                    <a:pt x="45208" y="64817"/>
                    <a:pt x="45225" y="64687"/>
                    <a:pt x="45225" y="64559"/>
                  </a:cubicBezTo>
                  <a:lnTo>
                    <a:pt x="45225" y="64466"/>
                  </a:lnTo>
                  <a:cubicBezTo>
                    <a:pt x="45244" y="64319"/>
                    <a:pt x="45244" y="64191"/>
                    <a:pt x="45244" y="64044"/>
                  </a:cubicBezTo>
                  <a:cubicBezTo>
                    <a:pt x="45244" y="64025"/>
                    <a:pt x="45244" y="64007"/>
                    <a:pt x="45262" y="64007"/>
                  </a:cubicBezTo>
                  <a:cubicBezTo>
                    <a:pt x="45262" y="63877"/>
                    <a:pt x="45262" y="63749"/>
                    <a:pt x="45281" y="63619"/>
                  </a:cubicBezTo>
                  <a:lnTo>
                    <a:pt x="45281" y="63528"/>
                  </a:lnTo>
                  <a:cubicBezTo>
                    <a:pt x="45299" y="63381"/>
                    <a:pt x="45299" y="63233"/>
                    <a:pt x="45318" y="63104"/>
                  </a:cubicBezTo>
                  <a:lnTo>
                    <a:pt x="45318" y="63067"/>
                  </a:lnTo>
                  <a:cubicBezTo>
                    <a:pt x="45318" y="62939"/>
                    <a:pt x="45336" y="62809"/>
                    <a:pt x="45336" y="62662"/>
                  </a:cubicBezTo>
                  <a:cubicBezTo>
                    <a:pt x="45355" y="62644"/>
                    <a:pt x="45355" y="62607"/>
                    <a:pt x="45355" y="62588"/>
                  </a:cubicBezTo>
                  <a:cubicBezTo>
                    <a:pt x="45355" y="62441"/>
                    <a:pt x="45373" y="62294"/>
                    <a:pt x="45392" y="62146"/>
                  </a:cubicBezTo>
                  <a:cubicBezTo>
                    <a:pt x="45392" y="61999"/>
                    <a:pt x="45409" y="61871"/>
                    <a:pt x="45429" y="61724"/>
                  </a:cubicBezTo>
                  <a:lnTo>
                    <a:pt x="45429" y="61650"/>
                  </a:lnTo>
                  <a:cubicBezTo>
                    <a:pt x="45465" y="61355"/>
                    <a:pt x="45483" y="61078"/>
                    <a:pt x="45520" y="60803"/>
                  </a:cubicBezTo>
                  <a:lnTo>
                    <a:pt x="45520" y="60710"/>
                  </a:lnTo>
                  <a:cubicBezTo>
                    <a:pt x="45557" y="60435"/>
                    <a:pt x="45594" y="60140"/>
                    <a:pt x="45630" y="59863"/>
                  </a:cubicBezTo>
                  <a:lnTo>
                    <a:pt x="45630" y="59789"/>
                  </a:lnTo>
                  <a:cubicBezTo>
                    <a:pt x="45667" y="59495"/>
                    <a:pt x="45704" y="59219"/>
                    <a:pt x="45741" y="58942"/>
                  </a:cubicBezTo>
                  <a:cubicBezTo>
                    <a:pt x="45741" y="58905"/>
                    <a:pt x="45760" y="58888"/>
                    <a:pt x="45760" y="58851"/>
                  </a:cubicBezTo>
                  <a:lnTo>
                    <a:pt x="45870" y="58022"/>
                  </a:lnTo>
                  <a:cubicBezTo>
                    <a:pt x="45888" y="57985"/>
                    <a:pt x="45888" y="57967"/>
                    <a:pt x="45888" y="57948"/>
                  </a:cubicBezTo>
                  <a:cubicBezTo>
                    <a:pt x="45925" y="57672"/>
                    <a:pt x="45981" y="57378"/>
                    <a:pt x="46018" y="57101"/>
                  </a:cubicBezTo>
                  <a:cubicBezTo>
                    <a:pt x="46018" y="57083"/>
                    <a:pt x="46035" y="57064"/>
                    <a:pt x="46035" y="57027"/>
                  </a:cubicBezTo>
                  <a:cubicBezTo>
                    <a:pt x="46055" y="56899"/>
                    <a:pt x="46072" y="56752"/>
                    <a:pt x="46109" y="56622"/>
                  </a:cubicBezTo>
                  <a:cubicBezTo>
                    <a:pt x="46128" y="56475"/>
                    <a:pt x="46146" y="56328"/>
                    <a:pt x="46183" y="56199"/>
                  </a:cubicBezTo>
                  <a:lnTo>
                    <a:pt x="46183" y="56126"/>
                  </a:lnTo>
                  <a:cubicBezTo>
                    <a:pt x="46202" y="55996"/>
                    <a:pt x="46239" y="55868"/>
                    <a:pt x="46256" y="55721"/>
                  </a:cubicBezTo>
                  <a:cubicBezTo>
                    <a:pt x="46293" y="55573"/>
                    <a:pt x="46312" y="55426"/>
                    <a:pt x="46349" y="55296"/>
                  </a:cubicBezTo>
                  <a:lnTo>
                    <a:pt x="46349" y="55223"/>
                  </a:lnTo>
                  <a:cubicBezTo>
                    <a:pt x="46386" y="55095"/>
                    <a:pt x="46404" y="54965"/>
                    <a:pt x="46423" y="54837"/>
                  </a:cubicBezTo>
                  <a:cubicBezTo>
                    <a:pt x="46423" y="54837"/>
                    <a:pt x="46423" y="54818"/>
                    <a:pt x="46441" y="54818"/>
                  </a:cubicBezTo>
                  <a:cubicBezTo>
                    <a:pt x="46460" y="54670"/>
                    <a:pt x="46497" y="54542"/>
                    <a:pt x="46514" y="54395"/>
                  </a:cubicBezTo>
                  <a:cubicBezTo>
                    <a:pt x="46514" y="54376"/>
                    <a:pt x="46533" y="54358"/>
                    <a:pt x="46533" y="54339"/>
                  </a:cubicBezTo>
                  <a:cubicBezTo>
                    <a:pt x="46551" y="54211"/>
                    <a:pt x="46588" y="54081"/>
                    <a:pt x="46607" y="53953"/>
                  </a:cubicBezTo>
                  <a:lnTo>
                    <a:pt x="46607" y="53934"/>
                  </a:lnTo>
                  <a:cubicBezTo>
                    <a:pt x="46644" y="53786"/>
                    <a:pt x="46681" y="53639"/>
                    <a:pt x="46698" y="53511"/>
                  </a:cubicBezTo>
                  <a:cubicBezTo>
                    <a:pt x="46698" y="53492"/>
                    <a:pt x="46717" y="53474"/>
                    <a:pt x="46717" y="53455"/>
                  </a:cubicBezTo>
                  <a:cubicBezTo>
                    <a:pt x="46735" y="53327"/>
                    <a:pt x="46772" y="53197"/>
                    <a:pt x="46791" y="53069"/>
                  </a:cubicBezTo>
                  <a:lnTo>
                    <a:pt x="46809" y="53050"/>
                  </a:lnTo>
                  <a:cubicBezTo>
                    <a:pt x="46828" y="52903"/>
                    <a:pt x="46865" y="52755"/>
                    <a:pt x="46902" y="52627"/>
                  </a:cubicBezTo>
                  <a:lnTo>
                    <a:pt x="46902" y="52590"/>
                  </a:lnTo>
                  <a:cubicBezTo>
                    <a:pt x="46938" y="52461"/>
                    <a:pt x="46975" y="52313"/>
                    <a:pt x="46993" y="52185"/>
                  </a:cubicBezTo>
                  <a:lnTo>
                    <a:pt x="47012" y="52166"/>
                  </a:lnTo>
                  <a:cubicBezTo>
                    <a:pt x="47030" y="52019"/>
                    <a:pt x="47067" y="51890"/>
                    <a:pt x="47103" y="51743"/>
                  </a:cubicBezTo>
                  <a:cubicBezTo>
                    <a:pt x="47103" y="51743"/>
                    <a:pt x="47103" y="51724"/>
                    <a:pt x="47123" y="51706"/>
                  </a:cubicBezTo>
                  <a:cubicBezTo>
                    <a:pt x="47140" y="51577"/>
                    <a:pt x="47177" y="51449"/>
                    <a:pt x="47214" y="51319"/>
                  </a:cubicBezTo>
                  <a:lnTo>
                    <a:pt x="47214" y="51301"/>
                  </a:lnTo>
                  <a:cubicBezTo>
                    <a:pt x="47251" y="51154"/>
                    <a:pt x="47288" y="51024"/>
                    <a:pt x="47324" y="50877"/>
                  </a:cubicBezTo>
                  <a:lnTo>
                    <a:pt x="47324" y="50859"/>
                  </a:lnTo>
                  <a:cubicBezTo>
                    <a:pt x="47361" y="50730"/>
                    <a:pt x="47398" y="50602"/>
                    <a:pt x="47417" y="50472"/>
                  </a:cubicBezTo>
                  <a:cubicBezTo>
                    <a:pt x="47435" y="50454"/>
                    <a:pt x="47435" y="50435"/>
                    <a:pt x="47435" y="50435"/>
                  </a:cubicBezTo>
                  <a:cubicBezTo>
                    <a:pt x="47472" y="50288"/>
                    <a:pt x="47509" y="50160"/>
                    <a:pt x="47545" y="50030"/>
                  </a:cubicBezTo>
                  <a:lnTo>
                    <a:pt x="47545" y="50012"/>
                  </a:lnTo>
                  <a:cubicBezTo>
                    <a:pt x="47582" y="49865"/>
                    <a:pt x="47619" y="49735"/>
                    <a:pt x="47656" y="49607"/>
                  </a:cubicBezTo>
                  <a:lnTo>
                    <a:pt x="47656" y="49588"/>
                  </a:lnTo>
                  <a:cubicBezTo>
                    <a:pt x="47693" y="49441"/>
                    <a:pt x="47730" y="49313"/>
                    <a:pt x="47766" y="49165"/>
                  </a:cubicBezTo>
                  <a:cubicBezTo>
                    <a:pt x="47803" y="49036"/>
                    <a:pt x="47840" y="48907"/>
                    <a:pt x="47877" y="48760"/>
                  </a:cubicBezTo>
                  <a:cubicBezTo>
                    <a:pt x="47896" y="48760"/>
                    <a:pt x="47896" y="48741"/>
                    <a:pt x="47896" y="48741"/>
                  </a:cubicBezTo>
                  <a:cubicBezTo>
                    <a:pt x="48301" y="47268"/>
                    <a:pt x="48743" y="45851"/>
                    <a:pt x="49222" y="44469"/>
                  </a:cubicBezTo>
                  <a:cubicBezTo>
                    <a:pt x="49222" y="44469"/>
                    <a:pt x="49222" y="44451"/>
                    <a:pt x="49239" y="44432"/>
                  </a:cubicBezTo>
                  <a:cubicBezTo>
                    <a:pt x="49259" y="44341"/>
                    <a:pt x="49295" y="44267"/>
                    <a:pt x="49313" y="44174"/>
                  </a:cubicBezTo>
                  <a:cubicBezTo>
                    <a:pt x="49332" y="44157"/>
                    <a:pt x="49332" y="44138"/>
                    <a:pt x="49332" y="44120"/>
                  </a:cubicBezTo>
                  <a:cubicBezTo>
                    <a:pt x="49369" y="44046"/>
                    <a:pt x="49387" y="43973"/>
                    <a:pt x="49424" y="43880"/>
                  </a:cubicBezTo>
                  <a:cubicBezTo>
                    <a:pt x="49424" y="43862"/>
                    <a:pt x="49443" y="43843"/>
                    <a:pt x="49443" y="43825"/>
                  </a:cubicBezTo>
                  <a:cubicBezTo>
                    <a:pt x="49460" y="43732"/>
                    <a:pt x="49497" y="43659"/>
                    <a:pt x="49534" y="43585"/>
                  </a:cubicBezTo>
                  <a:lnTo>
                    <a:pt x="49534" y="43531"/>
                  </a:lnTo>
                  <a:lnTo>
                    <a:pt x="49866" y="42647"/>
                  </a:lnTo>
                  <a:lnTo>
                    <a:pt x="49866" y="42610"/>
                  </a:lnTo>
                  <a:cubicBezTo>
                    <a:pt x="49902" y="42536"/>
                    <a:pt x="49939" y="42443"/>
                    <a:pt x="49958" y="42370"/>
                  </a:cubicBezTo>
                  <a:cubicBezTo>
                    <a:pt x="49976" y="42352"/>
                    <a:pt x="49976" y="42333"/>
                    <a:pt x="49976" y="42315"/>
                  </a:cubicBezTo>
                  <a:cubicBezTo>
                    <a:pt x="50013" y="42222"/>
                    <a:pt x="50032" y="42149"/>
                    <a:pt x="50069" y="42075"/>
                  </a:cubicBezTo>
                  <a:cubicBezTo>
                    <a:pt x="50069" y="42057"/>
                    <a:pt x="50086" y="42038"/>
                    <a:pt x="50086" y="42021"/>
                  </a:cubicBezTo>
                  <a:cubicBezTo>
                    <a:pt x="50123" y="41947"/>
                    <a:pt x="50142" y="41854"/>
                    <a:pt x="50179" y="41781"/>
                  </a:cubicBezTo>
                  <a:cubicBezTo>
                    <a:pt x="50179" y="41763"/>
                    <a:pt x="50197" y="41744"/>
                    <a:pt x="50197" y="41726"/>
                  </a:cubicBezTo>
                  <a:cubicBezTo>
                    <a:pt x="50234" y="41652"/>
                    <a:pt x="50253" y="41560"/>
                    <a:pt x="50290" y="41468"/>
                  </a:cubicBezTo>
                  <a:cubicBezTo>
                    <a:pt x="50290" y="41468"/>
                    <a:pt x="50307" y="41468"/>
                    <a:pt x="50307" y="41449"/>
                  </a:cubicBezTo>
                  <a:cubicBezTo>
                    <a:pt x="50418" y="41174"/>
                    <a:pt x="50511" y="40879"/>
                    <a:pt x="50621" y="40602"/>
                  </a:cubicBezTo>
                  <a:cubicBezTo>
                    <a:pt x="50639" y="40584"/>
                    <a:pt x="50639" y="40565"/>
                    <a:pt x="50639" y="40565"/>
                  </a:cubicBezTo>
                  <a:cubicBezTo>
                    <a:pt x="50676" y="40474"/>
                    <a:pt x="50713" y="40400"/>
                    <a:pt x="50732" y="40327"/>
                  </a:cubicBezTo>
                  <a:cubicBezTo>
                    <a:pt x="50749" y="40307"/>
                    <a:pt x="50749" y="40290"/>
                    <a:pt x="50749" y="40271"/>
                  </a:cubicBezTo>
                  <a:cubicBezTo>
                    <a:pt x="50786" y="40197"/>
                    <a:pt x="50823" y="40123"/>
                    <a:pt x="50842" y="40050"/>
                  </a:cubicBezTo>
                  <a:cubicBezTo>
                    <a:pt x="50860" y="40032"/>
                    <a:pt x="50860" y="40013"/>
                    <a:pt x="50860" y="39995"/>
                  </a:cubicBezTo>
                  <a:cubicBezTo>
                    <a:pt x="50897" y="39921"/>
                    <a:pt x="50934" y="39829"/>
                    <a:pt x="50970" y="39755"/>
                  </a:cubicBezTo>
                  <a:lnTo>
                    <a:pt x="50970" y="39718"/>
                  </a:lnTo>
                  <a:cubicBezTo>
                    <a:pt x="51081" y="39443"/>
                    <a:pt x="51191" y="39166"/>
                    <a:pt x="51321" y="38890"/>
                  </a:cubicBezTo>
                  <a:lnTo>
                    <a:pt x="51321" y="38871"/>
                  </a:lnTo>
                  <a:cubicBezTo>
                    <a:pt x="51358" y="38797"/>
                    <a:pt x="51395" y="38706"/>
                    <a:pt x="51412" y="38632"/>
                  </a:cubicBezTo>
                  <a:cubicBezTo>
                    <a:pt x="51431" y="38613"/>
                    <a:pt x="51431" y="38596"/>
                    <a:pt x="51431" y="38596"/>
                  </a:cubicBezTo>
                  <a:cubicBezTo>
                    <a:pt x="51468" y="38522"/>
                    <a:pt x="51505" y="38429"/>
                    <a:pt x="51542" y="38356"/>
                  </a:cubicBezTo>
                  <a:cubicBezTo>
                    <a:pt x="51542" y="38356"/>
                    <a:pt x="51542" y="38338"/>
                    <a:pt x="51560" y="38319"/>
                  </a:cubicBezTo>
                  <a:cubicBezTo>
                    <a:pt x="51579" y="38245"/>
                    <a:pt x="51616" y="38171"/>
                    <a:pt x="51652" y="38098"/>
                  </a:cubicBezTo>
                  <a:cubicBezTo>
                    <a:pt x="51652" y="38080"/>
                    <a:pt x="51652" y="38061"/>
                    <a:pt x="51670" y="38061"/>
                  </a:cubicBezTo>
                  <a:cubicBezTo>
                    <a:pt x="51817" y="37693"/>
                    <a:pt x="51965" y="37344"/>
                    <a:pt x="52112" y="37012"/>
                  </a:cubicBezTo>
                  <a:cubicBezTo>
                    <a:pt x="52112" y="36993"/>
                    <a:pt x="52131" y="36975"/>
                    <a:pt x="52131" y="36975"/>
                  </a:cubicBezTo>
                  <a:cubicBezTo>
                    <a:pt x="52168" y="36902"/>
                    <a:pt x="52186" y="36828"/>
                    <a:pt x="52223" y="36754"/>
                  </a:cubicBezTo>
                  <a:cubicBezTo>
                    <a:pt x="52242" y="36735"/>
                    <a:pt x="52242" y="36717"/>
                    <a:pt x="52242" y="36698"/>
                  </a:cubicBezTo>
                  <a:cubicBezTo>
                    <a:pt x="52278" y="36625"/>
                    <a:pt x="52315" y="36551"/>
                    <a:pt x="52333" y="36496"/>
                  </a:cubicBezTo>
                  <a:cubicBezTo>
                    <a:pt x="52352" y="36477"/>
                    <a:pt x="52352" y="36460"/>
                    <a:pt x="52352" y="36460"/>
                  </a:cubicBezTo>
                  <a:cubicBezTo>
                    <a:pt x="52389" y="36367"/>
                    <a:pt x="52426" y="36293"/>
                    <a:pt x="52463" y="36220"/>
                  </a:cubicBezTo>
                  <a:lnTo>
                    <a:pt x="52463" y="36202"/>
                  </a:lnTo>
                  <a:cubicBezTo>
                    <a:pt x="52591" y="35944"/>
                    <a:pt x="52701" y="35686"/>
                    <a:pt x="52812" y="35446"/>
                  </a:cubicBezTo>
                  <a:lnTo>
                    <a:pt x="52812" y="35428"/>
                  </a:lnTo>
                  <a:lnTo>
                    <a:pt x="52922" y="35208"/>
                  </a:lnTo>
                  <a:cubicBezTo>
                    <a:pt x="52922" y="35188"/>
                    <a:pt x="52941" y="35171"/>
                    <a:pt x="52941" y="35171"/>
                  </a:cubicBezTo>
                  <a:cubicBezTo>
                    <a:pt x="52978" y="35097"/>
                    <a:pt x="53015" y="35023"/>
                    <a:pt x="53033" y="34950"/>
                  </a:cubicBezTo>
                  <a:cubicBezTo>
                    <a:pt x="53052" y="34950"/>
                    <a:pt x="53052" y="34931"/>
                    <a:pt x="53052" y="34913"/>
                  </a:cubicBezTo>
                  <a:cubicBezTo>
                    <a:pt x="53089" y="34839"/>
                    <a:pt x="53126" y="34766"/>
                    <a:pt x="53162" y="34710"/>
                  </a:cubicBezTo>
                  <a:lnTo>
                    <a:pt x="53162" y="34673"/>
                  </a:lnTo>
                  <a:cubicBezTo>
                    <a:pt x="53310" y="34360"/>
                    <a:pt x="53475" y="34029"/>
                    <a:pt x="53622" y="33715"/>
                  </a:cubicBezTo>
                  <a:cubicBezTo>
                    <a:pt x="53622" y="33715"/>
                    <a:pt x="53622" y="33698"/>
                    <a:pt x="53641" y="33698"/>
                  </a:cubicBezTo>
                  <a:cubicBezTo>
                    <a:pt x="53659" y="33624"/>
                    <a:pt x="53696" y="33550"/>
                    <a:pt x="53732" y="33494"/>
                  </a:cubicBezTo>
                  <a:cubicBezTo>
                    <a:pt x="53732" y="33477"/>
                    <a:pt x="53752" y="33477"/>
                    <a:pt x="53752" y="33457"/>
                  </a:cubicBezTo>
                  <a:cubicBezTo>
                    <a:pt x="53788" y="33384"/>
                    <a:pt x="53806" y="33329"/>
                    <a:pt x="53843" y="33256"/>
                  </a:cubicBezTo>
                  <a:cubicBezTo>
                    <a:pt x="53843" y="33236"/>
                    <a:pt x="53862" y="33236"/>
                    <a:pt x="53862" y="33219"/>
                  </a:cubicBezTo>
                  <a:lnTo>
                    <a:pt x="53973" y="32998"/>
                  </a:lnTo>
                  <a:cubicBezTo>
                    <a:pt x="54083" y="32777"/>
                    <a:pt x="54194" y="32537"/>
                    <a:pt x="54304" y="32316"/>
                  </a:cubicBezTo>
                  <a:lnTo>
                    <a:pt x="54322" y="32298"/>
                  </a:lnTo>
                  <a:cubicBezTo>
                    <a:pt x="54341" y="32242"/>
                    <a:pt x="54378" y="32168"/>
                    <a:pt x="54414" y="32095"/>
                  </a:cubicBezTo>
                  <a:lnTo>
                    <a:pt x="54432" y="32077"/>
                  </a:lnTo>
                  <a:cubicBezTo>
                    <a:pt x="54469" y="32004"/>
                    <a:pt x="54488" y="31948"/>
                    <a:pt x="54525" y="31874"/>
                  </a:cubicBezTo>
                  <a:lnTo>
                    <a:pt x="54543" y="31856"/>
                  </a:lnTo>
                  <a:cubicBezTo>
                    <a:pt x="54579" y="31783"/>
                    <a:pt x="54616" y="31727"/>
                    <a:pt x="54635" y="31653"/>
                  </a:cubicBezTo>
                  <a:cubicBezTo>
                    <a:pt x="54653" y="31653"/>
                    <a:pt x="54653" y="31635"/>
                    <a:pt x="54653" y="31635"/>
                  </a:cubicBezTo>
                  <a:cubicBezTo>
                    <a:pt x="54800" y="31341"/>
                    <a:pt x="54948" y="31064"/>
                    <a:pt x="55095" y="30788"/>
                  </a:cubicBezTo>
                  <a:lnTo>
                    <a:pt x="55095" y="30769"/>
                  </a:lnTo>
                  <a:cubicBezTo>
                    <a:pt x="55132" y="30695"/>
                    <a:pt x="55169" y="30641"/>
                    <a:pt x="55188" y="30585"/>
                  </a:cubicBezTo>
                  <a:cubicBezTo>
                    <a:pt x="55206" y="30567"/>
                    <a:pt x="55206" y="30567"/>
                    <a:pt x="55206" y="30548"/>
                  </a:cubicBezTo>
                  <a:cubicBezTo>
                    <a:pt x="55242" y="30494"/>
                    <a:pt x="55279" y="30438"/>
                    <a:pt x="55298" y="30364"/>
                  </a:cubicBezTo>
                  <a:cubicBezTo>
                    <a:pt x="55316" y="30364"/>
                    <a:pt x="55316" y="30364"/>
                    <a:pt x="55316" y="30346"/>
                  </a:cubicBezTo>
                  <a:cubicBezTo>
                    <a:pt x="55463" y="30088"/>
                    <a:pt x="55593" y="29812"/>
                    <a:pt x="55740" y="29554"/>
                  </a:cubicBezTo>
                  <a:lnTo>
                    <a:pt x="55740" y="29536"/>
                  </a:lnTo>
                  <a:lnTo>
                    <a:pt x="55851" y="29370"/>
                  </a:lnTo>
                  <a:lnTo>
                    <a:pt x="55851" y="29333"/>
                  </a:lnTo>
                  <a:cubicBezTo>
                    <a:pt x="55888" y="29278"/>
                    <a:pt x="55924" y="29222"/>
                    <a:pt x="55942" y="29168"/>
                  </a:cubicBezTo>
                  <a:cubicBezTo>
                    <a:pt x="55961" y="29168"/>
                    <a:pt x="55961" y="29168"/>
                    <a:pt x="55961" y="29149"/>
                  </a:cubicBezTo>
                  <a:cubicBezTo>
                    <a:pt x="55998" y="29094"/>
                    <a:pt x="56016" y="29038"/>
                    <a:pt x="56053" y="28984"/>
                  </a:cubicBezTo>
                  <a:lnTo>
                    <a:pt x="56053" y="28964"/>
                  </a:lnTo>
                  <a:cubicBezTo>
                    <a:pt x="56163" y="28780"/>
                    <a:pt x="56274" y="28596"/>
                    <a:pt x="56366" y="28412"/>
                  </a:cubicBezTo>
                  <a:cubicBezTo>
                    <a:pt x="56403" y="28358"/>
                    <a:pt x="56440" y="28284"/>
                    <a:pt x="56458" y="28228"/>
                  </a:cubicBezTo>
                  <a:cubicBezTo>
                    <a:pt x="56477" y="28228"/>
                    <a:pt x="56477" y="28228"/>
                    <a:pt x="56477" y="28210"/>
                  </a:cubicBezTo>
                  <a:cubicBezTo>
                    <a:pt x="56514" y="28154"/>
                    <a:pt x="56531" y="28117"/>
                    <a:pt x="56568" y="28063"/>
                  </a:cubicBezTo>
                  <a:lnTo>
                    <a:pt x="56568" y="28044"/>
                  </a:lnTo>
                  <a:cubicBezTo>
                    <a:pt x="56605" y="27989"/>
                    <a:pt x="56642" y="27933"/>
                    <a:pt x="56661" y="27879"/>
                  </a:cubicBezTo>
                  <a:cubicBezTo>
                    <a:pt x="56661" y="27879"/>
                    <a:pt x="56679" y="27879"/>
                    <a:pt x="56679" y="27860"/>
                  </a:cubicBezTo>
                  <a:cubicBezTo>
                    <a:pt x="56808" y="27639"/>
                    <a:pt x="56936" y="27400"/>
                    <a:pt x="57066" y="27197"/>
                  </a:cubicBezTo>
                  <a:lnTo>
                    <a:pt x="57066" y="27179"/>
                  </a:lnTo>
                  <a:cubicBezTo>
                    <a:pt x="57084" y="27123"/>
                    <a:pt x="57121" y="27086"/>
                    <a:pt x="57157" y="27032"/>
                  </a:cubicBezTo>
                  <a:lnTo>
                    <a:pt x="57157" y="27013"/>
                  </a:lnTo>
                  <a:cubicBezTo>
                    <a:pt x="57194" y="26958"/>
                    <a:pt x="57213" y="26921"/>
                    <a:pt x="57250" y="26865"/>
                  </a:cubicBezTo>
                  <a:lnTo>
                    <a:pt x="57250" y="26848"/>
                  </a:lnTo>
                  <a:cubicBezTo>
                    <a:pt x="57287" y="26811"/>
                    <a:pt x="57305" y="26755"/>
                    <a:pt x="57342" y="26700"/>
                  </a:cubicBezTo>
                  <a:cubicBezTo>
                    <a:pt x="57434" y="26534"/>
                    <a:pt x="57526" y="26387"/>
                    <a:pt x="57619" y="26239"/>
                  </a:cubicBezTo>
                  <a:cubicBezTo>
                    <a:pt x="57636" y="26185"/>
                    <a:pt x="57673" y="26148"/>
                    <a:pt x="57692" y="26092"/>
                  </a:cubicBezTo>
                  <a:cubicBezTo>
                    <a:pt x="57710" y="26092"/>
                    <a:pt x="57710" y="26092"/>
                    <a:pt x="57710" y="26074"/>
                  </a:cubicBezTo>
                  <a:cubicBezTo>
                    <a:pt x="57729" y="26037"/>
                    <a:pt x="57766" y="26001"/>
                    <a:pt x="57783" y="25945"/>
                  </a:cubicBezTo>
                  <a:lnTo>
                    <a:pt x="57803" y="25927"/>
                  </a:lnTo>
                  <a:cubicBezTo>
                    <a:pt x="57820" y="25890"/>
                    <a:pt x="57839" y="25853"/>
                    <a:pt x="57876" y="25797"/>
                  </a:cubicBezTo>
                  <a:cubicBezTo>
                    <a:pt x="57987" y="25613"/>
                    <a:pt x="58097" y="25429"/>
                    <a:pt x="58208" y="25264"/>
                  </a:cubicBezTo>
                  <a:lnTo>
                    <a:pt x="58208" y="25245"/>
                  </a:lnTo>
                  <a:cubicBezTo>
                    <a:pt x="58245" y="25208"/>
                    <a:pt x="58262" y="25171"/>
                    <a:pt x="58281" y="25134"/>
                  </a:cubicBezTo>
                  <a:cubicBezTo>
                    <a:pt x="58281" y="25117"/>
                    <a:pt x="58281" y="25117"/>
                    <a:pt x="58299" y="25117"/>
                  </a:cubicBezTo>
                  <a:lnTo>
                    <a:pt x="58355" y="25006"/>
                  </a:lnTo>
                  <a:cubicBezTo>
                    <a:pt x="58355" y="24987"/>
                    <a:pt x="58373" y="24987"/>
                    <a:pt x="58373" y="24987"/>
                  </a:cubicBezTo>
                  <a:cubicBezTo>
                    <a:pt x="58392" y="24950"/>
                    <a:pt x="58410" y="24913"/>
                    <a:pt x="58446" y="24877"/>
                  </a:cubicBezTo>
                  <a:lnTo>
                    <a:pt x="58446" y="24859"/>
                  </a:lnTo>
                  <a:cubicBezTo>
                    <a:pt x="58520" y="24748"/>
                    <a:pt x="58594" y="24619"/>
                    <a:pt x="58667" y="24508"/>
                  </a:cubicBezTo>
                  <a:lnTo>
                    <a:pt x="58723" y="24398"/>
                  </a:lnTo>
                  <a:cubicBezTo>
                    <a:pt x="58741" y="24398"/>
                    <a:pt x="58741" y="24398"/>
                    <a:pt x="58741" y="24380"/>
                  </a:cubicBezTo>
                  <a:cubicBezTo>
                    <a:pt x="58760" y="24361"/>
                    <a:pt x="58778" y="24324"/>
                    <a:pt x="58797" y="24287"/>
                  </a:cubicBezTo>
                  <a:lnTo>
                    <a:pt x="58815" y="24287"/>
                  </a:lnTo>
                  <a:lnTo>
                    <a:pt x="58871" y="24177"/>
                  </a:lnTo>
                  <a:cubicBezTo>
                    <a:pt x="58962" y="24030"/>
                    <a:pt x="59055" y="23901"/>
                    <a:pt x="59128" y="23772"/>
                  </a:cubicBezTo>
                  <a:cubicBezTo>
                    <a:pt x="59146" y="23735"/>
                    <a:pt x="59165" y="23717"/>
                    <a:pt x="59183" y="23680"/>
                  </a:cubicBezTo>
                  <a:cubicBezTo>
                    <a:pt x="59202" y="23644"/>
                    <a:pt x="59220" y="23624"/>
                    <a:pt x="59239" y="23607"/>
                  </a:cubicBezTo>
                  <a:cubicBezTo>
                    <a:pt x="59239" y="23588"/>
                    <a:pt x="59239" y="23588"/>
                    <a:pt x="59257" y="23588"/>
                  </a:cubicBezTo>
                  <a:cubicBezTo>
                    <a:pt x="59276" y="23551"/>
                    <a:pt x="59293" y="23533"/>
                    <a:pt x="59293" y="23514"/>
                  </a:cubicBezTo>
                  <a:cubicBezTo>
                    <a:pt x="59293" y="23514"/>
                    <a:pt x="59313" y="23514"/>
                    <a:pt x="59313" y="23496"/>
                  </a:cubicBezTo>
                  <a:cubicBezTo>
                    <a:pt x="59367" y="23423"/>
                    <a:pt x="59404" y="23349"/>
                    <a:pt x="59460" y="23256"/>
                  </a:cubicBezTo>
                  <a:cubicBezTo>
                    <a:pt x="59478" y="23238"/>
                    <a:pt x="59497" y="23219"/>
                    <a:pt x="59514" y="23183"/>
                  </a:cubicBezTo>
                  <a:cubicBezTo>
                    <a:pt x="59534" y="23165"/>
                    <a:pt x="59551" y="23146"/>
                    <a:pt x="59551" y="23128"/>
                  </a:cubicBezTo>
                  <a:cubicBezTo>
                    <a:pt x="59551" y="23109"/>
                    <a:pt x="59551" y="23109"/>
                    <a:pt x="59570" y="23109"/>
                  </a:cubicBezTo>
                  <a:cubicBezTo>
                    <a:pt x="59570" y="23091"/>
                    <a:pt x="59588" y="23072"/>
                    <a:pt x="59607" y="23054"/>
                  </a:cubicBezTo>
                  <a:lnTo>
                    <a:pt x="59607" y="23035"/>
                  </a:lnTo>
                  <a:cubicBezTo>
                    <a:pt x="59644" y="22981"/>
                    <a:pt x="59699" y="22907"/>
                    <a:pt x="59735" y="22851"/>
                  </a:cubicBezTo>
                  <a:cubicBezTo>
                    <a:pt x="59735" y="22833"/>
                    <a:pt x="59755" y="22814"/>
                    <a:pt x="59772" y="22797"/>
                  </a:cubicBezTo>
                  <a:cubicBezTo>
                    <a:pt x="59791" y="22777"/>
                    <a:pt x="59791" y="22760"/>
                    <a:pt x="59809" y="22741"/>
                  </a:cubicBezTo>
                  <a:cubicBezTo>
                    <a:pt x="59828" y="22723"/>
                    <a:pt x="59828" y="22704"/>
                    <a:pt x="59846" y="22704"/>
                  </a:cubicBezTo>
                  <a:lnTo>
                    <a:pt x="59846" y="22686"/>
                  </a:lnTo>
                  <a:cubicBezTo>
                    <a:pt x="59902" y="22612"/>
                    <a:pt x="59939" y="22539"/>
                    <a:pt x="59975" y="22483"/>
                  </a:cubicBezTo>
                  <a:cubicBezTo>
                    <a:pt x="60049" y="22372"/>
                    <a:pt x="60104" y="22318"/>
                    <a:pt x="60104" y="22318"/>
                  </a:cubicBezTo>
                  <a:lnTo>
                    <a:pt x="60160" y="22372"/>
                  </a:lnTo>
                  <a:lnTo>
                    <a:pt x="60177" y="22299"/>
                  </a:lnTo>
                  <a:lnTo>
                    <a:pt x="33551" y="1786"/>
                  </a:lnTo>
                  <a:cubicBezTo>
                    <a:pt x="31987" y="578"/>
                    <a:pt x="30148" y="0"/>
                    <a:pt x="28325" y="0"/>
                  </a:cubicBezTo>
                  <a:close/>
                </a:path>
              </a:pathLst>
            </a:custGeom>
            <a:solidFill>
              <a:srgbClr val="0A7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2" name="Google Shape;1422;p35"/>
            <p:cNvSpPr/>
            <p:nvPr/>
          </p:nvSpPr>
          <p:spPr>
            <a:xfrm>
              <a:off x="2189350" y="2072125"/>
              <a:ext cx="448875" cy="1191425"/>
            </a:xfrm>
            <a:custGeom>
              <a:avLst/>
              <a:gdLst/>
              <a:ahLst/>
              <a:cxnLst/>
              <a:rect l="l" t="t" r="r" b="b"/>
              <a:pathLst>
                <a:path w="17955" h="47657" extrusionOk="0">
                  <a:moveTo>
                    <a:pt x="15229" y="1"/>
                  </a:moveTo>
                  <a:cubicBezTo>
                    <a:pt x="4365" y="14125"/>
                    <a:pt x="0" y="31213"/>
                    <a:pt x="1658" y="47656"/>
                  </a:cubicBezTo>
                  <a:lnTo>
                    <a:pt x="13314" y="33846"/>
                  </a:lnTo>
                  <a:cubicBezTo>
                    <a:pt x="16462" y="30126"/>
                    <a:pt x="17955" y="25265"/>
                    <a:pt x="17420" y="20423"/>
                  </a:cubicBezTo>
                  <a:lnTo>
                    <a:pt x="15229" y="1"/>
                  </a:lnTo>
                  <a:close/>
                </a:path>
              </a:pathLst>
            </a:custGeom>
            <a:solidFill>
              <a:srgbClr val="0A7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3" name="Google Shape;1423;p35"/>
            <p:cNvSpPr/>
            <p:nvPr/>
          </p:nvSpPr>
          <p:spPr>
            <a:xfrm>
              <a:off x="2567300" y="2064325"/>
              <a:ext cx="2325" cy="4150"/>
            </a:xfrm>
            <a:custGeom>
              <a:avLst/>
              <a:gdLst/>
              <a:ahLst/>
              <a:cxnLst/>
              <a:rect l="l" t="t" r="r" b="b"/>
              <a:pathLst>
                <a:path w="93" h="166" extrusionOk="0">
                  <a:moveTo>
                    <a:pt x="75" y="1"/>
                  </a:moveTo>
                  <a:lnTo>
                    <a:pt x="1" y="74"/>
                  </a:lnTo>
                  <a:lnTo>
                    <a:pt x="92" y="166"/>
                  </a:lnTo>
                  <a:lnTo>
                    <a:pt x="75" y="1"/>
                  </a:lnTo>
                  <a:close/>
                </a:path>
              </a:pathLst>
            </a:custGeom>
            <a:solidFill>
              <a:srgbClr val="F1C4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4" name="Google Shape;1424;p35"/>
            <p:cNvSpPr/>
            <p:nvPr/>
          </p:nvSpPr>
          <p:spPr>
            <a:xfrm>
              <a:off x="2569600" y="2068450"/>
              <a:ext cx="2325" cy="3700"/>
            </a:xfrm>
            <a:custGeom>
              <a:avLst/>
              <a:gdLst/>
              <a:ahLst/>
              <a:cxnLst/>
              <a:rect l="l" t="t" r="r" b="b"/>
              <a:pathLst>
                <a:path w="93" h="148" extrusionOk="0">
                  <a:moveTo>
                    <a:pt x="0" y="1"/>
                  </a:moveTo>
                  <a:lnTo>
                    <a:pt x="19" y="148"/>
                  </a:lnTo>
                  <a:cubicBezTo>
                    <a:pt x="56" y="130"/>
                    <a:pt x="74" y="93"/>
                    <a:pt x="93" y="57"/>
                  </a:cubicBezTo>
                  <a:lnTo>
                    <a:pt x="0" y="1"/>
                  </a:ln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5" name="Google Shape;1425;p35"/>
            <p:cNvSpPr/>
            <p:nvPr/>
          </p:nvSpPr>
          <p:spPr>
            <a:xfrm>
              <a:off x="2364275" y="1954275"/>
              <a:ext cx="950" cy="1875"/>
            </a:xfrm>
            <a:custGeom>
              <a:avLst/>
              <a:gdLst/>
              <a:ahLst/>
              <a:cxnLst/>
              <a:rect l="l" t="t" r="r" b="b"/>
              <a:pathLst>
                <a:path w="38" h="75" extrusionOk="0">
                  <a:moveTo>
                    <a:pt x="1" y="75"/>
                  </a:moveTo>
                  <a:cubicBezTo>
                    <a:pt x="20" y="38"/>
                    <a:pt x="37" y="20"/>
                    <a:pt x="37" y="1"/>
                  </a:cubicBezTo>
                  <a:cubicBezTo>
                    <a:pt x="37" y="20"/>
                    <a:pt x="20" y="38"/>
                    <a:pt x="1" y="75"/>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6" name="Google Shape;1426;p35"/>
            <p:cNvSpPr/>
            <p:nvPr/>
          </p:nvSpPr>
          <p:spPr>
            <a:xfrm>
              <a:off x="2016725" y="2920100"/>
              <a:ext cx="950" cy="11075"/>
            </a:xfrm>
            <a:custGeom>
              <a:avLst/>
              <a:gdLst/>
              <a:ahLst/>
              <a:cxnLst/>
              <a:rect l="l" t="t" r="r" b="b"/>
              <a:pathLst>
                <a:path w="38" h="443" extrusionOk="0">
                  <a:moveTo>
                    <a:pt x="38" y="0"/>
                  </a:moveTo>
                  <a:cubicBezTo>
                    <a:pt x="19" y="148"/>
                    <a:pt x="1" y="295"/>
                    <a:pt x="1" y="442"/>
                  </a:cubicBezTo>
                  <a:cubicBezTo>
                    <a:pt x="1" y="295"/>
                    <a:pt x="19" y="148"/>
                    <a:pt x="38" y="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7" name="Google Shape;1427;p35"/>
            <p:cNvSpPr/>
            <p:nvPr/>
          </p:nvSpPr>
          <p:spPr>
            <a:xfrm>
              <a:off x="2365675" y="1947850"/>
              <a:ext cx="3700" cy="6025"/>
            </a:xfrm>
            <a:custGeom>
              <a:avLst/>
              <a:gdLst/>
              <a:ahLst/>
              <a:cxnLst/>
              <a:rect l="l" t="t" r="r" b="b"/>
              <a:pathLst>
                <a:path w="148" h="241" extrusionOk="0">
                  <a:moveTo>
                    <a:pt x="1" y="240"/>
                  </a:moveTo>
                  <a:cubicBezTo>
                    <a:pt x="55" y="167"/>
                    <a:pt x="92" y="93"/>
                    <a:pt x="148" y="0"/>
                  </a:cubicBezTo>
                  <a:cubicBezTo>
                    <a:pt x="92" y="93"/>
                    <a:pt x="55" y="167"/>
                    <a:pt x="1" y="24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8" name="Google Shape;1428;p35"/>
            <p:cNvSpPr/>
            <p:nvPr/>
          </p:nvSpPr>
          <p:spPr>
            <a:xfrm>
              <a:off x="2351400" y="1973625"/>
              <a:ext cx="1400" cy="2350"/>
            </a:xfrm>
            <a:custGeom>
              <a:avLst/>
              <a:gdLst/>
              <a:ahLst/>
              <a:cxnLst/>
              <a:rect l="l" t="t" r="r" b="b"/>
              <a:pathLst>
                <a:path w="56" h="94" extrusionOk="0">
                  <a:moveTo>
                    <a:pt x="0" y="93"/>
                  </a:moveTo>
                  <a:cubicBezTo>
                    <a:pt x="19" y="74"/>
                    <a:pt x="37" y="37"/>
                    <a:pt x="56" y="0"/>
                  </a:cubicBezTo>
                  <a:cubicBezTo>
                    <a:pt x="37" y="37"/>
                    <a:pt x="19" y="74"/>
                    <a:pt x="0" y="93"/>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9" name="Google Shape;1429;p35"/>
            <p:cNvSpPr/>
            <p:nvPr/>
          </p:nvSpPr>
          <p:spPr>
            <a:xfrm>
              <a:off x="2015825" y="2932975"/>
              <a:ext cx="450" cy="10150"/>
            </a:xfrm>
            <a:custGeom>
              <a:avLst/>
              <a:gdLst/>
              <a:ahLst/>
              <a:cxnLst/>
              <a:rect l="l" t="t" r="r" b="b"/>
              <a:pathLst>
                <a:path w="18" h="406" extrusionOk="0">
                  <a:moveTo>
                    <a:pt x="18" y="1"/>
                  </a:moveTo>
                  <a:cubicBezTo>
                    <a:pt x="18" y="148"/>
                    <a:pt x="0" y="278"/>
                    <a:pt x="0" y="406"/>
                  </a:cubicBezTo>
                  <a:cubicBezTo>
                    <a:pt x="0" y="278"/>
                    <a:pt x="18" y="148"/>
                    <a:pt x="18"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0" name="Google Shape;1430;p35"/>
            <p:cNvSpPr/>
            <p:nvPr/>
          </p:nvSpPr>
          <p:spPr>
            <a:xfrm>
              <a:off x="2013500" y="2967525"/>
              <a:ext cx="500" cy="10600"/>
            </a:xfrm>
            <a:custGeom>
              <a:avLst/>
              <a:gdLst/>
              <a:ahLst/>
              <a:cxnLst/>
              <a:rect l="l" t="t" r="r" b="b"/>
              <a:pathLst>
                <a:path w="20" h="424" extrusionOk="0">
                  <a:moveTo>
                    <a:pt x="19" y="1"/>
                  </a:moveTo>
                  <a:cubicBezTo>
                    <a:pt x="19" y="148"/>
                    <a:pt x="19" y="276"/>
                    <a:pt x="0" y="423"/>
                  </a:cubicBezTo>
                  <a:cubicBezTo>
                    <a:pt x="19" y="276"/>
                    <a:pt x="19" y="148"/>
                    <a:pt x="19"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1" name="Google Shape;1431;p35"/>
            <p:cNvSpPr/>
            <p:nvPr/>
          </p:nvSpPr>
          <p:spPr>
            <a:xfrm>
              <a:off x="2353225" y="1970850"/>
              <a:ext cx="1425" cy="2800"/>
            </a:xfrm>
            <a:custGeom>
              <a:avLst/>
              <a:gdLst/>
              <a:ahLst/>
              <a:cxnLst/>
              <a:rect l="l" t="t" r="r" b="b"/>
              <a:pathLst>
                <a:path w="57" h="112" extrusionOk="0">
                  <a:moveTo>
                    <a:pt x="1" y="111"/>
                  </a:moveTo>
                  <a:lnTo>
                    <a:pt x="57" y="1"/>
                  </a:ln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2" name="Google Shape;1432;p35"/>
            <p:cNvSpPr/>
            <p:nvPr/>
          </p:nvSpPr>
          <p:spPr>
            <a:xfrm>
              <a:off x="2011650" y="3028300"/>
              <a:ext cx="500" cy="9225"/>
            </a:xfrm>
            <a:custGeom>
              <a:avLst/>
              <a:gdLst/>
              <a:ahLst/>
              <a:cxnLst/>
              <a:rect l="l" t="t" r="r" b="b"/>
              <a:pathLst>
                <a:path w="20" h="369" extrusionOk="0">
                  <a:moveTo>
                    <a:pt x="20" y="0"/>
                  </a:moveTo>
                  <a:cubicBezTo>
                    <a:pt x="20" y="111"/>
                    <a:pt x="1" y="239"/>
                    <a:pt x="1" y="369"/>
                  </a:cubicBezTo>
                  <a:cubicBezTo>
                    <a:pt x="1" y="239"/>
                    <a:pt x="20" y="111"/>
                    <a:pt x="20" y="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3" name="Google Shape;1433;p35"/>
            <p:cNvSpPr/>
            <p:nvPr/>
          </p:nvSpPr>
          <p:spPr>
            <a:xfrm>
              <a:off x="2014900" y="2944025"/>
              <a:ext cx="950" cy="10650"/>
            </a:xfrm>
            <a:custGeom>
              <a:avLst/>
              <a:gdLst/>
              <a:ahLst/>
              <a:cxnLst/>
              <a:rect l="l" t="t" r="r" b="b"/>
              <a:pathLst>
                <a:path w="38" h="426" extrusionOk="0">
                  <a:moveTo>
                    <a:pt x="37" y="1"/>
                  </a:moveTo>
                  <a:cubicBezTo>
                    <a:pt x="18" y="130"/>
                    <a:pt x="18" y="278"/>
                    <a:pt x="0" y="425"/>
                  </a:cubicBezTo>
                  <a:cubicBezTo>
                    <a:pt x="18" y="278"/>
                    <a:pt x="18" y="130"/>
                    <a:pt x="37"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4" name="Google Shape;1434;p35"/>
            <p:cNvSpPr/>
            <p:nvPr/>
          </p:nvSpPr>
          <p:spPr>
            <a:xfrm>
              <a:off x="2011650" y="3063275"/>
              <a:ext cx="500" cy="10600"/>
            </a:xfrm>
            <a:custGeom>
              <a:avLst/>
              <a:gdLst/>
              <a:ahLst/>
              <a:cxnLst/>
              <a:rect l="l" t="t" r="r" b="b"/>
              <a:pathLst>
                <a:path w="20" h="424" extrusionOk="0">
                  <a:moveTo>
                    <a:pt x="1" y="1"/>
                  </a:moveTo>
                  <a:cubicBezTo>
                    <a:pt x="1" y="148"/>
                    <a:pt x="20" y="276"/>
                    <a:pt x="20" y="424"/>
                  </a:cubicBezTo>
                  <a:cubicBezTo>
                    <a:pt x="20" y="276"/>
                    <a:pt x="1" y="148"/>
                    <a:pt x="1"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5" name="Google Shape;1435;p35"/>
            <p:cNvSpPr/>
            <p:nvPr/>
          </p:nvSpPr>
          <p:spPr>
            <a:xfrm>
              <a:off x="2011650" y="3052225"/>
              <a:ext cx="25" cy="8750"/>
            </a:xfrm>
            <a:custGeom>
              <a:avLst/>
              <a:gdLst/>
              <a:ahLst/>
              <a:cxnLst/>
              <a:rect l="l" t="t" r="r" b="b"/>
              <a:pathLst>
                <a:path w="1" h="350" extrusionOk="0">
                  <a:moveTo>
                    <a:pt x="1" y="1"/>
                  </a:moveTo>
                  <a:lnTo>
                    <a:pt x="1" y="350"/>
                  </a:ln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6" name="Google Shape;1436;p35"/>
            <p:cNvSpPr/>
            <p:nvPr/>
          </p:nvSpPr>
          <p:spPr>
            <a:xfrm>
              <a:off x="2354625" y="1960725"/>
              <a:ext cx="6475" cy="10150"/>
            </a:xfrm>
            <a:custGeom>
              <a:avLst/>
              <a:gdLst/>
              <a:ahLst/>
              <a:cxnLst/>
              <a:rect l="l" t="t" r="r" b="b"/>
              <a:pathLst>
                <a:path w="259" h="406" extrusionOk="0">
                  <a:moveTo>
                    <a:pt x="1" y="406"/>
                  </a:moveTo>
                  <a:cubicBezTo>
                    <a:pt x="92" y="259"/>
                    <a:pt x="185" y="130"/>
                    <a:pt x="258" y="1"/>
                  </a:cubicBezTo>
                  <a:cubicBezTo>
                    <a:pt x="185" y="130"/>
                    <a:pt x="92" y="259"/>
                    <a:pt x="1" y="406"/>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7" name="Google Shape;1437;p35"/>
            <p:cNvSpPr/>
            <p:nvPr/>
          </p:nvSpPr>
          <p:spPr>
            <a:xfrm>
              <a:off x="2012125" y="3015400"/>
              <a:ext cx="25" cy="10600"/>
            </a:xfrm>
            <a:custGeom>
              <a:avLst/>
              <a:gdLst/>
              <a:ahLst/>
              <a:cxnLst/>
              <a:rect l="l" t="t" r="r" b="b"/>
              <a:pathLst>
                <a:path w="1" h="424" extrusionOk="0">
                  <a:moveTo>
                    <a:pt x="1" y="1"/>
                  </a:moveTo>
                  <a:lnTo>
                    <a:pt x="1" y="423"/>
                  </a:ln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8" name="Google Shape;1438;p35"/>
            <p:cNvSpPr/>
            <p:nvPr/>
          </p:nvSpPr>
          <p:spPr>
            <a:xfrm>
              <a:off x="2013050" y="2980425"/>
              <a:ext cx="475" cy="9675"/>
            </a:xfrm>
            <a:custGeom>
              <a:avLst/>
              <a:gdLst/>
              <a:ahLst/>
              <a:cxnLst/>
              <a:rect l="l" t="t" r="r" b="b"/>
              <a:pathLst>
                <a:path w="19" h="387" extrusionOk="0">
                  <a:moveTo>
                    <a:pt x="18" y="0"/>
                  </a:moveTo>
                  <a:cubicBezTo>
                    <a:pt x="18" y="128"/>
                    <a:pt x="1" y="258"/>
                    <a:pt x="1" y="386"/>
                  </a:cubicBezTo>
                  <a:cubicBezTo>
                    <a:pt x="1" y="258"/>
                    <a:pt x="18" y="128"/>
                    <a:pt x="18" y="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9" name="Google Shape;1439;p35"/>
            <p:cNvSpPr/>
            <p:nvPr/>
          </p:nvSpPr>
          <p:spPr>
            <a:xfrm>
              <a:off x="2012125" y="3004350"/>
              <a:ext cx="475" cy="9250"/>
            </a:xfrm>
            <a:custGeom>
              <a:avLst/>
              <a:gdLst/>
              <a:ahLst/>
              <a:cxnLst/>
              <a:rect l="l" t="t" r="r" b="b"/>
              <a:pathLst>
                <a:path w="19" h="370" extrusionOk="0">
                  <a:moveTo>
                    <a:pt x="18" y="1"/>
                  </a:moveTo>
                  <a:cubicBezTo>
                    <a:pt x="18" y="111"/>
                    <a:pt x="1" y="239"/>
                    <a:pt x="1" y="369"/>
                  </a:cubicBezTo>
                  <a:cubicBezTo>
                    <a:pt x="1" y="239"/>
                    <a:pt x="18" y="111"/>
                    <a:pt x="18"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0" name="Google Shape;1440;p35"/>
            <p:cNvSpPr/>
            <p:nvPr/>
          </p:nvSpPr>
          <p:spPr>
            <a:xfrm>
              <a:off x="2014425" y="2956925"/>
              <a:ext cx="500" cy="9700"/>
            </a:xfrm>
            <a:custGeom>
              <a:avLst/>
              <a:gdLst/>
              <a:ahLst/>
              <a:cxnLst/>
              <a:rect l="l" t="t" r="r" b="b"/>
              <a:pathLst>
                <a:path w="20" h="388" extrusionOk="0">
                  <a:moveTo>
                    <a:pt x="19" y="0"/>
                  </a:moveTo>
                  <a:cubicBezTo>
                    <a:pt x="0" y="130"/>
                    <a:pt x="0" y="258"/>
                    <a:pt x="0" y="388"/>
                  </a:cubicBezTo>
                  <a:cubicBezTo>
                    <a:pt x="0" y="258"/>
                    <a:pt x="0" y="130"/>
                    <a:pt x="19" y="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1" name="Google Shape;1441;p35"/>
            <p:cNvSpPr/>
            <p:nvPr/>
          </p:nvSpPr>
          <p:spPr>
            <a:xfrm>
              <a:off x="2362425" y="1956600"/>
              <a:ext cx="1425" cy="1875"/>
            </a:xfrm>
            <a:custGeom>
              <a:avLst/>
              <a:gdLst/>
              <a:ahLst/>
              <a:cxnLst/>
              <a:rect l="l" t="t" r="r" b="b"/>
              <a:pathLst>
                <a:path w="57" h="75" extrusionOk="0">
                  <a:moveTo>
                    <a:pt x="1" y="74"/>
                  </a:moveTo>
                  <a:cubicBezTo>
                    <a:pt x="20" y="38"/>
                    <a:pt x="38" y="18"/>
                    <a:pt x="57" y="1"/>
                  </a:cubicBezTo>
                  <a:cubicBezTo>
                    <a:pt x="38" y="18"/>
                    <a:pt x="20" y="38"/>
                    <a:pt x="1" y="74"/>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2" name="Google Shape;1442;p35"/>
            <p:cNvSpPr/>
            <p:nvPr/>
          </p:nvSpPr>
          <p:spPr>
            <a:xfrm>
              <a:off x="2012575" y="2991475"/>
              <a:ext cx="500" cy="10575"/>
            </a:xfrm>
            <a:custGeom>
              <a:avLst/>
              <a:gdLst/>
              <a:ahLst/>
              <a:cxnLst/>
              <a:rect l="l" t="t" r="r" b="b"/>
              <a:pathLst>
                <a:path w="20" h="423" extrusionOk="0">
                  <a:moveTo>
                    <a:pt x="20" y="0"/>
                  </a:moveTo>
                  <a:cubicBezTo>
                    <a:pt x="20" y="128"/>
                    <a:pt x="0" y="276"/>
                    <a:pt x="0" y="423"/>
                  </a:cubicBezTo>
                  <a:cubicBezTo>
                    <a:pt x="0" y="276"/>
                    <a:pt x="20" y="128"/>
                    <a:pt x="20" y="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3" name="Google Shape;1443;p35"/>
            <p:cNvSpPr/>
            <p:nvPr/>
          </p:nvSpPr>
          <p:spPr>
            <a:xfrm>
              <a:off x="2361075" y="1958450"/>
              <a:ext cx="1375" cy="2300"/>
            </a:xfrm>
            <a:custGeom>
              <a:avLst/>
              <a:gdLst/>
              <a:ahLst/>
              <a:cxnLst/>
              <a:rect l="l" t="t" r="r" b="b"/>
              <a:pathLst>
                <a:path w="55" h="92" extrusionOk="0">
                  <a:moveTo>
                    <a:pt x="0" y="92"/>
                  </a:moveTo>
                  <a:cubicBezTo>
                    <a:pt x="18" y="55"/>
                    <a:pt x="37" y="37"/>
                    <a:pt x="55" y="0"/>
                  </a:cubicBezTo>
                  <a:cubicBezTo>
                    <a:pt x="37" y="37"/>
                    <a:pt x="18" y="55"/>
                    <a:pt x="0" y="92"/>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4" name="Google Shape;1444;p35"/>
            <p:cNvSpPr/>
            <p:nvPr/>
          </p:nvSpPr>
          <p:spPr>
            <a:xfrm>
              <a:off x="2017650" y="2909525"/>
              <a:ext cx="950" cy="10600"/>
            </a:xfrm>
            <a:custGeom>
              <a:avLst/>
              <a:gdLst/>
              <a:ahLst/>
              <a:cxnLst/>
              <a:rect l="l" t="t" r="r" b="b"/>
              <a:pathLst>
                <a:path w="38" h="424" extrusionOk="0">
                  <a:moveTo>
                    <a:pt x="38" y="1"/>
                  </a:moveTo>
                  <a:cubicBezTo>
                    <a:pt x="18" y="148"/>
                    <a:pt x="1" y="276"/>
                    <a:pt x="1" y="423"/>
                  </a:cubicBezTo>
                  <a:cubicBezTo>
                    <a:pt x="1" y="276"/>
                    <a:pt x="18" y="148"/>
                    <a:pt x="38"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5" name="Google Shape;1445;p35"/>
            <p:cNvSpPr/>
            <p:nvPr/>
          </p:nvSpPr>
          <p:spPr>
            <a:xfrm>
              <a:off x="2382250" y="1924375"/>
              <a:ext cx="3225" cy="4150"/>
            </a:xfrm>
            <a:custGeom>
              <a:avLst/>
              <a:gdLst/>
              <a:ahLst/>
              <a:cxnLst/>
              <a:rect l="l" t="t" r="r" b="b"/>
              <a:pathLst>
                <a:path w="129" h="166" extrusionOk="0">
                  <a:moveTo>
                    <a:pt x="0" y="166"/>
                  </a:moveTo>
                  <a:cubicBezTo>
                    <a:pt x="74" y="55"/>
                    <a:pt x="129" y="1"/>
                    <a:pt x="129" y="1"/>
                  </a:cubicBezTo>
                  <a:lnTo>
                    <a:pt x="129" y="1"/>
                  </a:lnTo>
                  <a:cubicBezTo>
                    <a:pt x="129" y="1"/>
                    <a:pt x="74" y="55"/>
                    <a:pt x="0" y="166"/>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6" name="Google Shape;1446;p35"/>
            <p:cNvSpPr/>
            <p:nvPr/>
          </p:nvSpPr>
          <p:spPr>
            <a:xfrm>
              <a:off x="2055400" y="2671075"/>
              <a:ext cx="2300" cy="10150"/>
            </a:xfrm>
            <a:custGeom>
              <a:avLst/>
              <a:gdLst/>
              <a:ahLst/>
              <a:cxnLst/>
              <a:rect l="l" t="t" r="r" b="b"/>
              <a:pathLst>
                <a:path w="92" h="406" extrusionOk="0">
                  <a:moveTo>
                    <a:pt x="92" y="0"/>
                  </a:moveTo>
                  <a:cubicBezTo>
                    <a:pt x="74" y="128"/>
                    <a:pt x="37" y="276"/>
                    <a:pt x="1" y="405"/>
                  </a:cubicBezTo>
                  <a:cubicBezTo>
                    <a:pt x="37" y="276"/>
                    <a:pt x="74" y="128"/>
                    <a:pt x="92" y="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7" name="Google Shape;1447;p35"/>
            <p:cNvSpPr/>
            <p:nvPr/>
          </p:nvSpPr>
          <p:spPr>
            <a:xfrm>
              <a:off x="2060925" y="2649400"/>
              <a:ext cx="2300" cy="9725"/>
            </a:xfrm>
            <a:custGeom>
              <a:avLst/>
              <a:gdLst/>
              <a:ahLst/>
              <a:cxnLst/>
              <a:rect l="l" t="t" r="r" b="b"/>
              <a:pathLst>
                <a:path w="92" h="389" extrusionOk="0">
                  <a:moveTo>
                    <a:pt x="92" y="1"/>
                  </a:moveTo>
                  <a:cubicBezTo>
                    <a:pt x="55" y="131"/>
                    <a:pt x="18" y="259"/>
                    <a:pt x="1" y="388"/>
                  </a:cubicBezTo>
                  <a:cubicBezTo>
                    <a:pt x="18" y="259"/>
                    <a:pt x="55" y="131"/>
                    <a:pt x="92"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8" name="Google Shape;1448;p35"/>
            <p:cNvSpPr/>
            <p:nvPr/>
          </p:nvSpPr>
          <p:spPr>
            <a:xfrm>
              <a:off x="2379000" y="1928500"/>
              <a:ext cx="3275" cy="5125"/>
            </a:xfrm>
            <a:custGeom>
              <a:avLst/>
              <a:gdLst/>
              <a:ahLst/>
              <a:cxnLst/>
              <a:rect l="l" t="t" r="r" b="b"/>
              <a:pathLst>
                <a:path w="131" h="205" extrusionOk="0">
                  <a:moveTo>
                    <a:pt x="1" y="204"/>
                  </a:moveTo>
                  <a:cubicBezTo>
                    <a:pt x="57" y="130"/>
                    <a:pt x="94" y="57"/>
                    <a:pt x="130" y="1"/>
                  </a:cubicBezTo>
                  <a:cubicBezTo>
                    <a:pt x="94" y="57"/>
                    <a:pt x="57" y="130"/>
                    <a:pt x="1" y="204"/>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9" name="Google Shape;1449;p35"/>
            <p:cNvSpPr/>
            <p:nvPr/>
          </p:nvSpPr>
          <p:spPr>
            <a:xfrm>
              <a:off x="2058175" y="2660025"/>
              <a:ext cx="2300" cy="10575"/>
            </a:xfrm>
            <a:custGeom>
              <a:avLst/>
              <a:gdLst/>
              <a:ahLst/>
              <a:cxnLst/>
              <a:rect l="l" t="t" r="r" b="b"/>
              <a:pathLst>
                <a:path w="92" h="423" extrusionOk="0">
                  <a:moveTo>
                    <a:pt x="91" y="0"/>
                  </a:moveTo>
                  <a:cubicBezTo>
                    <a:pt x="55" y="147"/>
                    <a:pt x="18" y="276"/>
                    <a:pt x="0" y="423"/>
                  </a:cubicBezTo>
                  <a:cubicBezTo>
                    <a:pt x="18" y="276"/>
                    <a:pt x="55" y="147"/>
                    <a:pt x="91" y="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0" name="Google Shape;1450;p35"/>
            <p:cNvSpPr/>
            <p:nvPr/>
          </p:nvSpPr>
          <p:spPr>
            <a:xfrm>
              <a:off x="2053075" y="2682125"/>
              <a:ext cx="2350" cy="10575"/>
            </a:xfrm>
            <a:custGeom>
              <a:avLst/>
              <a:gdLst/>
              <a:ahLst/>
              <a:cxnLst/>
              <a:rect l="l" t="t" r="r" b="b"/>
              <a:pathLst>
                <a:path w="94" h="423" extrusionOk="0">
                  <a:moveTo>
                    <a:pt x="94" y="0"/>
                  </a:moveTo>
                  <a:cubicBezTo>
                    <a:pt x="57" y="128"/>
                    <a:pt x="20" y="276"/>
                    <a:pt x="1" y="423"/>
                  </a:cubicBezTo>
                  <a:cubicBezTo>
                    <a:pt x="20" y="276"/>
                    <a:pt x="57" y="128"/>
                    <a:pt x="94" y="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1" name="Google Shape;1451;p35"/>
            <p:cNvSpPr/>
            <p:nvPr/>
          </p:nvSpPr>
          <p:spPr>
            <a:xfrm>
              <a:off x="2378100" y="1934025"/>
              <a:ext cx="925" cy="950"/>
            </a:xfrm>
            <a:custGeom>
              <a:avLst/>
              <a:gdLst/>
              <a:ahLst/>
              <a:cxnLst/>
              <a:rect l="l" t="t" r="r" b="b"/>
              <a:pathLst>
                <a:path w="37" h="38" extrusionOk="0">
                  <a:moveTo>
                    <a:pt x="0" y="38"/>
                  </a:moveTo>
                  <a:cubicBezTo>
                    <a:pt x="19" y="20"/>
                    <a:pt x="19" y="1"/>
                    <a:pt x="37" y="1"/>
                  </a:cubicBezTo>
                  <a:cubicBezTo>
                    <a:pt x="19" y="1"/>
                    <a:pt x="19" y="20"/>
                    <a:pt x="0" y="38"/>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2" name="Google Shape;1452;p35"/>
            <p:cNvSpPr/>
            <p:nvPr/>
          </p:nvSpPr>
          <p:spPr>
            <a:xfrm>
              <a:off x="2050800" y="2693150"/>
              <a:ext cx="1875" cy="9675"/>
            </a:xfrm>
            <a:custGeom>
              <a:avLst/>
              <a:gdLst/>
              <a:ahLst/>
              <a:cxnLst/>
              <a:rect l="l" t="t" r="r" b="b"/>
              <a:pathLst>
                <a:path w="75" h="387" extrusionOk="0">
                  <a:moveTo>
                    <a:pt x="74" y="1"/>
                  </a:moveTo>
                  <a:cubicBezTo>
                    <a:pt x="55" y="129"/>
                    <a:pt x="18" y="259"/>
                    <a:pt x="0" y="387"/>
                  </a:cubicBezTo>
                  <a:cubicBezTo>
                    <a:pt x="18" y="259"/>
                    <a:pt x="55" y="129"/>
                    <a:pt x="74"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3" name="Google Shape;1453;p35"/>
            <p:cNvSpPr/>
            <p:nvPr/>
          </p:nvSpPr>
          <p:spPr>
            <a:xfrm>
              <a:off x="2071500" y="2606625"/>
              <a:ext cx="2775" cy="10150"/>
            </a:xfrm>
            <a:custGeom>
              <a:avLst/>
              <a:gdLst/>
              <a:ahLst/>
              <a:cxnLst/>
              <a:rect l="l" t="t" r="r" b="b"/>
              <a:pathLst>
                <a:path w="111" h="406" extrusionOk="0">
                  <a:moveTo>
                    <a:pt x="111" y="0"/>
                  </a:moveTo>
                  <a:cubicBezTo>
                    <a:pt x="74" y="128"/>
                    <a:pt x="37" y="258"/>
                    <a:pt x="0" y="405"/>
                  </a:cubicBezTo>
                  <a:cubicBezTo>
                    <a:pt x="37" y="258"/>
                    <a:pt x="74" y="128"/>
                    <a:pt x="111" y="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4" name="Google Shape;1454;p35"/>
            <p:cNvSpPr/>
            <p:nvPr/>
          </p:nvSpPr>
          <p:spPr>
            <a:xfrm>
              <a:off x="2074250" y="2595575"/>
              <a:ext cx="2800" cy="10600"/>
            </a:xfrm>
            <a:custGeom>
              <a:avLst/>
              <a:gdLst/>
              <a:ahLst/>
              <a:cxnLst/>
              <a:rect l="l" t="t" r="r" b="b"/>
              <a:pathLst>
                <a:path w="112" h="424" extrusionOk="0">
                  <a:moveTo>
                    <a:pt x="111" y="0"/>
                  </a:moveTo>
                  <a:cubicBezTo>
                    <a:pt x="75" y="148"/>
                    <a:pt x="38" y="276"/>
                    <a:pt x="1" y="423"/>
                  </a:cubicBezTo>
                  <a:cubicBezTo>
                    <a:pt x="38" y="276"/>
                    <a:pt x="75" y="148"/>
                    <a:pt x="111" y="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5" name="Google Shape;1455;p35"/>
            <p:cNvSpPr/>
            <p:nvPr/>
          </p:nvSpPr>
          <p:spPr>
            <a:xfrm>
              <a:off x="2048050" y="2704200"/>
              <a:ext cx="2300" cy="10600"/>
            </a:xfrm>
            <a:custGeom>
              <a:avLst/>
              <a:gdLst/>
              <a:ahLst/>
              <a:cxnLst/>
              <a:rect l="l" t="t" r="r" b="b"/>
              <a:pathLst>
                <a:path w="92" h="424" extrusionOk="0">
                  <a:moveTo>
                    <a:pt x="91" y="1"/>
                  </a:moveTo>
                  <a:cubicBezTo>
                    <a:pt x="74" y="129"/>
                    <a:pt x="37" y="276"/>
                    <a:pt x="0" y="424"/>
                  </a:cubicBezTo>
                  <a:cubicBezTo>
                    <a:pt x="37" y="276"/>
                    <a:pt x="74" y="129"/>
                    <a:pt x="91"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6" name="Google Shape;1456;p35"/>
            <p:cNvSpPr/>
            <p:nvPr/>
          </p:nvSpPr>
          <p:spPr>
            <a:xfrm>
              <a:off x="2011650" y="1924375"/>
              <a:ext cx="558450" cy="1393050"/>
            </a:xfrm>
            <a:custGeom>
              <a:avLst/>
              <a:gdLst/>
              <a:ahLst/>
              <a:cxnLst/>
              <a:rect l="l" t="t" r="r" b="b"/>
              <a:pathLst>
                <a:path w="22338" h="55722" extrusionOk="0">
                  <a:moveTo>
                    <a:pt x="14953" y="1"/>
                  </a:moveTo>
                  <a:cubicBezTo>
                    <a:pt x="14953" y="1"/>
                    <a:pt x="14898" y="55"/>
                    <a:pt x="14824" y="166"/>
                  </a:cubicBezTo>
                  <a:cubicBezTo>
                    <a:pt x="14788" y="222"/>
                    <a:pt x="14751" y="295"/>
                    <a:pt x="14695" y="369"/>
                  </a:cubicBezTo>
                  <a:lnTo>
                    <a:pt x="14695" y="387"/>
                  </a:lnTo>
                  <a:cubicBezTo>
                    <a:pt x="14677" y="387"/>
                    <a:pt x="14677" y="406"/>
                    <a:pt x="14658" y="424"/>
                  </a:cubicBezTo>
                  <a:cubicBezTo>
                    <a:pt x="14640" y="443"/>
                    <a:pt x="14640" y="460"/>
                    <a:pt x="14621" y="480"/>
                  </a:cubicBezTo>
                  <a:cubicBezTo>
                    <a:pt x="14604" y="497"/>
                    <a:pt x="14584" y="516"/>
                    <a:pt x="14584" y="534"/>
                  </a:cubicBezTo>
                  <a:cubicBezTo>
                    <a:pt x="14548" y="590"/>
                    <a:pt x="14493" y="664"/>
                    <a:pt x="14456" y="718"/>
                  </a:cubicBezTo>
                  <a:lnTo>
                    <a:pt x="14456" y="737"/>
                  </a:lnTo>
                  <a:cubicBezTo>
                    <a:pt x="14437" y="755"/>
                    <a:pt x="14419" y="774"/>
                    <a:pt x="14419" y="792"/>
                  </a:cubicBezTo>
                  <a:cubicBezTo>
                    <a:pt x="14400" y="792"/>
                    <a:pt x="14400" y="792"/>
                    <a:pt x="14400" y="811"/>
                  </a:cubicBezTo>
                  <a:cubicBezTo>
                    <a:pt x="14400" y="829"/>
                    <a:pt x="14383" y="848"/>
                    <a:pt x="14363" y="866"/>
                  </a:cubicBezTo>
                  <a:cubicBezTo>
                    <a:pt x="14346" y="902"/>
                    <a:pt x="14327" y="921"/>
                    <a:pt x="14309" y="939"/>
                  </a:cubicBezTo>
                  <a:cubicBezTo>
                    <a:pt x="14253" y="1032"/>
                    <a:pt x="14216" y="1106"/>
                    <a:pt x="14162" y="1179"/>
                  </a:cubicBezTo>
                  <a:cubicBezTo>
                    <a:pt x="14162" y="1197"/>
                    <a:pt x="14142" y="1197"/>
                    <a:pt x="14142" y="1197"/>
                  </a:cubicBezTo>
                  <a:cubicBezTo>
                    <a:pt x="14142" y="1216"/>
                    <a:pt x="14125" y="1234"/>
                    <a:pt x="14106" y="1271"/>
                  </a:cubicBezTo>
                  <a:cubicBezTo>
                    <a:pt x="14088" y="1271"/>
                    <a:pt x="14088" y="1271"/>
                    <a:pt x="14088" y="1290"/>
                  </a:cubicBezTo>
                  <a:cubicBezTo>
                    <a:pt x="14069" y="1307"/>
                    <a:pt x="14051" y="1327"/>
                    <a:pt x="14032" y="1363"/>
                  </a:cubicBezTo>
                  <a:cubicBezTo>
                    <a:pt x="14014" y="1400"/>
                    <a:pt x="13995" y="1418"/>
                    <a:pt x="13977" y="1455"/>
                  </a:cubicBezTo>
                  <a:cubicBezTo>
                    <a:pt x="13904" y="1584"/>
                    <a:pt x="13811" y="1713"/>
                    <a:pt x="13720" y="1860"/>
                  </a:cubicBezTo>
                  <a:lnTo>
                    <a:pt x="13664" y="1970"/>
                  </a:lnTo>
                  <a:lnTo>
                    <a:pt x="13646" y="1970"/>
                  </a:lnTo>
                  <a:cubicBezTo>
                    <a:pt x="13627" y="2007"/>
                    <a:pt x="13609" y="2044"/>
                    <a:pt x="13590" y="2063"/>
                  </a:cubicBezTo>
                  <a:cubicBezTo>
                    <a:pt x="13590" y="2081"/>
                    <a:pt x="13590" y="2081"/>
                    <a:pt x="13572" y="2081"/>
                  </a:cubicBezTo>
                  <a:lnTo>
                    <a:pt x="13516" y="2191"/>
                  </a:lnTo>
                  <a:cubicBezTo>
                    <a:pt x="13443" y="2302"/>
                    <a:pt x="13369" y="2431"/>
                    <a:pt x="13295" y="2542"/>
                  </a:cubicBezTo>
                  <a:lnTo>
                    <a:pt x="13295" y="2560"/>
                  </a:lnTo>
                  <a:cubicBezTo>
                    <a:pt x="13259" y="2596"/>
                    <a:pt x="13241" y="2633"/>
                    <a:pt x="13222" y="2670"/>
                  </a:cubicBezTo>
                  <a:cubicBezTo>
                    <a:pt x="13222" y="2670"/>
                    <a:pt x="13204" y="2670"/>
                    <a:pt x="13204" y="2689"/>
                  </a:cubicBezTo>
                  <a:lnTo>
                    <a:pt x="13148" y="2800"/>
                  </a:lnTo>
                  <a:cubicBezTo>
                    <a:pt x="13130" y="2800"/>
                    <a:pt x="13130" y="2800"/>
                    <a:pt x="13130" y="2817"/>
                  </a:cubicBezTo>
                  <a:cubicBezTo>
                    <a:pt x="13111" y="2854"/>
                    <a:pt x="13094" y="2891"/>
                    <a:pt x="13057" y="2928"/>
                  </a:cubicBezTo>
                  <a:lnTo>
                    <a:pt x="13057" y="2947"/>
                  </a:lnTo>
                  <a:cubicBezTo>
                    <a:pt x="12946" y="3112"/>
                    <a:pt x="12836" y="3296"/>
                    <a:pt x="12725" y="3480"/>
                  </a:cubicBezTo>
                  <a:cubicBezTo>
                    <a:pt x="12688" y="3536"/>
                    <a:pt x="12669" y="3573"/>
                    <a:pt x="12652" y="3610"/>
                  </a:cubicBezTo>
                  <a:lnTo>
                    <a:pt x="12632" y="3628"/>
                  </a:lnTo>
                  <a:cubicBezTo>
                    <a:pt x="12615" y="3684"/>
                    <a:pt x="12578" y="3720"/>
                    <a:pt x="12559" y="3757"/>
                  </a:cubicBezTo>
                  <a:cubicBezTo>
                    <a:pt x="12559" y="3775"/>
                    <a:pt x="12559" y="3775"/>
                    <a:pt x="12541" y="3775"/>
                  </a:cubicBezTo>
                  <a:cubicBezTo>
                    <a:pt x="12522" y="3831"/>
                    <a:pt x="12485" y="3868"/>
                    <a:pt x="12468" y="3922"/>
                  </a:cubicBezTo>
                  <a:cubicBezTo>
                    <a:pt x="12375" y="4070"/>
                    <a:pt x="12283" y="4217"/>
                    <a:pt x="12191" y="4383"/>
                  </a:cubicBezTo>
                  <a:cubicBezTo>
                    <a:pt x="12154" y="4438"/>
                    <a:pt x="12136" y="4494"/>
                    <a:pt x="12099" y="4531"/>
                  </a:cubicBezTo>
                  <a:lnTo>
                    <a:pt x="12099" y="4548"/>
                  </a:lnTo>
                  <a:cubicBezTo>
                    <a:pt x="12062" y="4604"/>
                    <a:pt x="12043" y="4641"/>
                    <a:pt x="12006" y="4696"/>
                  </a:cubicBezTo>
                  <a:lnTo>
                    <a:pt x="12006" y="4715"/>
                  </a:lnTo>
                  <a:cubicBezTo>
                    <a:pt x="11970" y="4769"/>
                    <a:pt x="11933" y="4806"/>
                    <a:pt x="11915" y="4862"/>
                  </a:cubicBezTo>
                  <a:lnTo>
                    <a:pt x="11915" y="4880"/>
                  </a:lnTo>
                  <a:cubicBezTo>
                    <a:pt x="11785" y="5083"/>
                    <a:pt x="11657" y="5322"/>
                    <a:pt x="11528" y="5543"/>
                  </a:cubicBezTo>
                  <a:cubicBezTo>
                    <a:pt x="11528" y="5562"/>
                    <a:pt x="11510" y="5562"/>
                    <a:pt x="11510" y="5562"/>
                  </a:cubicBezTo>
                  <a:cubicBezTo>
                    <a:pt x="11491" y="5616"/>
                    <a:pt x="11454" y="5672"/>
                    <a:pt x="11417" y="5727"/>
                  </a:cubicBezTo>
                  <a:lnTo>
                    <a:pt x="11417" y="5746"/>
                  </a:lnTo>
                  <a:cubicBezTo>
                    <a:pt x="11380" y="5800"/>
                    <a:pt x="11363" y="5837"/>
                    <a:pt x="11326" y="5893"/>
                  </a:cubicBezTo>
                  <a:cubicBezTo>
                    <a:pt x="11326" y="5911"/>
                    <a:pt x="11326" y="5911"/>
                    <a:pt x="11307" y="5911"/>
                  </a:cubicBezTo>
                  <a:cubicBezTo>
                    <a:pt x="11289" y="5967"/>
                    <a:pt x="11252" y="6041"/>
                    <a:pt x="11215" y="6095"/>
                  </a:cubicBezTo>
                  <a:cubicBezTo>
                    <a:pt x="11123" y="6279"/>
                    <a:pt x="11012" y="6463"/>
                    <a:pt x="10902" y="6647"/>
                  </a:cubicBezTo>
                  <a:lnTo>
                    <a:pt x="10902" y="6667"/>
                  </a:lnTo>
                  <a:cubicBezTo>
                    <a:pt x="10865" y="6721"/>
                    <a:pt x="10847" y="6777"/>
                    <a:pt x="10810" y="6832"/>
                  </a:cubicBezTo>
                  <a:cubicBezTo>
                    <a:pt x="10810" y="6851"/>
                    <a:pt x="10810" y="6851"/>
                    <a:pt x="10791" y="6851"/>
                  </a:cubicBezTo>
                  <a:cubicBezTo>
                    <a:pt x="10773" y="6905"/>
                    <a:pt x="10737" y="6961"/>
                    <a:pt x="10700" y="7016"/>
                  </a:cubicBezTo>
                  <a:lnTo>
                    <a:pt x="10700" y="7053"/>
                  </a:lnTo>
                  <a:lnTo>
                    <a:pt x="10589" y="7219"/>
                  </a:lnTo>
                  <a:lnTo>
                    <a:pt x="10589" y="7237"/>
                  </a:lnTo>
                  <a:cubicBezTo>
                    <a:pt x="10442" y="7495"/>
                    <a:pt x="10312" y="7771"/>
                    <a:pt x="10165" y="8029"/>
                  </a:cubicBezTo>
                  <a:cubicBezTo>
                    <a:pt x="10165" y="8047"/>
                    <a:pt x="10165" y="8047"/>
                    <a:pt x="10147" y="8047"/>
                  </a:cubicBezTo>
                  <a:cubicBezTo>
                    <a:pt x="10128" y="8121"/>
                    <a:pt x="10091" y="8177"/>
                    <a:pt x="10055" y="8231"/>
                  </a:cubicBezTo>
                  <a:cubicBezTo>
                    <a:pt x="10055" y="8250"/>
                    <a:pt x="10055" y="8250"/>
                    <a:pt x="10037" y="8268"/>
                  </a:cubicBezTo>
                  <a:cubicBezTo>
                    <a:pt x="10018" y="8324"/>
                    <a:pt x="9981" y="8378"/>
                    <a:pt x="9944" y="8452"/>
                  </a:cubicBezTo>
                  <a:lnTo>
                    <a:pt x="9944" y="8471"/>
                  </a:lnTo>
                  <a:cubicBezTo>
                    <a:pt x="9797" y="8747"/>
                    <a:pt x="9649" y="9024"/>
                    <a:pt x="9502" y="9318"/>
                  </a:cubicBezTo>
                  <a:cubicBezTo>
                    <a:pt x="9502" y="9318"/>
                    <a:pt x="9502" y="9336"/>
                    <a:pt x="9484" y="9336"/>
                  </a:cubicBezTo>
                  <a:cubicBezTo>
                    <a:pt x="9465" y="9410"/>
                    <a:pt x="9428" y="9466"/>
                    <a:pt x="9392" y="9539"/>
                  </a:cubicBezTo>
                  <a:lnTo>
                    <a:pt x="9374" y="9557"/>
                  </a:lnTo>
                  <a:cubicBezTo>
                    <a:pt x="9337" y="9631"/>
                    <a:pt x="9318" y="9687"/>
                    <a:pt x="9281" y="9760"/>
                  </a:cubicBezTo>
                  <a:lnTo>
                    <a:pt x="9263" y="9778"/>
                  </a:lnTo>
                  <a:cubicBezTo>
                    <a:pt x="9227" y="9851"/>
                    <a:pt x="9190" y="9925"/>
                    <a:pt x="9171" y="9981"/>
                  </a:cubicBezTo>
                  <a:lnTo>
                    <a:pt x="9153" y="9999"/>
                  </a:lnTo>
                  <a:cubicBezTo>
                    <a:pt x="9043" y="10220"/>
                    <a:pt x="8932" y="10460"/>
                    <a:pt x="8822" y="10681"/>
                  </a:cubicBezTo>
                  <a:lnTo>
                    <a:pt x="8711" y="10902"/>
                  </a:lnTo>
                  <a:cubicBezTo>
                    <a:pt x="8711" y="10919"/>
                    <a:pt x="8692" y="10919"/>
                    <a:pt x="8692" y="10939"/>
                  </a:cubicBezTo>
                  <a:cubicBezTo>
                    <a:pt x="8655" y="11012"/>
                    <a:pt x="8637" y="11067"/>
                    <a:pt x="8601" y="11140"/>
                  </a:cubicBezTo>
                  <a:cubicBezTo>
                    <a:pt x="8601" y="11160"/>
                    <a:pt x="8581" y="11160"/>
                    <a:pt x="8581" y="11177"/>
                  </a:cubicBezTo>
                  <a:cubicBezTo>
                    <a:pt x="8545" y="11233"/>
                    <a:pt x="8508" y="11307"/>
                    <a:pt x="8490" y="11381"/>
                  </a:cubicBezTo>
                  <a:cubicBezTo>
                    <a:pt x="8471" y="11381"/>
                    <a:pt x="8471" y="11398"/>
                    <a:pt x="8471" y="11398"/>
                  </a:cubicBezTo>
                  <a:cubicBezTo>
                    <a:pt x="8324" y="11712"/>
                    <a:pt x="8159" y="12043"/>
                    <a:pt x="8011" y="12356"/>
                  </a:cubicBezTo>
                  <a:lnTo>
                    <a:pt x="8011" y="12393"/>
                  </a:lnTo>
                  <a:cubicBezTo>
                    <a:pt x="7975" y="12449"/>
                    <a:pt x="7938" y="12522"/>
                    <a:pt x="7901" y="12596"/>
                  </a:cubicBezTo>
                  <a:cubicBezTo>
                    <a:pt x="7901" y="12614"/>
                    <a:pt x="7901" y="12633"/>
                    <a:pt x="7882" y="12633"/>
                  </a:cubicBezTo>
                  <a:cubicBezTo>
                    <a:pt x="7864" y="12706"/>
                    <a:pt x="7827" y="12780"/>
                    <a:pt x="7790" y="12854"/>
                  </a:cubicBezTo>
                  <a:cubicBezTo>
                    <a:pt x="7790" y="12854"/>
                    <a:pt x="7771" y="12871"/>
                    <a:pt x="7771" y="12891"/>
                  </a:cubicBezTo>
                  <a:lnTo>
                    <a:pt x="7661" y="13111"/>
                  </a:lnTo>
                  <a:lnTo>
                    <a:pt x="7661" y="13129"/>
                  </a:lnTo>
                  <a:cubicBezTo>
                    <a:pt x="7550" y="13369"/>
                    <a:pt x="7440" y="13627"/>
                    <a:pt x="7312" y="13885"/>
                  </a:cubicBezTo>
                  <a:lnTo>
                    <a:pt x="7312" y="13903"/>
                  </a:lnTo>
                  <a:cubicBezTo>
                    <a:pt x="7275" y="13976"/>
                    <a:pt x="7238" y="14050"/>
                    <a:pt x="7201" y="14143"/>
                  </a:cubicBezTo>
                  <a:cubicBezTo>
                    <a:pt x="7201" y="14143"/>
                    <a:pt x="7201" y="14160"/>
                    <a:pt x="7182" y="14179"/>
                  </a:cubicBezTo>
                  <a:cubicBezTo>
                    <a:pt x="7164" y="14234"/>
                    <a:pt x="7127" y="14308"/>
                    <a:pt x="7091" y="14381"/>
                  </a:cubicBezTo>
                  <a:cubicBezTo>
                    <a:pt x="7091" y="14400"/>
                    <a:pt x="7091" y="14418"/>
                    <a:pt x="7072" y="14437"/>
                  </a:cubicBezTo>
                  <a:cubicBezTo>
                    <a:pt x="7035" y="14511"/>
                    <a:pt x="7017" y="14585"/>
                    <a:pt x="6980" y="14658"/>
                  </a:cubicBezTo>
                  <a:cubicBezTo>
                    <a:pt x="6980" y="14658"/>
                    <a:pt x="6961" y="14676"/>
                    <a:pt x="6961" y="14695"/>
                  </a:cubicBezTo>
                  <a:cubicBezTo>
                    <a:pt x="6814" y="15027"/>
                    <a:pt x="6666" y="15376"/>
                    <a:pt x="6519" y="15744"/>
                  </a:cubicBezTo>
                  <a:cubicBezTo>
                    <a:pt x="6501" y="15744"/>
                    <a:pt x="6501" y="15763"/>
                    <a:pt x="6501" y="15781"/>
                  </a:cubicBezTo>
                  <a:cubicBezTo>
                    <a:pt x="6465" y="15854"/>
                    <a:pt x="6428" y="15928"/>
                    <a:pt x="6409" y="16002"/>
                  </a:cubicBezTo>
                  <a:cubicBezTo>
                    <a:pt x="6391" y="16021"/>
                    <a:pt x="6391" y="16039"/>
                    <a:pt x="6391" y="16039"/>
                  </a:cubicBezTo>
                  <a:cubicBezTo>
                    <a:pt x="6354" y="16112"/>
                    <a:pt x="6317" y="16205"/>
                    <a:pt x="6280" y="16279"/>
                  </a:cubicBezTo>
                  <a:cubicBezTo>
                    <a:pt x="6280" y="16279"/>
                    <a:pt x="6280" y="16296"/>
                    <a:pt x="6261" y="16315"/>
                  </a:cubicBezTo>
                  <a:cubicBezTo>
                    <a:pt x="6244" y="16389"/>
                    <a:pt x="6207" y="16480"/>
                    <a:pt x="6170" y="16554"/>
                  </a:cubicBezTo>
                  <a:lnTo>
                    <a:pt x="6170" y="16573"/>
                  </a:lnTo>
                  <a:cubicBezTo>
                    <a:pt x="6040" y="16849"/>
                    <a:pt x="5930" y="17126"/>
                    <a:pt x="5819" y="17401"/>
                  </a:cubicBezTo>
                  <a:lnTo>
                    <a:pt x="5819" y="17438"/>
                  </a:lnTo>
                  <a:cubicBezTo>
                    <a:pt x="5783" y="17512"/>
                    <a:pt x="5746" y="17604"/>
                    <a:pt x="5709" y="17678"/>
                  </a:cubicBezTo>
                  <a:cubicBezTo>
                    <a:pt x="5709" y="17696"/>
                    <a:pt x="5709" y="17715"/>
                    <a:pt x="5691" y="17733"/>
                  </a:cubicBezTo>
                  <a:cubicBezTo>
                    <a:pt x="5672" y="17806"/>
                    <a:pt x="5635" y="17880"/>
                    <a:pt x="5598" y="17954"/>
                  </a:cubicBezTo>
                  <a:cubicBezTo>
                    <a:pt x="5598" y="17973"/>
                    <a:pt x="5598" y="17990"/>
                    <a:pt x="5581" y="18010"/>
                  </a:cubicBezTo>
                  <a:cubicBezTo>
                    <a:pt x="5562" y="18083"/>
                    <a:pt x="5525" y="18157"/>
                    <a:pt x="5488" y="18248"/>
                  </a:cubicBezTo>
                  <a:cubicBezTo>
                    <a:pt x="5488" y="18248"/>
                    <a:pt x="5488" y="18267"/>
                    <a:pt x="5470" y="18285"/>
                  </a:cubicBezTo>
                  <a:cubicBezTo>
                    <a:pt x="5360" y="18562"/>
                    <a:pt x="5267" y="18857"/>
                    <a:pt x="5156" y="19132"/>
                  </a:cubicBezTo>
                  <a:cubicBezTo>
                    <a:pt x="5156" y="19151"/>
                    <a:pt x="5139" y="19151"/>
                    <a:pt x="5139" y="19151"/>
                  </a:cubicBezTo>
                  <a:cubicBezTo>
                    <a:pt x="5102" y="19243"/>
                    <a:pt x="5083" y="19335"/>
                    <a:pt x="5046" y="19409"/>
                  </a:cubicBezTo>
                  <a:cubicBezTo>
                    <a:pt x="5046" y="19427"/>
                    <a:pt x="5028" y="19446"/>
                    <a:pt x="5028" y="19464"/>
                  </a:cubicBezTo>
                  <a:cubicBezTo>
                    <a:pt x="4991" y="19537"/>
                    <a:pt x="4972" y="19630"/>
                    <a:pt x="4935" y="19704"/>
                  </a:cubicBezTo>
                  <a:cubicBezTo>
                    <a:pt x="4935" y="19721"/>
                    <a:pt x="4918" y="19740"/>
                    <a:pt x="4918" y="19758"/>
                  </a:cubicBezTo>
                  <a:cubicBezTo>
                    <a:pt x="4881" y="19832"/>
                    <a:pt x="4862" y="19905"/>
                    <a:pt x="4825" y="19998"/>
                  </a:cubicBezTo>
                  <a:cubicBezTo>
                    <a:pt x="4825" y="20016"/>
                    <a:pt x="4825" y="20035"/>
                    <a:pt x="4807" y="20053"/>
                  </a:cubicBezTo>
                  <a:cubicBezTo>
                    <a:pt x="4788" y="20126"/>
                    <a:pt x="4751" y="20219"/>
                    <a:pt x="4715" y="20293"/>
                  </a:cubicBezTo>
                  <a:lnTo>
                    <a:pt x="4715" y="20330"/>
                  </a:lnTo>
                  <a:lnTo>
                    <a:pt x="4383" y="21214"/>
                  </a:lnTo>
                  <a:lnTo>
                    <a:pt x="4383" y="21268"/>
                  </a:lnTo>
                  <a:cubicBezTo>
                    <a:pt x="4346" y="21342"/>
                    <a:pt x="4309" y="21415"/>
                    <a:pt x="4292" y="21508"/>
                  </a:cubicBezTo>
                  <a:cubicBezTo>
                    <a:pt x="4292" y="21526"/>
                    <a:pt x="4273" y="21545"/>
                    <a:pt x="4273" y="21563"/>
                  </a:cubicBezTo>
                  <a:cubicBezTo>
                    <a:pt x="4236" y="21656"/>
                    <a:pt x="4218" y="21729"/>
                    <a:pt x="4181" y="21803"/>
                  </a:cubicBezTo>
                  <a:cubicBezTo>
                    <a:pt x="4181" y="21821"/>
                    <a:pt x="4181" y="21840"/>
                    <a:pt x="4162" y="21857"/>
                  </a:cubicBezTo>
                  <a:cubicBezTo>
                    <a:pt x="4144" y="21950"/>
                    <a:pt x="4108" y="22024"/>
                    <a:pt x="4088" y="22115"/>
                  </a:cubicBezTo>
                  <a:cubicBezTo>
                    <a:pt x="4071" y="22134"/>
                    <a:pt x="4071" y="22152"/>
                    <a:pt x="4071" y="22152"/>
                  </a:cubicBezTo>
                  <a:cubicBezTo>
                    <a:pt x="4034" y="22262"/>
                    <a:pt x="3997" y="22355"/>
                    <a:pt x="3960" y="22447"/>
                  </a:cubicBezTo>
                  <a:cubicBezTo>
                    <a:pt x="3573" y="23607"/>
                    <a:pt x="3205" y="24804"/>
                    <a:pt x="2855" y="26019"/>
                  </a:cubicBezTo>
                  <a:cubicBezTo>
                    <a:pt x="2819" y="26149"/>
                    <a:pt x="2782" y="26277"/>
                    <a:pt x="2745" y="26424"/>
                  </a:cubicBezTo>
                  <a:cubicBezTo>
                    <a:pt x="2745" y="26424"/>
                    <a:pt x="2745" y="26443"/>
                    <a:pt x="2726" y="26443"/>
                  </a:cubicBezTo>
                  <a:cubicBezTo>
                    <a:pt x="2689" y="26590"/>
                    <a:pt x="2652" y="26719"/>
                    <a:pt x="2615" y="26848"/>
                  </a:cubicBezTo>
                  <a:cubicBezTo>
                    <a:pt x="2579" y="26996"/>
                    <a:pt x="2542" y="27124"/>
                    <a:pt x="2505" y="27271"/>
                  </a:cubicBezTo>
                  <a:lnTo>
                    <a:pt x="2505" y="27290"/>
                  </a:lnTo>
                  <a:cubicBezTo>
                    <a:pt x="2468" y="27418"/>
                    <a:pt x="2431" y="27548"/>
                    <a:pt x="2394" y="27695"/>
                  </a:cubicBezTo>
                  <a:lnTo>
                    <a:pt x="2394" y="27713"/>
                  </a:lnTo>
                  <a:cubicBezTo>
                    <a:pt x="2358" y="27843"/>
                    <a:pt x="2321" y="27971"/>
                    <a:pt x="2284" y="28118"/>
                  </a:cubicBezTo>
                  <a:cubicBezTo>
                    <a:pt x="2284" y="28118"/>
                    <a:pt x="2284" y="28137"/>
                    <a:pt x="2266" y="28155"/>
                  </a:cubicBezTo>
                  <a:cubicBezTo>
                    <a:pt x="2247" y="28285"/>
                    <a:pt x="2210" y="28413"/>
                    <a:pt x="2173" y="28542"/>
                  </a:cubicBezTo>
                  <a:lnTo>
                    <a:pt x="2173" y="28560"/>
                  </a:lnTo>
                  <a:cubicBezTo>
                    <a:pt x="2137" y="28707"/>
                    <a:pt x="2100" y="28837"/>
                    <a:pt x="2063" y="28984"/>
                  </a:cubicBezTo>
                  <a:lnTo>
                    <a:pt x="2063" y="29002"/>
                  </a:lnTo>
                  <a:cubicBezTo>
                    <a:pt x="2026" y="29132"/>
                    <a:pt x="1989" y="29260"/>
                    <a:pt x="1972" y="29389"/>
                  </a:cubicBezTo>
                  <a:cubicBezTo>
                    <a:pt x="1952" y="29407"/>
                    <a:pt x="1952" y="29426"/>
                    <a:pt x="1952" y="29426"/>
                  </a:cubicBezTo>
                  <a:cubicBezTo>
                    <a:pt x="1916" y="29573"/>
                    <a:pt x="1879" y="29702"/>
                    <a:pt x="1861" y="29849"/>
                  </a:cubicBezTo>
                  <a:lnTo>
                    <a:pt x="1842" y="29868"/>
                  </a:lnTo>
                  <a:cubicBezTo>
                    <a:pt x="1824" y="29996"/>
                    <a:pt x="1787" y="30144"/>
                    <a:pt x="1751" y="30273"/>
                  </a:cubicBezTo>
                  <a:lnTo>
                    <a:pt x="1751" y="30310"/>
                  </a:lnTo>
                  <a:cubicBezTo>
                    <a:pt x="1714" y="30438"/>
                    <a:pt x="1677" y="30586"/>
                    <a:pt x="1658" y="30733"/>
                  </a:cubicBezTo>
                  <a:lnTo>
                    <a:pt x="1640" y="30752"/>
                  </a:lnTo>
                  <a:cubicBezTo>
                    <a:pt x="1621" y="30880"/>
                    <a:pt x="1584" y="31010"/>
                    <a:pt x="1566" y="31138"/>
                  </a:cubicBezTo>
                  <a:cubicBezTo>
                    <a:pt x="1566" y="31157"/>
                    <a:pt x="1547" y="31175"/>
                    <a:pt x="1547" y="31194"/>
                  </a:cubicBezTo>
                  <a:cubicBezTo>
                    <a:pt x="1530" y="31322"/>
                    <a:pt x="1493" y="31469"/>
                    <a:pt x="1456" y="31617"/>
                  </a:cubicBezTo>
                  <a:lnTo>
                    <a:pt x="1456" y="31636"/>
                  </a:lnTo>
                  <a:cubicBezTo>
                    <a:pt x="1437" y="31764"/>
                    <a:pt x="1400" y="31894"/>
                    <a:pt x="1382" y="32022"/>
                  </a:cubicBezTo>
                  <a:cubicBezTo>
                    <a:pt x="1382" y="32041"/>
                    <a:pt x="1363" y="32059"/>
                    <a:pt x="1363" y="32078"/>
                  </a:cubicBezTo>
                  <a:cubicBezTo>
                    <a:pt x="1346" y="32225"/>
                    <a:pt x="1309" y="32353"/>
                    <a:pt x="1290" y="32501"/>
                  </a:cubicBezTo>
                  <a:cubicBezTo>
                    <a:pt x="1272" y="32501"/>
                    <a:pt x="1272" y="32520"/>
                    <a:pt x="1272" y="32520"/>
                  </a:cubicBezTo>
                  <a:cubicBezTo>
                    <a:pt x="1253" y="32648"/>
                    <a:pt x="1235" y="32778"/>
                    <a:pt x="1198" y="32906"/>
                  </a:cubicBezTo>
                  <a:lnTo>
                    <a:pt x="1198" y="32979"/>
                  </a:lnTo>
                  <a:cubicBezTo>
                    <a:pt x="1161" y="33109"/>
                    <a:pt x="1142" y="33256"/>
                    <a:pt x="1105" y="33404"/>
                  </a:cubicBezTo>
                  <a:cubicBezTo>
                    <a:pt x="1088" y="33551"/>
                    <a:pt x="1051" y="33679"/>
                    <a:pt x="1032" y="33809"/>
                  </a:cubicBezTo>
                  <a:lnTo>
                    <a:pt x="1032" y="33882"/>
                  </a:lnTo>
                  <a:cubicBezTo>
                    <a:pt x="995" y="34011"/>
                    <a:pt x="977" y="34158"/>
                    <a:pt x="958" y="34305"/>
                  </a:cubicBezTo>
                  <a:cubicBezTo>
                    <a:pt x="921" y="34435"/>
                    <a:pt x="904" y="34582"/>
                    <a:pt x="884" y="34710"/>
                  </a:cubicBezTo>
                  <a:cubicBezTo>
                    <a:pt x="884" y="34747"/>
                    <a:pt x="867" y="34766"/>
                    <a:pt x="867" y="34784"/>
                  </a:cubicBezTo>
                  <a:cubicBezTo>
                    <a:pt x="830" y="35061"/>
                    <a:pt x="774" y="35355"/>
                    <a:pt x="737" y="35631"/>
                  </a:cubicBezTo>
                  <a:cubicBezTo>
                    <a:pt x="737" y="35650"/>
                    <a:pt x="737" y="35668"/>
                    <a:pt x="719" y="35705"/>
                  </a:cubicBezTo>
                  <a:lnTo>
                    <a:pt x="609" y="36534"/>
                  </a:lnTo>
                  <a:cubicBezTo>
                    <a:pt x="609" y="36571"/>
                    <a:pt x="590" y="36588"/>
                    <a:pt x="590" y="36625"/>
                  </a:cubicBezTo>
                  <a:cubicBezTo>
                    <a:pt x="553" y="36902"/>
                    <a:pt x="516" y="37178"/>
                    <a:pt x="479" y="37472"/>
                  </a:cubicBezTo>
                  <a:lnTo>
                    <a:pt x="479" y="37546"/>
                  </a:lnTo>
                  <a:cubicBezTo>
                    <a:pt x="443" y="37823"/>
                    <a:pt x="406" y="38118"/>
                    <a:pt x="369" y="38393"/>
                  </a:cubicBezTo>
                  <a:lnTo>
                    <a:pt x="369" y="38486"/>
                  </a:lnTo>
                  <a:cubicBezTo>
                    <a:pt x="332" y="38761"/>
                    <a:pt x="314" y="39038"/>
                    <a:pt x="278" y="39333"/>
                  </a:cubicBezTo>
                  <a:lnTo>
                    <a:pt x="278" y="39407"/>
                  </a:lnTo>
                  <a:cubicBezTo>
                    <a:pt x="258" y="39554"/>
                    <a:pt x="241" y="39682"/>
                    <a:pt x="241" y="39829"/>
                  </a:cubicBezTo>
                  <a:cubicBezTo>
                    <a:pt x="222" y="39977"/>
                    <a:pt x="204" y="40124"/>
                    <a:pt x="204" y="40271"/>
                  </a:cubicBezTo>
                  <a:cubicBezTo>
                    <a:pt x="204" y="40290"/>
                    <a:pt x="204" y="40327"/>
                    <a:pt x="185" y="40345"/>
                  </a:cubicBezTo>
                  <a:cubicBezTo>
                    <a:pt x="185" y="40492"/>
                    <a:pt x="167" y="40622"/>
                    <a:pt x="167" y="40750"/>
                  </a:cubicBezTo>
                  <a:lnTo>
                    <a:pt x="167" y="40787"/>
                  </a:lnTo>
                  <a:cubicBezTo>
                    <a:pt x="148" y="40916"/>
                    <a:pt x="148" y="41064"/>
                    <a:pt x="130" y="41211"/>
                  </a:cubicBezTo>
                  <a:lnTo>
                    <a:pt x="130" y="41302"/>
                  </a:lnTo>
                  <a:cubicBezTo>
                    <a:pt x="111" y="41432"/>
                    <a:pt x="111" y="41560"/>
                    <a:pt x="111" y="41690"/>
                  </a:cubicBezTo>
                  <a:cubicBezTo>
                    <a:pt x="93" y="41690"/>
                    <a:pt x="93" y="41708"/>
                    <a:pt x="93" y="41727"/>
                  </a:cubicBezTo>
                  <a:cubicBezTo>
                    <a:pt x="93" y="41874"/>
                    <a:pt x="93" y="42002"/>
                    <a:pt x="74" y="42149"/>
                  </a:cubicBezTo>
                  <a:lnTo>
                    <a:pt x="74" y="42242"/>
                  </a:lnTo>
                  <a:cubicBezTo>
                    <a:pt x="74" y="42370"/>
                    <a:pt x="57" y="42500"/>
                    <a:pt x="57" y="42628"/>
                  </a:cubicBezTo>
                  <a:lnTo>
                    <a:pt x="57" y="42684"/>
                  </a:lnTo>
                  <a:cubicBezTo>
                    <a:pt x="57" y="42812"/>
                    <a:pt x="37" y="42960"/>
                    <a:pt x="37" y="43107"/>
                  </a:cubicBezTo>
                  <a:lnTo>
                    <a:pt x="37" y="43200"/>
                  </a:lnTo>
                  <a:cubicBezTo>
                    <a:pt x="37" y="43310"/>
                    <a:pt x="20" y="43438"/>
                    <a:pt x="20" y="43568"/>
                  </a:cubicBezTo>
                  <a:lnTo>
                    <a:pt x="20" y="43642"/>
                  </a:lnTo>
                  <a:lnTo>
                    <a:pt x="20" y="44064"/>
                  </a:lnTo>
                  <a:lnTo>
                    <a:pt x="20" y="44157"/>
                  </a:lnTo>
                  <a:cubicBezTo>
                    <a:pt x="20" y="44268"/>
                    <a:pt x="1" y="44396"/>
                    <a:pt x="1" y="44526"/>
                  </a:cubicBezTo>
                  <a:lnTo>
                    <a:pt x="1" y="44599"/>
                  </a:lnTo>
                  <a:lnTo>
                    <a:pt x="1" y="45022"/>
                  </a:lnTo>
                  <a:lnTo>
                    <a:pt x="1" y="45115"/>
                  </a:lnTo>
                  <a:lnTo>
                    <a:pt x="1" y="45464"/>
                  </a:lnTo>
                  <a:lnTo>
                    <a:pt x="1" y="45557"/>
                  </a:lnTo>
                  <a:cubicBezTo>
                    <a:pt x="1" y="45704"/>
                    <a:pt x="20" y="45832"/>
                    <a:pt x="20" y="45980"/>
                  </a:cubicBezTo>
                  <a:lnTo>
                    <a:pt x="20" y="46072"/>
                  </a:lnTo>
                  <a:lnTo>
                    <a:pt x="20" y="46421"/>
                  </a:lnTo>
                  <a:lnTo>
                    <a:pt x="20" y="46514"/>
                  </a:lnTo>
                  <a:cubicBezTo>
                    <a:pt x="37" y="46662"/>
                    <a:pt x="37" y="46809"/>
                    <a:pt x="37" y="46937"/>
                  </a:cubicBezTo>
                  <a:lnTo>
                    <a:pt x="37" y="47030"/>
                  </a:lnTo>
                  <a:cubicBezTo>
                    <a:pt x="37" y="47140"/>
                    <a:pt x="57" y="47269"/>
                    <a:pt x="57" y="47398"/>
                  </a:cubicBezTo>
                  <a:lnTo>
                    <a:pt x="57" y="47489"/>
                  </a:lnTo>
                  <a:cubicBezTo>
                    <a:pt x="57" y="47619"/>
                    <a:pt x="74" y="47766"/>
                    <a:pt x="74" y="47914"/>
                  </a:cubicBezTo>
                  <a:lnTo>
                    <a:pt x="74" y="47987"/>
                  </a:lnTo>
                  <a:cubicBezTo>
                    <a:pt x="93" y="48116"/>
                    <a:pt x="93" y="48226"/>
                    <a:pt x="111" y="48356"/>
                  </a:cubicBezTo>
                  <a:lnTo>
                    <a:pt x="111" y="48447"/>
                  </a:lnTo>
                  <a:cubicBezTo>
                    <a:pt x="111" y="48594"/>
                    <a:pt x="130" y="48742"/>
                    <a:pt x="130" y="48871"/>
                  </a:cubicBezTo>
                  <a:cubicBezTo>
                    <a:pt x="130" y="48908"/>
                    <a:pt x="148" y="48926"/>
                    <a:pt x="148" y="48963"/>
                  </a:cubicBezTo>
                  <a:cubicBezTo>
                    <a:pt x="148" y="49073"/>
                    <a:pt x="167" y="49203"/>
                    <a:pt x="167" y="49331"/>
                  </a:cubicBezTo>
                  <a:cubicBezTo>
                    <a:pt x="167" y="49350"/>
                    <a:pt x="167" y="49387"/>
                    <a:pt x="185" y="49424"/>
                  </a:cubicBezTo>
                  <a:cubicBezTo>
                    <a:pt x="185" y="49571"/>
                    <a:pt x="204" y="49718"/>
                    <a:pt x="204" y="49846"/>
                  </a:cubicBezTo>
                  <a:cubicBezTo>
                    <a:pt x="222" y="49883"/>
                    <a:pt x="222" y="49902"/>
                    <a:pt x="222" y="49920"/>
                  </a:cubicBezTo>
                  <a:cubicBezTo>
                    <a:pt x="222" y="50050"/>
                    <a:pt x="241" y="50178"/>
                    <a:pt x="258" y="50288"/>
                  </a:cubicBezTo>
                  <a:lnTo>
                    <a:pt x="258" y="50399"/>
                  </a:lnTo>
                  <a:cubicBezTo>
                    <a:pt x="278" y="50546"/>
                    <a:pt x="295" y="50676"/>
                    <a:pt x="314" y="50823"/>
                  </a:cubicBezTo>
                  <a:lnTo>
                    <a:pt x="314" y="50897"/>
                  </a:lnTo>
                  <a:cubicBezTo>
                    <a:pt x="332" y="51025"/>
                    <a:pt x="332" y="51135"/>
                    <a:pt x="351" y="51265"/>
                  </a:cubicBezTo>
                  <a:cubicBezTo>
                    <a:pt x="351" y="51302"/>
                    <a:pt x="369" y="51339"/>
                    <a:pt x="369" y="51376"/>
                  </a:cubicBezTo>
                  <a:cubicBezTo>
                    <a:pt x="388" y="51523"/>
                    <a:pt x="406" y="51651"/>
                    <a:pt x="425" y="51798"/>
                  </a:cubicBezTo>
                  <a:lnTo>
                    <a:pt x="425" y="51854"/>
                  </a:lnTo>
                  <a:lnTo>
                    <a:pt x="479" y="52240"/>
                  </a:lnTo>
                  <a:cubicBezTo>
                    <a:pt x="479" y="52277"/>
                    <a:pt x="479" y="52314"/>
                    <a:pt x="498" y="52351"/>
                  </a:cubicBezTo>
                  <a:cubicBezTo>
                    <a:pt x="516" y="52498"/>
                    <a:pt x="535" y="52628"/>
                    <a:pt x="553" y="52775"/>
                  </a:cubicBezTo>
                  <a:lnTo>
                    <a:pt x="553" y="52829"/>
                  </a:lnTo>
                  <a:lnTo>
                    <a:pt x="609" y="53217"/>
                  </a:lnTo>
                  <a:cubicBezTo>
                    <a:pt x="627" y="53254"/>
                    <a:pt x="627" y="53291"/>
                    <a:pt x="627" y="53327"/>
                  </a:cubicBezTo>
                  <a:cubicBezTo>
                    <a:pt x="646" y="53475"/>
                    <a:pt x="683" y="53622"/>
                    <a:pt x="700" y="53750"/>
                  </a:cubicBezTo>
                  <a:lnTo>
                    <a:pt x="700" y="53787"/>
                  </a:lnTo>
                  <a:cubicBezTo>
                    <a:pt x="737" y="53917"/>
                    <a:pt x="756" y="54064"/>
                    <a:pt x="774" y="54192"/>
                  </a:cubicBezTo>
                  <a:cubicBezTo>
                    <a:pt x="774" y="54229"/>
                    <a:pt x="793" y="54266"/>
                    <a:pt x="793" y="54303"/>
                  </a:cubicBezTo>
                  <a:cubicBezTo>
                    <a:pt x="811" y="54450"/>
                    <a:pt x="848" y="54597"/>
                    <a:pt x="867" y="54727"/>
                  </a:cubicBezTo>
                  <a:lnTo>
                    <a:pt x="867" y="54764"/>
                  </a:lnTo>
                  <a:cubicBezTo>
                    <a:pt x="904" y="54892"/>
                    <a:pt x="921" y="55039"/>
                    <a:pt x="958" y="55169"/>
                  </a:cubicBezTo>
                  <a:cubicBezTo>
                    <a:pt x="958" y="55206"/>
                    <a:pt x="977" y="55242"/>
                    <a:pt x="977" y="55279"/>
                  </a:cubicBezTo>
                  <a:cubicBezTo>
                    <a:pt x="995" y="55427"/>
                    <a:pt x="1032" y="55574"/>
                    <a:pt x="1069" y="55721"/>
                  </a:cubicBezTo>
                  <a:lnTo>
                    <a:pt x="1142" y="55702"/>
                  </a:lnTo>
                  <a:lnTo>
                    <a:pt x="8785" y="53806"/>
                  </a:lnTo>
                  <a:cubicBezTo>
                    <a:pt x="8785" y="53733"/>
                    <a:pt x="8766" y="53659"/>
                    <a:pt x="8766" y="53566"/>
                  </a:cubicBezTo>
                  <a:cubicBezTo>
                    <a:pt x="7108" y="37123"/>
                    <a:pt x="11473" y="20035"/>
                    <a:pt x="22337" y="5911"/>
                  </a:cubicBezTo>
                  <a:lnTo>
                    <a:pt x="22318" y="5764"/>
                  </a:lnTo>
                  <a:lnTo>
                    <a:pt x="22227" y="5672"/>
                  </a:lnTo>
                  <a:lnTo>
                    <a:pt x="15009" y="55"/>
                  </a:lnTo>
                  <a:lnTo>
                    <a:pt x="14953" y="1"/>
                  </a:ln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7" name="Google Shape;1457;p35"/>
            <p:cNvSpPr/>
            <p:nvPr/>
          </p:nvSpPr>
          <p:spPr>
            <a:xfrm>
              <a:off x="2063200" y="2638350"/>
              <a:ext cx="2800" cy="10650"/>
            </a:xfrm>
            <a:custGeom>
              <a:avLst/>
              <a:gdLst/>
              <a:ahLst/>
              <a:cxnLst/>
              <a:rect l="l" t="t" r="r" b="b"/>
              <a:pathLst>
                <a:path w="112" h="426" extrusionOk="0">
                  <a:moveTo>
                    <a:pt x="111" y="1"/>
                  </a:moveTo>
                  <a:cubicBezTo>
                    <a:pt x="75" y="148"/>
                    <a:pt x="38" y="278"/>
                    <a:pt x="1" y="425"/>
                  </a:cubicBezTo>
                  <a:cubicBezTo>
                    <a:pt x="38" y="278"/>
                    <a:pt x="75" y="148"/>
                    <a:pt x="111"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8" name="Google Shape;1458;p35"/>
            <p:cNvSpPr/>
            <p:nvPr/>
          </p:nvSpPr>
          <p:spPr>
            <a:xfrm>
              <a:off x="2077025" y="2585450"/>
              <a:ext cx="2775" cy="10150"/>
            </a:xfrm>
            <a:custGeom>
              <a:avLst/>
              <a:gdLst/>
              <a:ahLst/>
              <a:cxnLst/>
              <a:rect l="l" t="t" r="r" b="b"/>
              <a:pathLst>
                <a:path w="111" h="406" extrusionOk="0">
                  <a:moveTo>
                    <a:pt x="111" y="0"/>
                  </a:moveTo>
                  <a:cubicBezTo>
                    <a:pt x="74" y="147"/>
                    <a:pt x="37" y="276"/>
                    <a:pt x="0" y="405"/>
                  </a:cubicBezTo>
                  <a:cubicBezTo>
                    <a:pt x="37" y="276"/>
                    <a:pt x="74" y="147"/>
                    <a:pt x="111" y="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9" name="Google Shape;1459;p35"/>
            <p:cNvSpPr/>
            <p:nvPr/>
          </p:nvSpPr>
          <p:spPr>
            <a:xfrm>
              <a:off x="2068725" y="2617175"/>
              <a:ext cx="2800" cy="10175"/>
            </a:xfrm>
            <a:custGeom>
              <a:avLst/>
              <a:gdLst/>
              <a:ahLst/>
              <a:cxnLst/>
              <a:rect l="l" t="t" r="r" b="b"/>
              <a:pathLst>
                <a:path w="112" h="407" extrusionOk="0">
                  <a:moveTo>
                    <a:pt x="111" y="1"/>
                  </a:moveTo>
                  <a:cubicBezTo>
                    <a:pt x="75" y="131"/>
                    <a:pt x="38" y="259"/>
                    <a:pt x="1" y="406"/>
                  </a:cubicBezTo>
                  <a:cubicBezTo>
                    <a:pt x="38" y="259"/>
                    <a:pt x="75" y="131"/>
                    <a:pt x="111"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0" name="Google Shape;1460;p35"/>
            <p:cNvSpPr/>
            <p:nvPr/>
          </p:nvSpPr>
          <p:spPr>
            <a:xfrm>
              <a:off x="2065975" y="2628225"/>
              <a:ext cx="2350" cy="9725"/>
            </a:xfrm>
            <a:custGeom>
              <a:avLst/>
              <a:gdLst/>
              <a:ahLst/>
              <a:cxnLst/>
              <a:rect l="l" t="t" r="r" b="b"/>
              <a:pathLst>
                <a:path w="94" h="389" extrusionOk="0">
                  <a:moveTo>
                    <a:pt x="93" y="1"/>
                  </a:moveTo>
                  <a:cubicBezTo>
                    <a:pt x="74" y="131"/>
                    <a:pt x="37" y="259"/>
                    <a:pt x="0" y="388"/>
                  </a:cubicBezTo>
                  <a:cubicBezTo>
                    <a:pt x="37" y="259"/>
                    <a:pt x="74" y="131"/>
                    <a:pt x="93"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1" name="Google Shape;1461;p35"/>
            <p:cNvSpPr/>
            <p:nvPr/>
          </p:nvSpPr>
          <p:spPr>
            <a:xfrm>
              <a:off x="2036075" y="3306350"/>
              <a:ext cx="2300" cy="11075"/>
            </a:xfrm>
            <a:custGeom>
              <a:avLst/>
              <a:gdLst/>
              <a:ahLst/>
              <a:cxnLst/>
              <a:rect l="l" t="t" r="r" b="b"/>
              <a:pathLst>
                <a:path w="92" h="443" extrusionOk="0">
                  <a:moveTo>
                    <a:pt x="92" y="442"/>
                  </a:moveTo>
                  <a:cubicBezTo>
                    <a:pt x="55" y="295"/>
                    <a:pt x="18" y="148"/>
                    <a:pt x="0" y="0"/>
                  </a:cubicBezTo>
                  <a:cubicBezTo>
                    <a:pt x="18" y="148"/>
                    <a:pt x="55" y="295"/>
                    <a:pt x="92" y="442"/>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2" name="Google Shape;1462;p35"/>
            <p:cNvSpPr/>
            <p:nvPr/>
          </p:nvSpPr>
          <p:spPr>
            <a:xfrm>
              <a:off x="2030075" y="2793950"/>
              <a:ext cx="3250" cy="21200"/>
            </a:xfrm>
            <a:custGeom>
              <a:avLst/>
              <a:gdLst/>
              <a:ahLst/>
              <a:cxnLst/>
              <a:rect l="l" t="t" r="r" b="b"/>
              <a:pathLst>
                <a:path w="130" h="848" extrusionOk="0">
                  <a:moveTo>
                    <a:pt x="130" y="1"/>
                  </a:moveTo>
                  <a:cubicBezTo>
                    <a:pt x="93" y="278"/>
                    <a:pt x="37" y="572"/>
                    <a:pt x="0" y="848"/>
                  </a:cubicBezTo>
                  <a:cubicBezTo>
                    <a:pt x="37" y="572"/>
                    <a:pt x="93" y="278"/>
                    <a:pt x="130"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3" name="Google Shape;1463;p35"/>
            <p:cNvSpPr/>
            <p:nvPr/>
          </p:nvSpPr>
          <p:spPr>
            <a:xfrm>
              <a:off x="2018575" y="2886500"/>
              <a:ext cx="2300" cy="21200"/>
            </a:xfrm>
            <a:custGeom>
              <a:avLst/>
              <a:gdLst/>
              <a:ahLst/>
              <a:cxnLst/>
              <a:rect l="l" t="t" r="r" b="b"/>
              <a:pathLst>
                <a:path w="92" h="848" extrusionOk="0">
                  <a:moveTo>
                    <a:pt x="92" y="1"/>
                  </a:moveTo>
                  <a:cubicBezTo>
                    <a:pt x="55" y="276"/>
                    <a:pt x="37" y="553"/>
                    <a:pt x="1" y="848"/>
                  </a:cubicBezTo>
                  <a:cubicBezTo>
                    <a:pt x="37" y="553"/>
                    <a:pt x="55" y="276"/>
                    <a:pt x="92"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4" name="Google Shape;1464;p35"/>
            <p:cNvSpPr/>
            <p:nvPr/>
          </p:nvSpPr>
          <p:spPr>
            <a:xfrm>
              <a:off x="2026850" y="2816975"/>
              <a:ext cx="2800" cy="20750"/>
            </a:xfrm>
            <a:custGeom>
              <a:avLst/>
              <a:gdLst/>
              <a:ahLst/>
              <a:cxnLst/>
              <a:rect l="l" t="t" r="r" b="b"/>
              <a:pathLst>
                <a:path w="112" h="830" extrusionOk="0">
                  <a:moveTo>
                    <a:pt x="111" y="1"/>
                  </a:moveTo>
                  <a:lnTo>
                    <a:pt x="1" y="830"/>
                  </a:ln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5" name="Google Shape;1465;p35"/>
            <p:cNvSpPr/>
            <p:nvPr/>
          </p:nvSpPr>
          <p:spPr>
            <a:xfrm>
              <a:off x="2033750" y="2782000"/>
              <a:ext cx="1875" cy="10150"/>
            </a:xfrm>
            <a:custGeom>
              <a:avLst/>
              <a:gdLst/>
              <a:ahLst/>
              <a:cxnLst/>
              <a:rect l="l" t="t" r="r" b="b"/>
              <a:pathLst>
                <a:path w="75" h="406" extrusionOk="0">
                  <a:moveTo>
                    <a:pt x="74" y="0"/>
                  </a:moveTo>
                  <a:cubicBezTo>
                    <a:pt x="37" y="130"/>
                    <a:pt x="20" y="277"/>
                    <a:pt x="0" y="405"/>
                  </a:cubicBezTo>
                  <a:cubicBezTo>
                    <a:pt x="20" y="277"/>
                    <a:pt x="37" y="130"/>
                    <a:pt x="74" y="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6" name="Google Shape;1466;p35"/>
            <p:cNvSpPr/>
            <p:nvPr/>
          </p:nvSpPr>
          <p:spPr>
            <a:xfrm>
              <a:off x="2370725" y="1944650"/>
              <a:ext cx="950" cy="1375"/>
            </a:xfrm>
            <a:custGeom>
              <a:avLst/>
              <a:gdLst/>
              <a:ahLst/>
              <a:cxnLst/>
              <a:rect l="l" t="t" r="r" b="b"/>
              <a:pathLst>
                <a:path w="38" h="55" extrusionOk="0">
                  <a:moveTo>
                    <a:pt x="0" y="55"/>
                  </a:moveTo>
                  <a:cubicBezTo>
                    <a:pt x="20" y="37"/>
                    <a:pt x="37" y="18"/>
                    <a:pt x="37" y="0"/>
                  </a:cubicBezTo>
                  <a:cubicBezTo>
                    <a:pt x="37" y="18"/>
                    <a:pt x="20" y="37"/>
                    <a:pt x="0" y="55"/>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7" name="Google Shape;1467;p35"/>
            <p:cNvSpPr/>
            <p:nvPr/>
          </p:nvSpPr>
          <p:spPr>
            <a:xfrm>
              <a:off x="2372125" y="1942800"/>
              <a:ext cx="950" cy="1375"/>
            </a:xfrm>
            <a:custGeom>
              <a:avLst/>
              <a:gdLst/>
              <a:ahLst/>
              <a:cxnLst/>
              <a:rect l="l" t="t" r="r" b="b"/>
              <a:pathLst>
                <a:path w="38" h="55" extrusionOk="0">
                  <a:moveTo>
                    <a:pt x="0" y="55"/>
                  </a:moveTo>
                  <a:cubicBezTo>
                    <a:pt x="0" y="37"/>
                    <a:pt x="18" y="18"/>
                    <a:pt x="37" y="0"/>
                  </a:cubicBezTo>
                  <a:cubicBezTo>
                    <a:pt x="18" y="18"/>
                    <a:pt x="0" y="37"/>
                    <a:pt x="0" y="55"/>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8" name="Google Shape;1468;p35"/>
            <p:cNvSpPr/>
            <p:nvPr/>
          </p:nvSpPr>
          <p:spPr>
            <a:xfrm>
              <a:off x="2369350" y="1946000"/>
              <a:ext cx="1400" cy="1875"/>
            </a:xfrm>
            <a:custGeom>
              <a:avLst/>
              <a:gdLst/>
              <a:ahLst/>
              <a:cxnLst/>
              <a:rect l="l" t="t" r="r" b="b"/>
              <a:pathLst>
                <a:path w="56" h="75" extrusionOk="0">
                  <a:moveTo>
                    <a:pt x="1" y="74"/>
                  </a:moveTo>
                  <a:cubicBezTo>
                    <a:pt x="19" y="56"/>
                    <a:pt x="38" y="37"/>
                    <a:pt x="55" y="1"/>
                  </a:cubicBezTo>
                  <a:cubicBezTo>
                    <a:pt x="38" y="37"/>
                    <a:pt x="19" y="56"/>
                    <a:pt x="1" y="74"/>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9" name="Google Shape;1469;p35"/>
            <p:cNvSpPr/>
            <p:nvPr/>
          </p:nvSpPr>
          <p:spPr>
            <a:xfrm>
              <a:off x="2023625" y="2840000"/>
              <a:ext cx="2775" cy="21200"/>
            </a:xfrm>
            <a:custGeom>
              <a:avLst/>
              <a:gdLst/>
              <a:ahLst/>
              <a:cxnLst/>
              <a:rect l="l" t="t" r="r" b="b"/>
              <a:pathLst>
                <a:path w="111" h="848" extrusionOk="0">
                  <a:moveTo>
                    <a:pt x="111" y="0"/>
                  </a:moveTo>
                  <a:cubicBezTo>
                    <a:pt x="74" y="277"/>
                    <a:pt x="37" y="553"/>
                    <a:pt x="0" y="847"/>
                  </a:cubicBezTo>
                  <a:cubicBezTo>
                    <a:pt x="37" y="553"/>
                    <a:pt x="74" y="277"/>
                    <a:pt x="111" y="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0" name="Google Shape;1470;p35"/>
            <p:cNvSpPr/>
            <p:nvPr/>
          </p:nvSpPr>
          <p:spPr>
            <a:xfrm>
              <a:off x="2046200" y="2715250"/>
              <a:ext cx="1850" cy="9675"/>
            </a:xfrm>
            <a:custGeom>
              <a:avLst/>
              <a:gdLst/>
              <a:ahLst/>
              <a:cxnLst/>
              <a:rect l="l" t="t" r="r" b="b"/>
              <a:pathLst>
                <a:path w="74" h="387" extrusionOk="0">
                  <a:moveTo>
                    <a:pt x="74" y="1"/>
                  </a:moveTo>
                  <a:cubicBezTo>
                    <a:pt x="55" y="129"/>
                    <a:pt x="18" y="259"/>
                    <a:pt x="0" y="387"/>
                  </a:cubicBezTo>
                  <a:cubicBezTo>
                    <a:pt x="18" y="259"/>
                    <a:pt x="55" y="129"/>
                    <a:pt x="74"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1" name="Google Shape;1471;p35"/>
            <p:cNvSpPr/>
            <p:nvPr/>
          </p:nvSpPr>
          <p:spPr>
            <a:xfrm>
              <a:off x="2020850" y="2863000"/>
              <a:ext cx="2800" cy="21225"/>
            </a:xfrm>
            <a:custGeom>
              <a:avLst/>
              <a:gdLst/>
              <a:ahLst/>
              <a:cxnLst/>
              <a:rect l="l" t="t" r="r" b="b"/>
              <a:pathLst>
                <a:path w="112" h="849" extrusionOk="0">
                  <a:moveTo>
                    <a:pt x="111" y="1"/>
                  </a:moveTo>
                  <a:cubicBezTo>
                    <a:pt x="75" y="278"/>
                    <a:pt x="38" y="573"/>
                    <a:pt x="1" y="848"/>
                  </a:cubicBezTo>
                  <a:cubicBezTo>
                    <a:pt x="38" y="573"/>
                    <a:pt x="75" y="278"/>
                    <a:pt x="111"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2" name="Google Shape;1472;p35"/>
            <p:cNvSpPr/>
            <p:nvPr/>
          </p:nvSpPr>
          <p:spPr>
            <a:xfrm>
              <a:off x="2041600" y="2737350"/>
              <a:ext cx="1850" cy="9675"/>
            </a:xfrm>
            <a:custGeom>
              <a:avLst/>
              <a:gdLst/>
              <a:ahLst/>
              <a:cxnLst/>
              <a:rect l="l" t="t" r="r" b="b"/>
              <a:pathLst>
                <a:path w="74" h="387" extrusionOk="0">
                  <a:moveTo>
                    <a:pt x="74" y="1"/>
                  </a:moveTo>
                  <a:cubicBezTo>
                    <a:pt x="55" y="129"/>
                    <a:pt x="37" y="259"/>
                    <a:pt x="0" y="387"/>
                  </a:cubicBezTo>
                  <a:cubicBezTo>
                    <a:pt x="37" y="259"/>
                    <a:pt x="55" y="129"/>
                    <a:pt x="74"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3" name="Google Shape;1473;p35"/>
            <p:cNvSpPr/>
            <p:nvPr/>
          </p:nvSpPr>
          <p:spPr>
            <a:xfrm>
              <a:off x="2043875" y="2726300"/>
              <a:ext cx="1875" cy="10600"/>
            </a:xfrm>
            <a:custGeom>
              <a:avLst/>
              <a:gdLst/>
              <a:ahLst/>
              <a:cxnLst/>
              <a:rect l="l" t="t" r="r" b="b"/>
              <a:pathLst>
                <a:path w="75" h="424" extrusionOk="0">
                  <a:moveTo>
                    <a:pt x="74" y="1"/>
                  </a:moveTo>
                  <a:cubicBezTo>
                    <a:pt x="57" y="148"/>
                    <a:pt x="20" y="276"/>
                    <a:pt x="1" y="424"/>
                  </a:cubicBezTo>
                  <a:cubicBezTo>
                    <a:pt x="20" y="276"/>
                    <a:pt x="57" y="148"/>
                    <a:pt x="74"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4" name="Google Shape;1474;p35"/>
            <p:cNvSpPr/>
            <p:nvPr/>
          </p:nvSpPr>
          <p:spPr>
            <a:xfrm>
              <a:off x="2376250" y="1936350"/>
              <a:ext cx="950" cy="1400"/>
            </a:xfrm>
            <a:custGeom>
              <a:avLst/>
              <a:gdLst/>
              <a:ahLst/>
              <a:cxnLst/>
              <a:rect l="l" t="t" r="r" b="b"/>
              <a:pathLst>
                <a:path w="38" h="56" extrusionOk="0">
                  <a:moveTo>
                    <a:pt x="0" y="55"/>
                  </a:moveTo>
                  <a:cubicBezTo>
                    <a:pt x="0" y="37"/>
                    <a:pt x="20" y="18"/>
                    <a:pt x="37" y="1"/>
                  </a:cubicBezTo>
                  <a:cubicBezTo>
                    <a:pt x="20" y="18"/>
                    <a:pt x="0" y="37"/>
                    <a:pt x="0" y="55"/>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5" name="Google Shape;1475;p35"/>
            <p:cNvSpPr/>
            <p:nvPr/>
          </p:nvSpPr>
          <p:spPr>
            <a:xfrm>
              <a:off x="2377175" y="1934950"/>
              <a:ext cx="950" cy="1425"/>
            </a:xfrm>
            <a:custGeom>
              <a:avLst/>
              <a:gdLst/>
              <a:ahLst/>
              <a:cxnLst/>
              <a:rect l="l" t="t" r="r" b="b"/>
              <a:pathLst>
                <a:path w="38" h="57" extrusionOk="0">
                  <a:moveTo>
                    <a:pt x="0" y="57"/>
                  </a:moveTo>
                  <a:cubicBezTo>
                    <a:pt x="19" y="37"/>
                    <a:pt x="19" y="20"/>
                    <a:pt x="37" y="1"/>
                  </a:cubicBezTo>
                  <a:cubicBezTo>
                    <a:pt x="19" y="20"/>
                    <a:pt x="19" y="37"/>
                    <a:pt x="0" y="57"/>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6" name="Google Shape;1476;p35"/>
            <p:cNvSpPr/>
            <p:nvPr/>
          </p:nvSpPr>
          <p:spPr>
            <a:xfrm>
              <a:off x="2373050" y="1937725"/>
              <a:ext cx="3225" cy="4625"/>
            </a:xfrm>
            <a:custGeom>
              <a:avLst/>
              <a:gdLst/>
              <a:ahLst/>
              <a:cxnLst/>
              <a:rect l="l" t="t" r="r" b="b"/>
              <a:pathLst>
                <a:path w="129" h="185" extrusionOk="0">
                  <a:moveTo>
                    <a:pt x="0" y="184"/>
                  </a:moveTo>
                  <a:cubicBezTo>
                    <a:pt x="37" y="130"/>
                    <a:pt x="92" y="56"/>
                    <a:pt x="128" y="0"/>
                  </a:cubicBezTo>
                  <a:cubicBezTo>
                    <a:pt x="92" y="56"/>
                    <a:pt x="37" y="130"/>
                    <a:pt x="0" y="184"/>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7" name="Google Shape;1477;p35"/>
            <p:cNvSpPr/>
            <p:nvPr/>
          </p:nvSpPr>
          <p:spPr>
            <a:xfrm>
              <a:off x="2035600" y="2771425"/>
              <a:ext cx="1850" cy="10600"/>
            </a:xfrm>
            <a:custGeom>
              <a:avLst/>
              <a:gdLst/>
              <a:ahLst/>
              <a:cxnLst/>
              <a:rect l="l" t="t" r="r" b="b"/>
              <a:pathLst>
                <a:path w="74" h="424" extrusionOk="0">
                  <a:moveTo>
                    <a:pt x="74" y="0"/>
                  </a:moveTo>
                  <a:cubicBezTo>
                    <a:pt x="37" y="129"/>
                    <a:pt x="19" y="276"/>
                    <a:pt x="0" y="423"/>
                  </a:cubicBezTo>
                  <a:cubicBezTo>
                    <a:pt x="19" y="276"/>
                    <a:pt x="37" y="129"/>
                    <a:pt x="74" y="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8" name="Google Shape;1478;p35"/>
            <p:cNvSpPr/>
            <p:nvPr/>
          </p:nvSpPr>
          <p:spPr>
            <a:xfrm>
              <a:off x="2037425" y="2759450"/>
              <a:ext cx="1875" cy="10150"/>
            </a:xfrm>
            <a:custGeom>
              <a:avLst/>
              <a:gdLst/>
              <a:ahLst/>
              <a:cxnLst/>
              <a:rect l="l" t="t" r="r" b="b"/>
              <a:pathLst>
                <a:path w="75" h="406" extrusionOk="0">
                  <a:moveTo>
                    <a:pt x="74" y="1"/>
                  </a:moveTo>
                  <a:cubicBezTo>
                    <a:pt x="57" y="148"/>
                    <a:pt x="20" y="276"/>
                    <a:pt x="1" y="406"/>
                  </a:cubicBezTo>
                  <a:cubicBezTo>
                    <a:pt x="20" y="276"/>
                    <a:pt x="57" y="148"/>
                    <a:pt x="74"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9" name="Google Shape;1479;p35"/>
            <p:cNvSpPr/>
            <p:nvPr/>
          </p:nvSpPr>
          <p:spPr>
            <a:xfrm>
              <a:off x="2039275" y="2748850"/>
              <a:ext cx="2350" cy="10625"/>
            </a:xfrm>
            <a:custGeom>
              <a:avLst/>
              <a:gdLst/>
              <a:ahLst/>
              <a:cxnLst/>
              <a:rect l="l" t="t" r="r" b="b"/>
              <a:pathLst>
                <a:path w="94" h="425" extrusionOk="0">
                  <a:moveTo>
                    <a:pt x="93" y="0"/>
                  </a:moveTo>
                  <a:cubicBezTo>
                    <a:pt x="56" y="130"/>
                    <a:pt x="37" y="277"/>
                    <a:pt x="0" y="425"/>
                  </a:cubicBezTo>
                  <a:cubicBezTo>
                    <a:pt x="37" y="277"/>
                    <a:pt x="56" y="130"/>
                    <a:pt x="93" y="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0" name="Google Shape;1480;p35"/>
            <p:cNvSpPr/>
            <p:nvPr/>
          </p:nvSpPr>
          <p:spPr>
            <a:xfrm>
              <a:off x="2249200" y="2136150"/>
              <a:ext cx="11075" cy="21200"/>
            </a:xfrm>
            <a:custGeom>
              <a:avLst/>
              <a:gdLst/>
              <a:ahLst/>
              <a:cxnLst/>
              <a:rect l="l" t="t" r="r" b="b"/>
              <a:pathLst>
                <a:path w="443" h="848" extrusionOk="0">
                  <a:moveTo>
                    <a:pt x="0" y="847"/>
                  </a:moveTo>
                  <a:cubicBezTo>
                    <a:pt x="147" y="553"/>
                    <a:pt x="295" y="276"/>
                    <a:pt x="442" y="0"/>
                  </a:cubicBezTo>
                  <a:cubicBezTo>
                    <a:pt x="295" y="276"/>
                    <a:pt x="147" y="553"/>
                    <a:pt x="0" y="847"/>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1" name="Google Shape;1481;p35"/>
            <p:cNvSpPr/>
            <p:nvPr/>
          </p:nvSpPr>
          <p:spPr>
            <a:xfrm>
              <a:off x="2292025" y="2072125"/>
              <a:ext cx="2300" cy="4650"/>
            </a:xfrm>
            <a:custGeom>
              <a:avLst/>
              <a:gdLst/>
              <a:ahLst/>
              <a:cxnLst/>
              <a:rect l="l" t="t" r="r" b="b"/>
              <a:pathLst>
                <a:path w="92" h="186" extrusionOk="0">
                  <a:moveTo>
                    <a:pt x="0" y="185"/>
                  </a:moveTo>
                  <a:cubicBezTo>
                    <a:pt x="37" y="131"/>
                    <a:pt x="74" y="57"/>
                    <a:pt x="92" y="1"/>
                  </a:cubicBezTo>
                  <a:cubicBezTo>
                    <a:pt x="74" y="57"/>
                    <a:pt x="37" y="131"/>
                    <a:pt x="0" y="185"/>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2" name="Google Shape;1482;p35"/>
            <p:cNvSpPr/>
            <p:nvPr/>
          </p:nvSpPr>
          <p:spPr>
            <a:xfrm>
              <a:off x="2165875" y="2332250"/>
              <a:ext cx="2325" cy="6000"/>
            </a:xfrm>
            <a:custGeom>
              <a:avLst/>
              <a:gdLst/>
              <a:ahLst/>
              <a:cxnLst/>
              <a:rect l="l" t="t" r="r" b="b"/>
              <a:pathLst>
                <a:path w="93" h="240" extrusionOk="0">
                  <a:moveTo>
                    <a:pt x="1" y="239"/>
                  </a:moveTo>
                  <a:cubicBezTo>
                    <a:pt x="38" y="165"/>
                    <a:pt x="75" y="74"/>
                    <a:pt x="92" y="0"/>
                  </a:cubicBezTo>
                  <a:cubicBezTo>
                    <a:pt x="75" y="74"/>
                    <a:pt x="38" y="165"/>
                    <a:pt x="1" y="239"/>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3" name="Google Shape;1483;p35"/>
            <p:cNvSpPr/>
            <p:nvPr/>
          </p:nvSpPr>
          <p:spPr>
            <a:xfrm>
              <a:off x="2157125" y="2338700"/>
              <a:ext cx="8775" cy="20725"/>
            </a:xfrm>
            <a:custGeom>
              <a:avLst/>
              <a:gdLst/>
              <a:ahLst/>
              <a:cxnLst/>
              <a:rect l="l" t="t" r="r" b="b"/>
              <a:pathLst>
                <a:path w="351" h="829" extrusionOk="0">
                  <a:moveTo>
                    <a:pt x="0" y="828"/>
                  </a:moveTo>
                  <a:cubicBezTo>
                    <a:pt x="111" y="553"/>
                    <a:pt x="221" y="276"/>
                    <a:pt x="351" y="0"/>
                  </a:cubicBezTo>
                  <a:cubicBezTo>
                    <a:pt x="221" y="276"/>
                    <a:pt x="111" y="553"/>
                    <a:pt x="0" y="828"/>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4" name="Google Shape;1484;p35"/>
            <p:cNvSpPr/>
            <p:nvPr/>
          </p:nvSpPr>
          <p:spPr>
            <a:xfrm>
              <a:off x="2168650" y="2325325"/>
              <a:ext cx="2775" cy="6025"/>
            </a:xfrm>
            <a:custGeom>
              <a:avLst/>
              <a:gdLst/>
              <a:ahLst/>
              <a:cxnLst/>
              <a:rect l="l" t="t" r="r" b="b"/>
              <a:pathLst>
                <a:path w="111" h="241" extrusionOk="0">
                  <a:moveTo>
                    <a:pt x="0" y="241"/>
                  </a:moveTo>
                  <a:cubicBezTo>
                    <a:pt x="37" y="167"/>
                    <a:pt x="74" y="74"/>
                    <a:pt x="111" y="1"/>
                  </a:cubicBezTo>
                  <a:cubicBezTo>
                    <a:pt x="74" y="74"/>
                    <a:pt x="37" y="167"/>
                    <a:pt x="0" y="24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5" name="Google Shape;1485;p35"/>
            <p:cNvSpPr/>
            <p:nvPr/>
          </p:nvSpPr>
          <p:spPr>
            <a:xfrm>
              <a:off x="2284175" y="2076750"/>
              <a:ext cx="7875" cy="13825"/>
            </a:xfrm>
            <a:custGeom>
              <a:avLst/>
              <a:gdLst/>
              <a:ahLst/>
              <a:cxnLst/>
              <a:rect l="l" t="t" r="r" b="b"/>
              <a:pathLst>
                <a:path w="315" h="553" extrusionOk="0">
                  <a:moveTo>
                    <a:pt x="1" y="552"/>
                  </a:moveTo>
                  <a:cubicBezTo>
                    <a:pt x="111" y="368"/>
                    <a:pt x="222" y="184"/>
                    <a:pt x="314" y="0"/>
                  </a:cubicBezTo>
                  <a:cubicBezTo>
                    <a:pt x="222" y="184"/>
                    <a:pt x="111" y="368"/>
                    <a:pt x="1" y="552"/>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6" name="Google Shape;1486;p35"/>
            <p:cNvSpPr/>
            <p:nvPr/>
          </p:nvSpPr>
          <p:spPr>
            <a:xfrm>
              <a:off x="2171850" y="2318875"/>
              <a:ext cx="2350" cy="5550"/>
            </a:xfrm>
            <a:custGeom>
              <a:avLst/>
              <a:gdLst/>
              <a:ahLst/>
              <a:cxnLst/>
              <a:rect l="l" t="t" r="r" b="b"/>
              <a:pathLst>
                <a:path w="94" h="222" extrusionOk="0">
                  <a:moveTo>
                    <a:pt x="1" y="222"/>
                  </a:moveTo>
                  <a:cubicBezTo>
                    <a:pt x="20" y="148"/>
                    <a:pt x="57" y="74"/>
                    <a:pt x="93" y="1"/>
                  </a:cubicBezTo>
                  <a:cubicBezTo>
                    <a:pt x="57" y="74"/>
                    <a:pt x="20" y="148"/>
                    <a:pt x="1" y="222"/>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7" name="Google Shape;1487;p35"/>
            <p:cNvSpPr/>
            <p:nvPr/>
          </p:nvSpPr>
          <p:spPr>
            <a:xfrm>
              <a:off x="2174625" y="2291750"/>
              <a:ext cx="11075" cy="26225"/>
            </a:xfrm>
            <a:custGeom>
              <a:avLst/>
              <a:gdLst/>
              <a:ahLst/>
              <a:cxnLst/>
              <a:rect l="l" t="t" r="r" b="b"/>
              <a:pathLst>
                <a:path w="443" h="1049" extrusionOk="0">
                  <a:moveTo>
                    <a:pt x="0" y="1049"/>
                  </a:moveTo>
                  <a:cubicBezTo>
                    <a:pt x="147" y="681"/>
                    <a:pt x="295" y="332"/>
                    <a:pt x="442" y="0"/>
                  </a:cubicBezTo>
                  <a:cubicBezTo>
                    <a:pt x="295" y="332"/>
                    <a:pt x="147" y="681"/>
                    <a:pt x="0" y="1049"/>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8" name="Google Shape;1488;p35"/>
            <p:cNvSpPr/>
            <p:nvPr/>
          </p:nvSpPr>
          <p:spPr>
            <a:xfrm>
              <a:off x="2186150" y="2285300"/>
              <a:ext cx="2300" cy="5550"/>
            </a:xfrm>
            <a:custGeom>
              <a:avLst/>
              <a:gdLst/>
              <a:ahLst/>
              <a:cxnLst/>
              <a:rect l="l" t="t" r="r" b="b"/>
              <a:pathLst>
                <a:path w="92" h="222" extrusionOk="0">
                  <a:moveTo>
                    <a:pt x="0" y="221"/>
                  </a:moveTo>
                  <a:cubicBezTo>
                    <a:pt x="37" y="148"/>
                    <a:pt x="55" y="74"/>
                    <a:pt x="92" y="0"/>
                  </a:cubicBezTo>
                  <a:cubicBezTo>
                    <a:pt x="55" y="74"/>
                    <a:pt x="37" y="148"/>
                    <a:pt x="0" y="22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9" name="Google Shape;1489;p35"/>
            <p:cNvSpPr/>
            <p:nvPr/>
          </p:nvSpPr>
          <p:spPr>
            <a:xfrm>
              <a:off x="2279125" y="2095625"/>
              <a:ext cx="2325" cy="4150"/>
            </a:xfrm>
            <a:custGeom>
              <a:avLst/>
              <a:gdLst/>
              <a:ahLst/>
              <a:cxnLst/>
              <a:rect l="l" t="t" r="r" b="b"/>
              <a:pathLst>
                <a:path w="93" h="166" extrusionOk="0">
                  <a:moveTo>
                    <a:pt x="1" y="166"/>
                  </a:moveTo>
                  <a:cubicBezTo>
                    <a:pt x="38" y="111"/>
                    <a:pt x="74" y="55"/>
                    <a:pt x="92" y="1"/>
                  </a:cubicBezTo>
                  <a:cubicBezTo>
                    <a:pt x="74" y="55"/>
                    <a:pt x="38" y="111"/>
                    <a:pt x="1" y="166"/>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0" name="Google Shape;1490;p35"/>
            <p:cNvSpPr/>
            <p:nvPr/>
          </p:nvSpPr>
          <p:spPr>
            <a:xfrm>
              <a:off x="2281900" y="2091025"/>
              <a:ext cx="2300" cy="4150"/>
            </a:xfrm>
            <a:custGeom>
              <a:avLst/>
              <a:gdLst/>
              <a:ahLst/>
              <a:cxnLst/>
              <a:rect l="l" t="t" r="r" b="b"/>
              <a:pathLst>
                <a:path w="92" h="166" extrusionOk="0">
                  <a:moveTo>
                    <a:pt x="0" y="166"/>
                  </a:moveTo>
                  <a:cubicBezTo>
                    <a:pt x="37" y="111"/>
                    <a:pt x="55" y="55"/>
                    <a:pt x="92" y="1"/>
                  </a:cubicBezTo>
                  <a:cubicBezTo>
                    <a:pt x="55" y="55"/>
                    <a:pt x="37" y="111"/>
                    <a:pt x="0" y="166"/>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1" name="Google Shape;1491;p35"/>
            <p:cNvSpPr/>
            <p:nvPr/>
          </p:nvSpPr>
          <p:spPr>
            <a:xfrm>
              <a:off x="2137775" y="2403150"/>
              <a:ext cx="2350" cy="6475"/>
            </a:xfrm>
            <a:custGeom>
              <a:avLst/>
              <a:gdLst/>
              <a:ahLst/>
              <a:cxnLst/>
              <a:rect l="l" t="t" r="r" b="b"/>
              <a:pathLst>
                <a:path w="94" h="259" extrusionOk="0">
                  <a:moveTo>
                    <a:pt x="1" y="258"/>
                  </a:moveTo>
                  <a:cubicBezTo>
                    <a:pt x="38" y="184"/>
                    <a:pt x="57" y="92"/>
                    <a:pt x="94" y="0"/>
                  </a:cubicBezTo>
                  <a:cubicBezTo>
                    <a:pt x="57" y="92"/>
                    <a:pt x="38" y="184"/>
                    <a:pt x="1" y="258"/>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2" name="Google Shape;1492;p35"/>
            <p:cNvSpPr/>
            <p:nvPr/>
          </p:nvSpPr>
          <p:spPr>
            <a:xfrm>
              <a:off x="2135025" y="2410950"/>
              <a:ext cx="2350" cy="6025"/>
            </a:xfrm>
            <a:custGeom>
              <a:avLst/>
              <a:gdLst/>
              <a:ahLst/>
              <a:cxnLst/>
              <a:rect l="l" t="t" r="r" b="b"/>
              <a:pathLst>
                <a:path w="94" h="241" extrusionOk="0">
                  <a:moveTo>
                    <a:pt x="0" y="241"/>
                  </a:moveTo>
                  <a:cubicBezTo>
                    <a:pt x="37" y="167"/>
                    <a:pt x="56" y="74"/>
                    <a:pt x="93" y="1"/>
                  </a:cubicBezTo>
                  <a:cubicBezTo>
                    <a:pt x="56" y="74"/>
                    <a:pt x="37" y="167"/>
                    <a:pt x="0" y="24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3" name="Google Shape;1493;p35"/>
            <p:cNvSpPr/>
            <p:nvPr/>
          </p:nvSpPr>
          <p:spPr>
            <a:xfrm>
              <a:off x="2299825" y="2046350"/>
              <a:ext cx="9725" cy="16600"/>
            </a:xfrm>
            <a:custGeom>
              <a:avLst/>
              <a:gdLst/>
              <a:ahLst/>
              <a:cxnLst/>
              <a:rect l="l" t="t" r="r" b="b"/>
              <a:pathLst>
                <a:path w="389" h="664" extrusionOk="0">
                  <a:moveTo>
                    <a:pt x="1" y="664"/>
                  </a:moveTo>
                  <a:cubicBezTo>
                    <a:pt x="130" y="443"/>
                    <a:pt x="258" y="204"/>
                    <a:pt x="388" y="1"/>
                  </a:cubicBezTo>
                  <a:cubicBezTo>
                    <a:pt x="258" y="204"/>
                    <a:pt x="130" y="443"/>
                    <a:pt x="1" y="664"/>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4" name="Google Shape;1494;p35"/>
            <p:cNvSpPr/>
            <p:nvPr/>
          </p:nvSpPr>
          <p:spPr>
            <a:xfrm>
              <a:off x="2297075" y="2063400"/>
              <a:ext cx="2325" cy="4150"/>
            </a:xfrm>
            <a:custGeom>
              <a:avLst/>
              <a:gdLst/>
              <a:ahLst/>
              <a:cxnLst/>
              <a:rect l="l" t="t" r="r" b="b"/>
              <a:pathLst>
                <a:path w="93" h="166" extrusionOk="0">
                  <a:moveTo>
                    <a:pt x="0" y="166"/>
                  </a:moveTo>
                  <a:cubicBezTo>
                    <a:pt x="37" y="111"/>
                    <a:pt x="74" y="55"/>
                    <a:pt x="93" y="1"/>
                  </a:cubicBezTo>
                  <a:cubicBezTo>
                    <a:pt x="74" y="55"/>
                    <a:pt x="37" y="111"/>
                    <a:pt x="0" y="166"/>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5" name="Google Shape;1495;p35"/>
            <p:cNvSpPr/>
            <p:nvPr/>
          </p:nvSpPr>
          <p:spPr>
            <a:xfrm>
              <a:off x="2154350" y="2360325"/>
              <a:ext cx="2800" cy="6025"/>
            </a:xfrm>
            <a:custGeom>
              <a:avLst/>
              <a:gdLst/>
              <a:ahLst/>
              <a:cxnLst/>
              <a:rect l="l" t="t" r="r" b="b"/>
              <a:pathLst>
                <a:path w="112" h="241" extrusionOk="0">
                  <a:moveTo>
                    <a:pt x="1" y="240"/>
                  </a:moveTo>
                  <a:cubicBezTo>
                    <a:pt x="38" y="166"/>
                    <a:pt x="75" y="74"/>
                    <a:pt x="111" y="0"/>
                  </a:cubicBezTo>
                  <a:cubicBezTo>
                    <a:pt x="75" y="74"/>
                    <a:pt x="38" y="166"/>
                    <a:pt x="1" y="24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6" name="Google Shape;1496;p35"/>
            <p:cNvSpPr/>
            <p:nvPr/>
          </p:nvSpPr>
          <p:spPr>
            <a:xfrm>
              <a:off x="2151600" y="2367675"/>
              <a:ext cx="2350" cy="5550"/>
            </a:xfrm>
            <a:custGeom>
              <a:avLst/>
              <a:gdLst/>
              <a:ahLst/>
              <a:cxnLst/>
              <a:rect l="l" t="t" r="r" b="b"/>
              <a:pathLst>
                <a:path w="94" h="222" extrusionOk="0">
                  <a:moveTo>
                    <a:pt x="0" y="222"/>
                  </a:moveTo>
                  <a:cubicBezTo>
                    <a:pt x="37" y="148"/>
                    <a:pt x="74" y="74"/>
                    <a:pt x="93" y="1"/>
                  </a:cubicBezTo>
                  <a:cubicBezTo>
                    <a:pt x="74" y="74"/>
                    <a:pt x="37" y="148"/>
                    <a:pt x="0" y="222"/>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7" name="Google Shape;1497;p35"/>
            <p:cNvSpPr/>
            <p:nvPr/>
          </p:nvSpPr>
          <p:spPr>
            <a:xfrm>
              <a:off x="2294775" y="2068000"/>
              <a:ext cx="2325" cy="3725"/>
            </a:xfrm>
            <a:custGeom>
              <a:avLst/>
              <a:gdLst/>
              <a:ahLst/>
              <a:cxnLst/>
              <a:rect l="l" t="t" r="r" b="b"/>
              <a:pathLst>
                <a:path w="93" h="149" extrusionOk="0">
                  <a:moveTo>
                    <a:pt x="1" y="148"/>
                  </a:moveTo>
                  <a:cubicBezTo>
                    <a:pt x="38" y="92"/>
                    <a:pt x="55" y="55"/>
                    <a:pt x="92" y="1"/>
                  </a:cubicBezTo>
                  <a:cubicBezTo>
                    <a:pt x="55" y="55"/>
                    <a:pt x="38" y="92"/>
                    <a:pt x="1" y="148"/>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8" name="Google Shape;1498;p35"/>
            <p:cNvSpPr/>
            <p:nvPr/>
          </p:nvSpPr>
          <p:spPr>
            <a:xfrm>
              <a:off x="2148825" y="2374600"/>
              <a:ext cx="2350" cy="6000"/>
            </a:xfrm>
            <a:custGeom>
              <a:avLst/>
              <a:gdLst/>
              <a:ahLst/>
              <a:cxnLst/>
              <a:rect l="l" t="t" r="r" b="b"/>
              <a:pathLst>
                <a:path w="94" h="240" extrusionOk="0">
                  <a:moveTo>
                    <a:pt x="1" y="239"/>
                  </a:moveTo>
                  <a:cubicBezTo>
                    <a:pt x="38" y="148"/>
                    <a:pt x="75" y="74"/>
                    <a:pt x="94" y="1"/>
                  </a:cubicBezTo>
                  <a:cubicBezTo>
                    <a:pt x="75" y="74"/>
                    <a:pt x="38" y="148"/>
                    <a:pt x="1" y="239"/>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9" name="Google Shape;1499;p35"/>
            <p:cNvSpPr/>
            <p:nvPr/>
          </p:nvSpPr>
          <p:spPr>
            <a:xfrm>
              <a:off x="2140550" y="2381500"/>
              <a:ext cx="7875" cy="21200"/>
            </a:xfrm>
            <a:custGeom>
              <a:avLst/>
              <a:gdLst/>
              <a:ahLst/>
              <a:cxnLst/>
              <a:rect l="l" t="t" r="r" b="b"/>
              <a:pathLst>
                <a:path w="315" h="848" extrusionOk="0">
                  <a:moveTo>
                    <a:pt x="0" y="847"/>
                  </a:moveTo>
                  <a:cubicBezTo>
                    <a:pt x="111" y="572"/>
                    <a:pt x="204" y="277"/>
                    <a:pt x="314" y="0"/>
                  </a:cubicBezTo>
                  <a:cubicBezTo>
                    <a:pt x="204" y="277"/>
                    <a:pt x="111" y="572"/>
                    <a:pt x="0" y="847"/>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0" name="Google Shape;1500;p35"/>
            <p:cNvSpPr/>
            <p:nvPr/>
          </p:nvSpPr>
          <p:spPr>
            <a:xfrm>
              <a:off x="2132275" y="2418325"/>
              <a:ext cx="2325" cy="6025"/>
            </a:xfrm>
            <a:custGeom>
              <a:avLst/>
              <a:gdLst/>
              <a:ahLst/>
              <a:cxnLst/>
              <a:rect l="l" t="t" r="r" b="b"/>
              <a:pathLst>
                <a:path w="93" h="241" extrusionOk="0">
                  <a:moveTo>
                    <a:pt x="0" y="240"/>
                  </a:moveTo>
                  <a:cubicBezTo>
                    <a:pt x="37" y="147"/>
                    <a:pt x="56" y="74"/>
                    <a:pt x="93" y="0"/>
                  </a:cubicBezTo>
                  <a:cubicBezTo>
                    <a:pt x="56" y="74"/>
                    <a:pt x="37" y="147"/>
                    <a:pt x="0" y="24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1" name="Google Shape;1501;p35"/>
            <p:cNvSpPr/>
            <p:nvPr/>
          </p:nvSpPr>
          <p:spPr>
            <a:xfrm>
              <a:off x="2012125" y="3076175"/>
              <a:ext cx="25" cy="8750"/>
            </a:xfrm>
            <a:custGeom>
              <a:avLst/>
              <a:gdLst/>
              <a:ahLst/>
              <a:cxnLst/>
              <a:rect l="l" t="t" r="r" b="b"/>
              <a:pathLst>
                <a:path w="1" h="350" extrusionOk="0">
                  <a:moveTo>
                    <a:pt x="1" y="0"/>
                  </a:moveTo>
                  <a:lnTo>
                    <a:pt x="1" y="349"/>
                  </a:ln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2" name="Google Shape;1502;p35"/>
            <p:cNvSpPr/>
            <p:nvPr/>
          </p:nvSpPr>
          <p:spPr>
            <a:xfrm>
              <a:off x="2229425" y="2191375"/>
              <a:ext cx="2775" cy="5550"/>
            </a:xfrm>
            <a:custGeom>
              <a:avLst/>
              <a:gdLst/>
              <a:ahLst/>
              <a:cxnLst/>
              <a:rect l="l" t="t" r="r" b="b"/>
              <a:pathLst>
                <a:path w="111" h="222" extrusionOk="0">
                  <a:moveTo>
                    <a:pt x="0" y="222"/>
                  </a:moveTo>
                  <a:lnTo>
                    <a:pt x="111" y="1"/>
                  </a:ln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3" name="Google Shape;1503;p35"/>
            <p:cNvSpPr/>
            <p:nvPr/>
          </p:nvSpPr>
          <p:spPr>
            <a:xfrm>
              <a:off x="2188900" y="2278850"/>
              <a:ext cx="2300" cy="5075"/>
            </a:xfrm>
            <a:custGeom>
              <a:avLst/>
              <a:gdLst/>
              <a:ahLst/>
              <a:cxnLst/>
              <a:rect l="l" t="t" r="r" b="b"/>
              <a:pathLst>
                <a:path w="92" h="203" extrusionOk="0">
                  <a:moveTo>
                    <a:pt x="1" y="202"/>
                  </a:moveTo>
                  <a:cubicBezTo>
                    <a:pt x="37" y="129"/>
                    <a:pt x="74" y="55"/>
                    <a:pt x="92" y="0"/>
                  </a:cubicBezTo>
                  <a:cubicBezTo>
                    <a:pt x="74" y="55"/>
                    <a:pt x="37" y="129"/>
                    <a:pt x="1" y="202"/>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4" name="Google Shape;1504;p35"/>
            <p:cNvSpPr/>
            <p:nvPr/>
          </p:nvSpPr>
          <p:spPr>
            <a:xfrm>
              <a:off x="2223900" y="2203800"/>
              <a:ext cx="2300" cy="5100"/>
            </a:xfrm>
            <a:custGeom>
              <a:avLst/>
              <a:gdLst/>
              <a:ahLst/>
              <a:cxnLst/>
              <a:rect l="l" t="t" r="r" b="b"/>
              <a:pathLst>
                <a:path w="92" h="204" extrusionOk="0">
                  <a:moveTo>
                    <a:pt x="0" y="204"/>
                  </a:moveTo>
                  <a:cubicBezTo>
                    <a:pt x="18" y="130"/>
                    <a:pt x="55" y="56"/>
                    <a:pt x="91" y="0"/>
                  </a:cubicBezTo>
                  <a:cubicBezTo>
                    <a:pt x="55" y="56"/>
                    <a:pt x="18" y="130"/>
                    <a:pt x="0" y="204"/>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5" name="Google Shape;1505;p35"/>
            <p:cNvSpPr/>
            <p:nvPr/>
          </p:nvSpPr>
          <p:spPr>
            <a:xfrm>
              <a:off x="2246425" y="2157750"/>
              <a:ext cx="2350" cy="5125"/>
            </a:xfrm>
            <a:custGeom>
              <a:avLst/>
              <a:gdLst/>
              <a:ahLst/>
              <a:cxnLst/>
              <a:rect l="l" t="t" r="r" b="b"/>
              <a:pathLst>
                <a:path w="94" h="205" extrusionOk="0">
                  <a:moveTo>
                    <a:pt x="1" y="204"/>
                  </a:moveTo>
                  <a:cubicBezTo>
                    <a:pt x="37" y="131"/>
                    <a:pt x="74" y="75"/>
                    <a:pt x="93" y="1"/>
                  </a:cubicBezTo>
                  <a:cubicBezTo>
                    <a:pt x="74" y="75"/>
                    <a:pt x="37" y="131"/>
                    <a:pt x="1" y="204"/>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6" name="Google Shape;1506;p35"/>
            <p:cNvSpPr/>
            <p:nvPr/>
          </p:nvSpPr>
          <p:spPr>
            <a:xfrm>
              <a:off x="2211925" y="2209325"/>
              <a:ext cx="11500" cy="23950"/>
            </a:xfrm>
            <a:custGeom>
              <a:avLst/>
              <a:gdLst/>
              <a:ahLst/>
              <a:cxnLst/>
              <a:rect l="l" t="t" r="r" b="b"/>
              <a:pathLst>
                <a:path w="460" h="958" extrusionOk="0">
                  <a:moveTo>
                    <a:pt x="0" y="958"/>
                  </a:moveTo>
                  <a:cubicBezTo>
                    <a:pt x="148" y="645"/>
                    <a:pt x="313" y="314"/>
                    <a:pt x="460" y="0"/>
                  </a:cubicBezTo>
                  <a:cubicBezTo>
                    <a:pt x="313" y="314"/>
                    <a:pt x="148" y="645"/>
                    <a:pt x="0" y="958"/>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7" name="Google Shape;1507;p35"/>
            <p:cNvSpPr/>
            <p:nvPr/>
          </p:nvSpPr>
          <p:spPr>
            <a:xfrm>
              <a:off x="2243675" y="2163275"/>
              <a:ext cx="2325" cy="5125"/>
            </a:xfrm>
            <a:custGeom>
              <a:avLst/>
              <a:gdLst/>
              <a:ahLst/>
              <a:cxnLst/>
              <a:rect l="l" t="t" r="r" b="b"/>
              <a:pathLst>
                <a:path w="93" h="205" extrusionOk="0">
                  <a:moveTo>
                    <a:pt x="0" y="204"/>
                  </a:moveTo>
                  <a:cubicBezTo>
                    <a:pt x="37" y="131"/>
                    <a:pt x="56" y="75"/>
                    <a:pt x="93" y="1"/>
                  </a:cubicBezTo>
                  <a:cubicBezTo>
                    <a:pt x="56" y="75"/>
                    <a:pt x="37" y="131"/>
                    <a:pt x="0" y="204"/>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8" name="Google Shape;1508;p35"/>
            <p:cNvSpPr/>
            <p:nvPr/>
          </p:nvSpPr>
          <p:spPr>
            <a:xfrm>
              <a:off x="2240900" y="2168800"/>
              <a:ext cx="2350" cy="5125"/>
            </a:xfrm>
            <a:custGeom>
              <a:avLst/>
              <a:gdLst/>
              <a:ahLst/>
              <a:cxnLst/>
              <a:rect l="l" t="t" r="r" b="b"/>
              <a:pathLst>
                <a:path w="94" h="205" extrusionOk="0">
                  <a:moveTo>
                    <a:pt x="1" y="204"/>
                  </a:moveTo>
                  <a:cubicBezTo>
                    <a:pt x="20" y="148"/>
                    <a:pt x="57" y="74"/>
                    <a:pt x="93" y="1"/>
                  </a:cubicBezTo>
                  <a:cubicBezTo>
                    <a:pt x="57" y="74"/>
                    <a:pt x="20" y="148"/>
                    <a:pt x="1" y="204"/>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9" name="Google Shape;1509;p35"/>
            <p:cNvSpPr/>
            <p:nvPr/>
          </p:nvSpPr>
          <p:spPr>
            <a:xfrm>
              <a:off x="2232175" y="2174325"/>
              <a:ext cx="8300" cy="17075"/>
            </a:xfrm>
            <a:custGeom>
              <a:avLst/>
              <a:gdLst/>
              <a:ahLst/>
              <a:cxnLst/>
              <a:rect l="l" t="t" r="r" b="b"/>
              <a:pathLst>
                <a:path w="332" h="683" extrusionOk="0">
                  <a:moveTo>
                    <a:pt x="1" y="683"/>
                  </a:moveTo>
                  <a:cubicBezTo>
                    <a:pt x="111" y="462"/>
                    <a:pt x="222" y="222"/>
                    <a:pt x="332" y="1"/>
                  </a:cubicBezTo>
                  <a:cubicBezTo>
                    <a:pt x="222" y="222"/>
                    <a:pt x="111" y="462"/>
                    <a:pt x="1" y="683"/>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0" name="Google Shape;1510;p35"/>
            <p:cNvSpPr/>
            <p:nvPr/>
          </p:nvSpPr>
          <p:spPr>
            <a:xfrm>
              <a:off x="2260250" y="2131050"/>
              <a:ext cx="2325" cy="4650"/>
            </a:xfrm>
            <a:custGeom>
              <a:avLst/>
              <a:gdLst/>
              <a:ahLst/>
              <a:cxnLst/>
              <a:rect l="l" t="t" r="r" b="b"/>
              <a:pathLst>
                <a:path w="93" h="186" extrusionOk="0">
                  <a:moveTo>
                    <a:pt x="0" y="185"/>
                  </a:moveTo>
                  <a:cubicBezTo>
                    <a:pt x="37" y="111"/>
                    <a:pt x="74" y="57"/>
                    <a:pt x="93" y="1"/>
                  </a:cubicBezTo>
                  <a:cubicBezTo>
                    <a:pt x="74" y="57"/>
                    <a:pt x="37" y="111"/>
                    <a:pt x="0" y="185"/>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1" name="Google Shape;1511;p35"/>
            <p:cNvSpPr/>
            <p:nvPr/>
          </p:nvSpPr>
          <p:spPr>
            <a:xfrm>
              <a:off x="2194425" y="2252600"/>
              <a:ext cx="8750" cy="18900"/>
            </a:xfrm>
            <a:custGeom>
              <a:avLst/>
              <a:gdLst/>
              <a:ahLst/>
              <a:cxnLst/>
              <a:rect l="l" t="t" r="r" b="b"/>
              <a:pathLst>
                <a:path w="350" h="756" extrusionOk="0">
                  <a:moveTo>
                    <a:pt x="1" y="756"/>
                  </a:moveTo>
                  <a:cubicBezTo>
                    <a:pt x="129" y="498"/>
                    <a:pt x="239" y="240"/>
                    <a:pt x="350" y="0"/>
                  </a:cubicBezTo>
                  <a:cubicBezTo>
                    <a:pt x="239" y="240"/>
                    <a:pt x="129" y="498"/>
                    <a:pt x="1" y="756"/>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2" name="Google Shape;1512;p35"/>
            <p:cNvSpPr/>
            <p:nvPr/>
          </p:nvSpPr>
          <p:spPr>
            <a:xfrm>
              <a:off x="2203150" y="2246625"/>
              <a:ext cx="2800" cy="5550"/>
            </a:xfrm>
            <a:custGeom>
              <a:avLst/>
              <a:gdLst/>
              <a:ahLst/>
              <a:cxnLst/>
              <a:rect l="l" t="t" r="r" b="b"/>
              <a:pathLst>
                <a:path w="112" h="222" extrusionOk="0">
                  <a:moveTo>
                    <a:pt x="1" y="221"/>
                  </a:moveTo>
                  <a:lnTo>
                    <a:pt x="111" y="1"/>
                  </a:ln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3" name="Google Shape;1513;p35"/>
            <p:cNvSpPr/>
            <p:nvPr/>
          </p:nvSpPr>
          <p:spPr>
            <a:xfrm>
              <a:off x="2276375" y="2100675"/>
              <a:ext cx="2775" cy="4200"/>
            </a:xfrm>
            <a:custGeom>
              <a:avLst/>
              <a:gdLst/>
              <a:ahLst/>
              <a:cxnLst/>
              <a:rect l="l" t="t" r="r" b="b"/>
              <a:pathLst>
                <a:path w="111" h="168" extrusionOk="0">
                  <a:moveTo>
                    <a:pt x="0" y="167"/>
                  </a:moveTo>
                  <a:lnTo>
                    <a:pt x="111" y="1"/>
                  </a:ln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4" name="Google Shape;1514;p35"/>
            <p:cNvSpPr/>
            <p:nvPr/>
          </p:nvSpPr>
          <p:spPr>
            <a:xfrm>
              <a:off x="2191675" y="2271925"/>
              <a:ext cx="2775" cy="6025"/>
            </a:xfrm>
            <a:custGeom>
              <a:avLst/>
              <a:gdLst/>
              <a:ahLst/>
              <a:cxnLst/>
              <a:rect l="l" t="t" r="r" b="b"/>
              <a:pathLst>
                <a:path w="111" h="241" extrusionOk="0">
                  <a:moveTo>
                    <a:pt x="0" y="241"/>
                  </a:moveTo>
                  <a:cubicBezTo>
                    <a:pt x="37" y="148"/>
                    <a:pt x="74" y="74"/>
                    <a:pt x="111" y="1"/>
                  </a:cubicBezTo>
                  <a:cubicBezTo>
                    <a:pt x="74" y="74"/>
                    <a:pt x="37" y="148"/>
                    <a:pt x="0" y="24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5" name="Google Shape;1515;p35"/>
            <p:cNvSpPr/>
            <p:nvPr/>
          </p:nvSpPr>
          <p:spPr>
            <a:xfrm>
              <a:off x="2209150" y="2234175"/>
              <a:ext cx="2800" cy="5100"/>
            </a:xfrm>
            <a:custGeom>
              <a:avLst/>
              <a:gdLst/>
              <a:ahLst/>
              <a:cxnLst/>
              <a:rect l="l" t="t" r="r" b="b"/>
              <a:pathLst>
                <a:path w="112" h="204" extrusionOk="0">
                  <a:moveTo>
                    <a:pt x="1" y="204"/>
                  </a:moveTo>
                  <a:cubicBezTo>
                    <a:pt x="38" y="130"/>
                    <a:pt x="75" y="57"/>
                    <a:pt x="111" y="1"/>
                  </a:cubicBezTo>
                  <a:cubicBezTo>
                    <a:pt x="75" y="57"/>
                    <a:pt x="38" y="130"/>
                    <a:pt x="1" y="204"/>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6" name="Google Shape;1516;p35"/>
            <p:cNvSpPr/>
            <p:nvPr/>
          </p:nvSpPr>
          <p:spPr>
            <a:xfrm>
              <a:off x="2265775" y="2105275"/>
              <a:ext cx="10625" cy="19850"/>
            </a:xfrm>
            <a:custGeom>
              <a:avLst/>
              <a:gdLst/>
              <a:ahLst/>
              <a:cxnLst/>
              <a:rect l="l" t="t" r="r" b="b"/>
              <a:pathLst>
                <a:path w="425" h="794" extrusionOk="0">
                  <a:moveTo>
                    <a:pt x="0" y="793"/>
                  </a:moveTo>
                  <a:cubicBezTo>
                    <a:pt x="147" y="535"/>
                    <a:pt x="277" y="259"/>
                    <a:pt x="424" y="1"/>
                  </a:cubicBezTo>
                  <a:cubicBezTo>
                    <a:pt x="277" y="259"/>
                    <a:pt x="147" y="535"/>
                    <a:pt x="0" y="793"/>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7" name="Google Shape;1517;p35"/>
            <p:cNvSpPr/>
            <p:nvPr/>
          </p:nvSpPr>
          <p:spPr>
            <a:xfrm>
              <a:off x="2263000" y="2125525"/>
              <a:ext cx="2350" cy="4650"/>
            </a:xfrm>
            <a:custGeom>
              <a:avLst/>
              <a:gdLst/>
              <a:ahLst/>
              <a:cxnLst/>
              <a:rect l="l" t="t" r="r" b="b"/>
              <a:pathLst>
                <a:path w="94" h="186" extrusionOk="0">
                  <a:moveTo>
                    <a:pt x="1" y="185"/>
                  </a:moveTo>
                  <a:cubicBezTo>
                    <a:pt x="37" y="131"/>
                    <a:pt x="74" y="75"/>
                    <a:pt x="93" y="1"/>
                  </a:cubicBezTo>
                  <a:cubicBezTo>
                    <a:pt x="74" y="75"/>
                    <a:pt x="37" y="131"/>
                    <a:pt x="1" y="185"/>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8" name="Google Shape;1518;p35"/>
            <p:cNvSpPr/>
            <p:nvPr/>
          </p:nvSpPr>
          <p:spPr>
            <a:xfrm>
              <a:off x="2206400" y="2240175"/>
              <a:ext cx="2300" cy="5550"/>
            </a:xfrm>
            <a:custGeom>
              <a:avLst/>
              <a:gdLst/>
              <a:ahLst/>
              <a:cxnLst/>
              <a:rect l="l" t="t" r="r" b="b"/>
              <a:pathLst>
                <a:path w="92" h="222" extrusionOk="0">
                  <a:moveTo>
                    <a:pt x="0" y="222"/>
                  </a:moveTo>
                  <a:cubicBezTo>
                    <a:pt x="37" y="148"/>
                    <a:pt x="74" y="74"/>
                    <a:pt x="92" y="1"/>
                  </a:cubicBezTo>
                  <a:cubicBezTo>
                    <a:pt x="74" y="74"/>
                    <a:pt x="37" y="148"/>
                    <a:pt x="0" y="222"/>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9" name="Google Shape;1519;p35"/>
            <p:cNvSpPr/>
            <p:nvPr/>
          </p:nvSpPr>
          <p:spPr>
            <a:xfrm>
              <a:off x="2226650" y="2197825"/>
              <a:ext cx="2300" cy="5075"/>
            </a:xfrm>
            <a:custGeom>
              <a:avLst/>
              <a:gdLst/>
              <a:ahLst/>
              <a:cxnLst/>
              <a:rect l="l" t="t" r="r" b="b"/>
              <a:pathLst>
                <a:path w="92" h="203" extrusionOk="0">
                  <a:moveTo>
                    <a:pt x="1" y="202"/>
                  </a:moveTo>
                  <a:cubicBezTo>
                    <a:pt x="37" y="129"/>
                    <a:pt x="55" y="74"/>
                    <a:pt x="92" y="1"/>
                  </a:cubicBezTo>
                  <a:cubicBezTo>
                    <a:pt x="55" y="74"/>
                    <a:pt x="37" y="129"/>
                    <a:pt x="1" y="202"/>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0" name="Google Shape;1520;p35"/>
            <p:cNvSpPr/>
            <p:nvPr/>
          </p:nvSpPr>
          <p:spPr>
            <a:xfrm>
              <a:off x="2018100" y="3184325"/>
              <a:ext cx="1425" cy="10650"/>
            </a:xfrm>
            <a:custGeom>
              <a:avLst/>
              <a:gdLst/>
              <a:ahLst/>
              <a:cxnLst/>
              <a:rect l="l" t="t" r="r" b="b"/>
              <a:pathLst>
                <a:path w="57" h="426" extrusionOk="0">
                  <a:moveTo>
                    <a:pt x="0" y="1"/>
                  </a:moveTo>
                  <a:cubicBezTo>
                    <a:pt x="20" y="148"/>
                    <a:pt x="37" y="278"/>
                    <a:pt x="56" y="425"/>
                  </a:cubicBezTo>
                  <a:cubicBezTo>
                    <a:pt x="37" y="278"/>
                    <a:pt x="20" y="148"/>
                    <a:pt x="0"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1" name="Google Shape;1521;p35"/>
            <p:cNvSpPr/>
            <p:nvPr/>
          </p:nvSpPr>
          <p:spPr>
            <a:xfrm>
              <a:off x="2022250" y="3220725"/>
              <a:ext cx="1400" cy="9675"/>
            </a:xfrm>
            <a:custGeom>
              <a:avLst/>
              <a:gdLst/>
              <a:ahLst/>
              <a:cxnLst/>
              <a:rect l="l" t="t" r="r" b="b"/>
              <a:pathLst>
                <a:path w="56" h="387" extrusionOk="0">
                  <a:moveTo>
                    <a:pt x="1" y="0"/>
                  </a:moveTo>
                  <a:lnTo>
                    <a:pt x="55" y="386"/>
                  </a:ln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2" name="Google Shape;1522;p35"/>
            <p:cNvSpPr/>
            <p:nvPr/>
          </p:nvSpPr>
          <p:spPr>
            <a:xfrm>
              <a:off x="2017175" y="3172375"/>
              <a:ext cx="950" cy="9225"/>
            </a:xfrm>
            <a:custGeom>
              <a:avLst/>
              <a:gdLst/>
              <a:ahLst/>
              <a:cxnLst/>
              <a:rect l="l" t="t" r="r" b="b"/>
              <a:pathLst>
                <a:path w="38" h="369" extrusionOk="0">
                  <a:moveTo>
                    <a:pt x="1" y="0"/>
                  </a:moveTo>
                  <a:cubicBezTo>
                    <a:pt x="1" y="130"/>
                    <a:pt x="20" y="258"/>
                    <a:pt x="37" y="368"/>
                  </a:cubicBezTo>
                  <a:cubicBezTo>
                    <a:pt x="20" y="258"/>
                    <a:pt x="1" y="130"/>
                    <a:pt x="1" y="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3" name="Google Shape;1523;p35"/>
            <p:cNvSpPr/>
            <p:nvPr/>
          </p:nvSpPr>
          <p:spPr>
            <a:xfrm>
              <a:off x="2016250" y="3159950"/>
              <a:ext cx="500" cy="10600"/>
            </a:xfrm>
            <a:custGeom>
              <a:avLst/>
              <a:gdLst/>
              <a:ahLst/>
              <a:cxnLst/>
              <a:rect l="l" t="t" r="r" b="b"/>
              <a:pathLst>
                <a:path w="20" h="424" extrusionOk="0">
                  <a:moveTo>
                    <a:pt x="1" y="1"/>
                  </a:moveTo>
                  <a:cubicBezTo>
                    <a:pt x="1" y="148"/>
                    <a:pt x="20" y="295"/>
                    <a:pt x="20" y="423"/>
                  </a:cubicBezTo>
                  <a:cubicBezTo>
                    <a:pt x="20" y="295"/>
                    <a:pt x="1" y="148"/>
                    <a:pt x="1"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4" name="Google Shape;1524;p35"/>
            <p:cNvSpPr/>
            <p:nvPr/>
          </p:nvSpPr>
          <p:spPr>
            <a:xfrm>
              <a:off x="2329775" y="1998050"/>
              <a:ext cx="8300" cy="13350"/>
            </a:xfrm>
            <a:custGeom>
              <a:avLst/>
              <a:gdLst/>
              <a:ahLst/>
              <a:cxnLst/>
              <a:rect l="l" t="t" r="r" b="b"/>
              <a:pathLst>
                <a:path w="332" h="534" extrusionOk="0">
                  <a:moveTo>
                    <a:pt x="0" y="533"/>
                  </a:moveTo>
                  <a:cubicBezTo>
                    <a:pt x="111" y="349"/>
                    <a:pt x="221" y="165"/>
                    <a:pt x="332" y="0"/>
                  </a:cubicBezTo>
                  <a:cubicBezTo>
                    <a:pt x="221" y="165"/>
                    <a:pt x="111" y="349"/>
                    <a:pt x="0" y="533"/>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5" name="Google Shape;1525;p35"/>
            <p:cNvSpPr/>
            <p:nvPr/>
          </p:nvSpPr>
          <p:spPr>
            <a:xfrm>
              <a:off x="2015325" y="3148425"/>
              <a:ext cx="525" cy="9225"/>
            </a:xfrm>
            <a:custGeom>
              <a:avLst/>
              <a:gdLst/>
              <a:ahLst/>
              <a:cxnLst/>
              <a:rect l="l" t="t" r="r" b="b"/>
              <a:pathLst>
                <a:path w="21" h="369" extrusionOk="0">
                  <a:moveTo>
                    <a:pt x="1" y="1"/>
                  </a:moveTo>
                  <a:cubicBezTo>
                    <a:pt x="1" y="111"/>
                    <a:pt x="20" y="241"/>
                    <a:pt x="20" y="369"/>
                  </a:cubicBezTo>
                  <a:cubicBezTo>
                    <a:pt x="20" y="241"/>
                    <a:pt x="1" y="111"/>
                    <a:pt x="1"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6" name="Google Shape;1526;p35"/>
            <p:cNvSpPr/>
            <p:nvPr/>
          </p:nvSpPr>
          <p:spPr>
            <a:xfrm>
              <a:off x="2338050" y="1994800"/>
              <a:ext cx="1875" cy="2775"/>
            </a:xfrm>
            <a:custGeom>
              <a:avLst/>
              <a:gdLst/>
              <a:ahLst/>
              <a:cxnLst/>
              <a:rect l="l" t="t" r="r" b="b"/>
              <a:pathLst>
                <a:path w="75" h="111" extrusionOk="0">
                  <a:moveTo>
                    <a:pt x="1" y="111"/>
                  </a:moveTo>
                  <a:cubicBezTo>
                    <a:pt x="38" y="74"/>
                    <a:pt x="55" y="37"/>
                    <a:pt x="74" y="0"/>
                  </a:cubicBezTo>
                  <a:cubicBezTo>
                    <a:pt x="55" y="37"/>
                    <a:pt x="38" y="74"/>
                    <a:pt x="1" y="11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7" name="Google Shape;1527;p35"/>
            <p:cNvSpPr/>
            <p:nvPr/>
          </p:nvSpPr>
          <p:spPr>
            <a:xfrm>
              <a:off x="2020850" y="3208750"/>
              <a:ext cx="1425" cy="10600"/>
            </a:xfrm>
            <a:custGeom>
              <a:avLst/>
              <a:gdLst/>
              <a:ahLst/>
              <a:cxnLst/>
              <a:rect l="l" t="t" r="r" b="b"/>
              <a:pathLst>
                <a:path w="57" h="424" extrusionOk="0">
                  <a:moveTo>
                    <a:pt x="1" y="1"/>
                  </a:moveTo>
                  <a:cubicBezTo>
                    <a:pt x="20" y="148"/>
                    <a:pt x="38" y="276"/>
                    <a:pt x="57" y="423"/>
                  </a:cubicBezTo>
                  <a:cubicBezTo>
                    <a:pt x="38" y="276"/>
                    <a:pt x="20" y="148"/>
                    <a:pt x="1"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8" name="Google Shape;1528;p35"/>
            <p:cNvSpPr/>
            <p:nvPr/>
          </p:nvSpPr>
          <p:spPr>
            <a:xfrm>
              <a:off x="2019500" y="3196775"/>
              <a:ext cx="950" cy="9250"/>
            </a:xfrm>
            <a:custGeom>
              <a:avLst/>
              <a:gdLst/>
              <a:ahLst/>
              <a:cxnLst/>
              <a:rect l="l" t="t" r="r" b="b"/>
              <a:pathLst>
                <a:path w="38" h="370" extrusionOk="0">
                  <a:moveTo>
                    <a:pt x="0" y="1"/>
                  </a:moveTo>
                  <a:cubicBezTo>
                    <a:pt x="18" y="129"/>
                    <a:pt x="18" y="239"/>
                    <a:pt x="37" y="369"/>
                  </a:cubicBezTo>
                  <a:cubicBezTo>
                    <a:pt x="18" y="239"/>
                    <a:pt x="18" y="129"/>
                    <a:pt x="0"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9" name="Google Shape;1529;p35"/>
            <p:cNvSpPr/>
            <p:nvPr/>
          </p:nvSpPr>
          <p:spPr>
            <a:xfrm>
              <a:off x="2129500" y="2425675"/>
              <a:ext cx="2350" cy="6025"/>
            </a:xfrm>
            <a:custGeom>
              <a:avLst/>
              <a:gdLst/>
              <a:ahLst/>
              <a:cxnLst/>
              <a:rect l="l" t="t" r="r" b="b"/>
              <a:pathLst>
                <a:path w="94" h="241" extrusionOk="0">
                  <a:moveTo>
                    <a:pt x="1" y="241"/>
                  </a:moveTo>
                  <a:cubicBezTo>
                    <a:pt x="37" y="167"/>
                    <a:pt x="74" y="74"/>
                    <a:pt x="93" y="1"/>
                  </a:cubicBezTo>
                  <a:cubicBezTo>
                    <a:pt x="74" y="74"/>
                    <a:pt x="37" y="167"/>
                    <a:pt x="1" y="24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0" name="Google Shape;1530;p35"/>
            <p:cNvSpPr/>
            <p:nvPr/>
          </p:nvSpPr>
          <p:spPr>
            <a:xfrm>
              <a:off x="2013050" y="3111600"/>
              <a:ext cx="475" cy="10625"/>
            </a:xfrm>
            <a:custGeom>
              <a:avLst/>
              <a:gdLst/>
              <a:ahLst/>
              <a:cxnLst/>
              <a:rect l="l" t="t" r="r" b="b"/>
              <a:pathLst>
                <a:path w="19" h="425" extrusionOk="0">
                  <a:moveTo>
                    <a:pt x="1" y="0"/>
                  </a:moveTo>
                  <a:cubicBezTo>
                    <a:pt x="1" y="130"/>
                    <a:pt x="18" y="277"/>
                    <a:pt x="18" y="425"/>
                  </a:cubicBezTo>
                  <a:cubicBezTo>
                    <a:pt x="18" y="277"/>
                    <a:pt x="1" y="130"/>
                    <a:pt x="1" y="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1" name="Google Shape;1531;p35"/>
            <p:cNvSpPr/>
            <p:nvPr/>
          </p:nvSpPr>
          <p:spPr>
            <a:xfrm>
              <a:off x="2349550" y="1976375"/>
              <a:ext cx="1425" cy="2800"/>
            </a:xfrm>
            <a:custGeom>
              <a:avLst/>
              <a:gdLst/>
              <a:ahLst/>
              <a:cxnLst/>
              <a:rect l="l" t="t" r="r" b="b"/>
              <a:pathLst>
                <a:path w="57" h="112" extrusionOk="0">
                  <a:moveTo>
                    <a:pt x="0" y="111"/>
                  </a:moveTo>
                  <a:lnTo>
                    <a:pt x="56" y="1"/>
                  </a:ln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2" name="Google Shape;1532;p35"/>
            <p:cNvSpPr/>
            <p:nvPr/>
          </p:nvSpPr>
          <p:spPr>
            <a:xfrm>
              <a:off x="2012575" y="3100100"/>
              <a:ext cx="500" cy="9250"/>
            </a:xfrm>
            <a:custGeom>
              <a:avLst/>
              <a:gdLst/>
              <a:ahLst/>
              <a:cxnLst/>
              <a:rect l="l" t="t" r="r" b="b"/>
              <a:pathLst>
                <a:path w="20" h="370" extrusionOk="0">
                  <a:moveTo>
                    <a:pt x="0" y="1"/>
                  </a:moveTo>
                  <a:cubicBezTo>
                    <a:pt x="0" y="111"/>
                    <a:pt x="20" y="240"/>
                    <a:pt x="20" y="369"/>
                  </a:cubicBezTo>
                  <a:cubicBezTo>
                    <a:pt x="20" y="240"/>
                    <a:pt x="0" y="111"/>
                    <a:pt x="0"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3" name="Google Shape;1533;p35"/>
            <p:cNvSpPr/>
            <p:nvPr/>
          </p:nvSpPr>
          <p:spPr>
            <a:xfrm>
              <a:off x="2342175" y="1988350"/>
              <a:ext cx="1875" cy="2800"/>
            </a:xfrm>
            <a:custGeom>
              <a:avLst/>
              <a:gdLst/>
              <a:ahLst/>
              <a:cxnLst/>
              <a:rect l="l" t="t" r="r" b="b"/>
              <a:pathLst>
                <a:path w="75" h="112" extrusionOk="0">
                  <a:moveTo>
                    <a:pt x="1" y="111"/>
                  </a:moveTo>
                  <a:cubicBezTo>
                    <a:pt x="20" y="74"/>
                    <a:pt x="38" y="37"/>
                    <a:pt x="74" y="1"/>
                  </a:cubicBezTo>
                  <a:cubicBezTo>
                    <a:pt x="38" y="37"/>
                    <a:pt x="20" y="74"/>
                    <a:pt x="1" y="11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4" name="Google Shape;1534;p35"/>
            <p:cNvSpPr/>
            <p:nvPr/>
          </p:nvSpPr>
          <p:spPr>
            <a:xfrm>
              <a:off x="2012125" y="3087225"/>
              <a:ext cx="475" cy="10600"/>
            </a:xfrm>
            <a:custGeom>
              <a:avLst/>
              <a:gdLst/>
              <a:ahLst/>
              <a:cxnLst/>
              <a:rect l="l" t="t" r="r" b="b"/>
              <a:pathLst>
                <a:path w="19" h="424" extrusionOk="0">
                  <a:moveTo>
                    <a:pt x="1" y="0"/>
                  </a:moveTo>
                  <a:cubicBezTo>
                    <a:pt x="18" y="148"/>
                    <a:pt x="18" y="295"/>
                    <a:pt x="18" y="423"/>
                  </a:cubicBezTo>
                  <a:cubicBezTo>
                    <a:pt x="18" y="295"/>
                    <a:pt x="18" y="148"/>
                    <a:pt x="1" y="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5" name="Google Shape;1535;p35"/>
            <p:cNvSpPr/>
            <p:nvPr/>
          </p:nvSpPr>
          <p:spPr>
            <a:xfrm>
              <a:off x="2344025" y="1979150"/>
              <a:ext cx="5550" cy="8775"/>
            </a:xfrm>
            <a:custGeom>
              <a:avLst/>
              <a:gdLst/>
              <a:ahLst/>
              <a:cxnLst/>
              <a:rect l="l" t="t" r="r" b="b"/>
              <a:pathLst>
                <a:path w="222" h="351" extrusionOk="0">
                  <a:moveTo>
                    <a:pt x="0" y="351"/>
                  </a:moveTo>
                  <a:cubicBezTo>
                    <a:pt x="74" y="240"/>
                    <a:pt x="148" y="111"/>
                    <a:pt x="221" y="0"/>
                  </a:cubicBezTo>
                  <a:cubicBezTo>
                    <a:pt x="148" y="111"/>
                    <a:pt x="74" y="240"/>
                    <a:pt x="0" y="35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6" name="Google Shape;1536;p35"/>
            <p:cNvSpPr/>
            <p:nvPr/>
          </p:nvSpPr>
          <p:spPr>
            <a:xfrm>
              <a:off x="2014425" y="3135525"/>
              <a:ext cx="500" cy="10650"/>
            </a:xfrm>
            <a:custGeom>
              <a:avLst/>
              <a:gdLst/>
              <a:ahLst/>
              <a:cxnLst/>
              <a:rect l="l" t="t" r="r" b="b"/>
              <a:pathLst>
                <a:path w="20" h="426" extrusionOk="0">
                  <a:moveTo>
                    <a:pt x="0" y="1"/>
                  </a:moveTo>
                  <a:cubicBezTo>
                    <a:pt x="0" y="148"/>
                    <a:pt x="19" y="296"/>
                    <a:pt x="19" y="425"/>
                  </a:cubicBezTo>
                  <a:cubicBezTo>
                    <a:pt x="19" y="296"/>
                    <a:pt x="0" y="148"/>
                    <a:pt x="0"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7" name="Google Shape;1537;p35"/>
            <p:cNvSpPr/>
            <p:nvPr/>
          </p:nvSpPr>
          <p:spPr>
            <a:xfrm>
              <a:off x="2013500" y="3124050"/>
              <a:ext cx="950" cy="9225"/>
            </a:xfrm>
            <a:custGeom>
              <a:avLst/>
              <a:gdLst/>
              <a:ahLst/>
              <a:cxnLst/>
              <a:rect l="l" t="t" r="r" b="b"/>
              <a:pathLst>
                <a:path w="38" h="369" extrusionOk="0">
                  <a:moveTo>
                    <a:pt x="0" y="0"/>
                  </a:moveTo>
                  <a:cubicBezTo>
                    <a:pt x="19" y="129"/>
                    <a:pt x="19" y="239"/>
                    <a:pt x="37" y="369"/>
                  </a:cubicBezTo>
                  <a:cubicBezTo>
                    <a:pt x="19" y="239"/>
                    <a:pt x="19" y="129"/>
                    <a:pt x="0" y="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8" name="Google Shape;1538;p35"/>
            <p:cNvSpPr/>
            <p:nvPr/>
          </p:nvSpPr>
          <p:spPr>
            <a:xfrm>
              <a:off x="2340350" y="1991600"/>
              <a:ext cx="1425" cy="2775"/>
            </a:xfrm>
            <a:custGeom>
              <a:avLst/>
              <a:gdLst/>
              <a:ahLst/>
              <a:cxnLst/>
              <a:rect l="l" t="t" r="r" b="b"/>
              <a:pathLst>
                <a:path w="57" h="111" extrusionOk="0">
                  <a:moveTo>
                    <a:pt x="0" y="111"/>
                  </a:moveTo>
                  <a:lnTo>
                    <a:pt x="56" y="0"/>
                  </a:ln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9" name="Google Shape;1539;p35"/>
            <p:cNvSpPr/>
            <p:nvPr/>
          </p:nvSpPr>
          <p:spPr>
            <a:xfrm>
              <a:off x="2314125" y="2033950"/>
              <a:ext cx="2300" cy="3700"/>
            </a:xfrm>
            <a:custGeom>
              <a:avLst/>
              <a:gdLst/>
              <a:ahLst/>
              <a:cxnLst/>
              <a:rect l="l" t="t" r="r" b="b"/>
              <a:pathLst>
                <a:path w="92" h="148" extrusionOk="0">
                  <a:moveTo>
                    <a:pt x="0" y="148"/>
                  </a:moveTo>
                  <a:cubicBezTo>
                    <a:pt x="37" y="111"/>
                    <a:pt x="55" y="55"/>
                    <a:pt x="92" y="0"/>
                  </a:cubicBezTo>
                  <a:cubicBezTo>
                    <a:pt x="55" y="55"/>
                    <a:pt x="37" y="111"/>
                    <a:pt x="0" y="148"/>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0" name="Google Shape;1540;p35"/>
            <p:cNvSpPr/>
            <p:nvPr/>
          </p:nvSpPr>
          <p:spPr>
            <a:xfrm>
              <a:off x="2116175" y="2463425"/>
              <a:ext cx="2300" cy="6025"/>
            </a:xfrm>
            <a:custGeom>
              <a:avLst/>
              <a:gdLst/>
              <a:ahLst/>
              <a:cxnLst/>
              <a:rect l="l" t="t" r="r" b="b"/>
              <a:pathLst>
                <a:path w="92" h="241" extrusionOk="0">
                  <a:moveTo>
                    <a:pt x="0" y="241"/>
                  </a:moveTo>
                  <a:cubicBezTo>
                    <a:pt x="37" y="167"/>
                    <a:pt x="55" y="94"/>
                    <a:pt x="92" y="1"/>
                  </a:cubicBezTo>
                  <a:cubicBezTo>
                    <a:pt x="55" y="94"/>
                    <a:pt x="37" y="167"/>
                    <a:pt x="0" y="24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1" name="Google Shape;1541;p35"/>
            <p:cNvSpPr/>
            <p:nvPr/>
          </p:nvSpPr>
          <p:spPr>
            <a:xfrm>
              <a:off x="2113850" y="2470800"/>
              <a:ext cx="1875" cy="6475"/>
            </a:xfrm>
            <a:custGeom>
              <a:avLst/>
              <a:gdLst/>
              <a:ahLst/>
              <a:cxnLst/>
              <a:rect l="l" t="t" r="r" b="b"/>
              <a:pathLst>
                <a:path w="75" h="259" extrusionOk="0">
                  <a:moveTo>
                    <a:pt x="0" y="258"/>
                  </a:moveTo>
                  <a:cubicBezTo>
                    <a:pt x="20" y="167"/>
                    <a:pt x="56" y="93"/>
                    <a:pt x="74" y="0"/>
                  </a:cubicBezTo>
                  <a:cubicBezTo>
                    <a:pt x="56" y="93"/>
                    <a:pt x="20" y="167"/>
                    <a:pt x="0" y="258"/>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2" name="Google Shape;1542;p35"/>
            <p:cNvSpPr/>
            <p:nvPr/>
          </p:nvSpPr>
          <p:spPr>
            <a:xfrm>
              <a:off x="2011650" y="3039350"/>
              <a:ext cx="25" cy="10575"/>
            </a:xfrm>
            <a:custGeom>
              <a:avLst/>
              <a:gdLst/>
              <a:ahLst/>
              <a:cxnLst/>
              <a:rect l="l" t="t" r="r" b="b"/>
              <a:pathLst>
                <a:path w="1" h="423" extrusionOk="0">
                  <a:moveTo>
                    <a:pt x="1" y="423"/>
                  </a:moveTo>
                  <a:lnTo>
                    <a:pt x="1" y="0"/>
                  </a:ln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3" name="Google Shape;1543;p35"/>
            <p:cNvSpPr/>
            <p:nvPr/>
          </p:nvSpPr>
          <p:spPr>
            <a:xfrm>
              <a:off x="2309525" y="2042225"/>
              <a:ext cx="2300" cy="3725"/>
            </a:xfrm>
            <a:custGeom>
              <a:avLst/>
              <a:gdLst/>
              <a:ahLst/>
              <a:cxnLst/>
              <a:rect l="l" t="t" r="r" b="b"/>
              <a:pathLst>
                <a:path w="92" h="149" extrusionOk="0">
                  <a:moveTo>
                    <a:pt x="0" y="148"/>
                  </a:moveTo>
                  <a:cubicBezTo>
                    <a:pt x="18" y="92"/>
                    <a:pt x="55" y="55"/>
                    <a:pt x="91" y="1"/>
                  </a:cubicBezTo>
                  <a:cubicBezTo>
                    <a:pt x="55" y="55"/>
                    <a:pt x="18" y="92"/>
                    <a:pt x="0" y="148"/>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4" name="Google Shape;1544;p35"/>
            <p:cNvSpPr/>
            <p:nvPr/>
          </p:nvSpPr>
          <p:spPr>
            <a:xfrm>
              <a:off x="2316400" y="2022425"/>
              <a:ext cx="6950" cy="11550"/>
            </a:xfrm>
            <a:custGeom>
              <a:avLst/>
              <a:gdLst/>
              <a:ahLst/>
              <a:cxnLst/>
              <a:rect l="l" t="t" r="r" b="b"/>
              <a:pathLst>
                <a:path w="278" h="462" extrusionOk="0">
                  <a:moveTo>
                    <a:pt x="1" y="461"/>
                  </a:moveTo>
                  <a:cubicBezTo>
                    <a:pt x="93" y="295"/>
                    <a:pt x="185" y="148"/>
                    <a:pt x="278" y="0"/>
                  </a:cubicBezTo>
                  <a:cubicBezTo>
                    <a:pt x="185" y="148"/>
                    <a:pt x="93" y="295"/>
                    <a:pt x="1" y="46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5" name="Google Shape;1545;p35"/>
            <p:cNvSpPr/>
            <p:nvPr/>
          </p:nvSpPr>
          <p:spPr>
            <a:xfrm>
              <a:off x="2121225" y="2432600"/>
              <a:ext cx="8300" cy="22125"/>
            </a:xfrm>
            <a:custGeom>
              <a:avLst/>
              <a:gdLst/>
              <a:ahLst/>
              <a:cxnLst/>
              <a:rect l="l" t="t" r="r" b="b"/>
              <a:pathLst>
                <a:path w="332" h="885" extrusionOk="0">
                  <a:moveTo>
                    <a:pt x="0" y="885"/>
                  </a:moveTo>
                  <a:lnTo>
                    <a:pt x="332" y="1"/>
                  </a:ln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6" name="Google Shape;1546;p35"/>
            <p:cNvSpPr/>
            <p:nvPr/>
          </p:nvSpPr>
          <p:spPr>
            <a:xfrm>
              <a:off x="2311800" y="2038075"/>
              <a:ext cx="2350" cy="3700"/>
            </a:xfrm>
            <a:custGeom>
              <a:avLst/>
              <a:gdLst/>
              <a:ahLst/>
              <a:cxnLst/>
              <a:rect l="l" t="t" r="r" b="b"/>
              <a:pathLst>
                <a:path w="94" h="148" extrusionOk="0">
                  <a:moveTo>
                    <a:pt x="0" y="148"/>
                  </a:moveTo>
                  <a:cubicBezTo>
                    <a:pt x="37" y="93"/>
                    <a:pt x="56" y="56"/>
                    <a:pt x="93" y="0"/>
                  </a:cubicBezTo>
                  <a:cubicBezTo>
                    <a:pt x="56" y="56"/>
                    <a:pt x="37" y="93"/>
                    <a:pt x="0" y="148"/>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7" name="Google Shape;1547;p35"/>
            <p:cNvSpPr/>
            <p:nvPr/>
          </p:nvSpPr>
          <p:spPr>
            <a:xfrm>
              <a:off x="2118925" y="2456075"/>
              <a:ext cx="2325" cy="6025"/>
            </a:xfrm>
            <a:custGeom>
              <a:avLst/>
              <a:gdLst/>
              <a:ahLst/>
              <a:cxnLst/>
              <a:rect l="l" t="t" r="r" b="b"/>
              <a:pathLst>
                <a:path w="93" h="241" extrusionOk="0">
                  <a:moveTo>
                    <a:pt x="1" y="240"/>
                  </a:moveTo>
                  <a:cubicBezTo>
                    <a:pt x="18" y="147"/>
                    <a:pt x="55" y="74"/>
                    <a:pt x="92" y="0"/>
                  </a:cubicBezTo>
                  <a:cubicBezTo>
                    <a:pt x="55" y="74"/>
                    <a:pt x="18" y="147"/>
                    <a:pt x="1" y="24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8" name="Google Shape;1548;p35"/>
            <p:cNvSpPr/>
            <p:nvPr/>
          </p:nvSpPr>
          <p:spPr>
            <a:xfrm>
              <a:off x="2025450" y="3245100"/>
              <a:ext cx="1425" cy="9700"/>
            </a:xfrm>
            <a:custGeom>
              <a:avLst/>
              <a:gdLst/>
              <a:ahLst/>
              <a:cxnLst/>
              <a:rect l="l" t="t" r="r" b="b"/>
              <a:pathLst>
                <a:path w="57" h="388" extrusionOk="0">
                  <a:moveTo>
                    <a:pt x="1" y="0"/>
                  </a:moveTo>
                  <a:lnTo>
                    <a:pt x="57" y="388"/>
                  </a:ln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9" name="Google Shape;1549;p35"/>
            <p:cNvSpPr/>
            <p:nvPr/>
          </p:nvSpPr>
          <p:spPr>
            <a:xfrm>
              <a:off x="2024100" y="3233125"/>
              <a:ext cx="1375" cy="10625"/>
            </a:xfrm>
            <a:custGeom>
              <a:avLst/>
              <a:gdLst/>
              <a:ahLst/>
              <a:cxnLst/>
              <a:rect l="l" t="t" r="r" b="b"/>
              <a:pathLst>
                <a:path w="55" h="425" extrusionOk="0">
                  <a:moveTo>
                    <a:pt x="0" y="1"/>
                  </a:moveTo>
                  <a:cubicBezTo>
                    <a:pt x="18" y="148"/>
                    <a:pt x="37" y="278"/>
                    <a:pt x="55" y="425"/>
                  </a:cubicBezTo>
                  <a:cubicBezTo>
                    <a:pt x="37" y="278"/>
                    <a:pt x="18" y="148"/>
                    <a:pt x="0"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0" name="Google Shape;1550;p35"/>
            <p:cNvSpPr/>
            <p:nvPr/>
          </p:nvSpPr>
          <p:spPr>
            <a:xfrm>
              <a:off x="2033300" y="3293450"/>
              <a:ext cx="2325" cy="10150"/>
            </a:xfrm>
            <a:custGeom>
              <a:avLst/>
              <a:gdLst/>
              <a:ahLst/>
              <a:cxnLst/>
              <a:rect l="l" t="t" r="r" b="b"/>
              <a:pathLst>
                <a:path w="93" h="406" extrusionOk="0">
                  <a:moveTo>
                    <a:pt x="1" y="1"/>
                  </a:moveTo>
                  <a:cubicBezTo>
                    <a:pt x="38" y="129"/>
                    <a:pt x="55" y="276"/>
                    <a:pt x="92" y="406"/>
                  </a:cubicBezTo>
                  <a:cubicBezTo>
                    <a:pt x="55" y="276"/>
                    <a:pt x="38" y="129"/>
                    <a:pt x="1"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1" name="Google Shape;1551;p35"/>
            <p:cNvSpPr/>
            <p:nvPr/>
          </p:nvSpPr>
          <p:spPr>
            <a:xfrm>
              <a:off x="2327925" y="2011375"/>
              <a:ext cx="1875" cy="3250"/>
            </a:xfrm>
            <a:custGeom>
              <a:avLst/>
              <a:gdLst/>
              <a:ahLst/>
              <a:cxnLst/>
              <a:rect l="l" t="t" r="r" b="b"/>
              <a:pathLst>
                <a:path w="75" h="130" extrusionOk="0">
                  <a:moveTo>
                    <a:pt x="1" y="130"/>
                  </a:moveTo>
                  <a:cubicBezTo>
                    <a:pt x="18" y="93"/>
                    <a:pt x="37" y="56"/>
                    <a:pt x="74" y="0"/>
                  </a:cubicBezTo>
                  <a:cubicBezTo>
                    <a:pt x="37" y="56"/>
                    <a:pt x="18" y="93"/>
                    <a:pt x="1" y="13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2" name="Google Shape;1552;p35"/>
            <p:cNvSpPr/>
            <p:nvPr/>
          </p:nvSpPr>
          <p:spPr>
            <a:xfrm>
              <a:off x="2325600" y="2015050"/>
              <a:ext cx="1875" cy="3275"/>
            </a:xfrm>
            <a:custGeom>
              <a:avLst/>
              <a:gdLst/>
              <a:ahLst/>
              <a:cxnLst/>
              <a:rect l="l" t="t" r="r" b="b"/>
              <a:pathLst>
                <a:path w="75" h="131" extrusionOk="0">
                  <a:moveTo>
                    <a:pt x="1" y="130"/>
                  </a:moveTo>
                  <a:cubicBezTo>
                    <a:pt x="20" y="93"/>
                    <a:pt x="57" y="57"/>
                    <a:pt x="74" y="1"/>
                  </a:cubicBezTo>
                  <a:cubicBezTo>
                    <a:pt x="57" y="57"/>
                    <a:pt x="20" y="93"/>
                    <a:pt x="1" y="13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3" name="Google Shape;1553;p35"/>
            <p:cNvSpPr/>
            <p:nvPr/>
          </p:nvSpPr>
          <p:spPr>
            <a:xfrm>
              <a:off x="2027300" y="3257550"/>
              <a:ext cx="1875" cy="10600"/>
            </a:xfrm>
            <a:custGeom>
              <a:avLst/>
              <a:gdLst/>
              <a:ahLst/>
              <a:cxnLst/>
              <a:rect l="l" t="t" r="r" b="b"/>
              <a:pathLst>
                <a:path w="75" h="424" extrusionOk="0">
                  <a:moveTo>
                    <a:pt x="1" y="0"/>
                  </a:moveTo>
                  <a:cubicBezTo>
                    <a:pt x="20" y="148"/>
                    <a:pt x="57" y="295"/>
                    <a:pt x="74" y="423"/>
                  </a:cubicBezTo>
                  <a:cubicBezTo>
                    <a:pt x="57" y="295"/>
                    <a:pt x="20" y="148"/>
                    <a:pt x="1" y="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4" name="Google Shape;1554;p35"/>
            <p:cNvSpPr/>
            <p:nvPr/>
          </p:nvSpPr>
          <p:spPr>
            <a:xfrm>
              <a:off x="2029150" y="3269050"/>
              <a:ext cx="1850" cy="10150"/>
            </a:xfrm>
            <a:custGeom>
              <a:avLst/>
              <a:gdLst/>
              <a:ahLst/>
              <a:cxnLst/>
              <a:rect l="l" t="t" r="r" b="b"/>
              <a:pathLst>
                <a:path w="74" h="406" extrusionOk="0">
                  <a:moveTo>
                    <a:pt x="0" y="0"/>
                  </a:moveTo>
                  <a:cubicBezTo>
                    <a:pt x="37" y="130"/>
                    <a:pt x="56" y="277"/>
                    <a:pt x="74" y="405"/>
                  </a:cubicBezTo>
                  <a:cubicBezTo>
                    <a:pt x="56" y="277"/>
                    <a:pt x="37" y="130"/>
                    <a:pt x="0" y="0"/>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5" name="Google Shape;1555;p35"/>
            <p:cNvSpPr/>
            <p:nvPr/>
          </p:nvSpPr>
          <p:spPr>
            <a:xfrm>
              <a:off x="2323325" y="2018725"/>
              <a:ext cx="1875" cy="3725"/>
            </a:xfrm>
            <a:custGeom>
              <a:avLst/>
              <a:gdLst/>
              <a:ahLst/>
              <a:cxnLst/>
              <a:rect l="l" t="t" r="r" b="b"/>
              <a:pathLst>
                <a:path w="75" h="149" extrusionOk="0">
                  <a:moveTo>
                    <a:pt x="1" y="148"/>
                  </a:moveTo>
                  <a:cubicBezTo>
                    <a:pt x="18" y="94"/>
                    <a:pt x="55" y="57"/>
                    <a:pt x="74" y="1"/>
                  </a:cubicBezTo>
                  <a:cubicBezTo>
                    <a:pt x="55" y="57"/>
                    <a:pt x="18" y="94"/>
                    <a:pt x="1" y="148"/>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6" name="Google Shape;1556;p35"/>
            <p:cNvSpPr/>
            <p:nvPr/>
          </p:nvSpPr>
          <p:spPr>
            <a:xfrm>
              <a:off x="2031475" y="3281925"/>
              <a:ext cx="1850" cy="10625"/>
            </a:xfrm>
            <a:custGeom>
              <a:avLst/>
              <a:gdLst/>
              <a:ahLst/>
              <a:cxnLst/>
              <a:rect l="l" t="t" r="r" b="b"/>
              <a:pathLst>
                <a:path w="74" h="425" extrusionOk="0">
                  <a:moveTo>
                    <a:pt x="0" y="1"/>
                  </a:moveTo>
                  <a:cubicBezTo>
                    <a:pt x="18" y="148"/>
                    <a:pt x="55" y="295"/>
                    <a:pt x="74" y="425"/>
                  </a:cubicBezTo>
                  <a:cubicBezTo>
                    <a:pt x="55" y="295"/>
                    <a:pt x="18" y="148"/>
                    <a:pt x="0" y="1"/>
                  </a:cubicBezTo>
                  <a:close/>
                </a:path>
              </a:pathLst>
            </a:custGeom>
            <a:solidFill>
              <a:srgbClr val="F39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7" name="Google Shape;1557;p35"/>
            <p:cNvSpPr/>
            <p:nvPr/>
          </p:nvSpPr>
          <p:spPr>
            <a:xfrm>
              <a:off x="5539300" y="2514075"/>
              <a:ext cx="8325" cy="16600"/>
            </a:xfrm>
            <a:custGeom>
              <a:avLst/>
              <a:gdLst/>
              <a:ahLst/>
              <a:cxnLst/>
              <a:rect l="l" t="t" r="r" b="b"/>
              <a:pathLst>
                <a:path w="333" h="664" extrusionOk="0">
                  <a:moveTo>
                    <a:pt x="1" y="0"/>
                  </a:moveTo>
                  <a:lnTo>
                    <a:pt x="1" y="0"/>
                  </a:lnTo>
                  <a:cubicBezTo>
                    <a:pt x="92" y="221"/>
                    <a:pt x="166" y="442"/>
                    <a:pt x="259" y="663"/>
                  </a:cubicBezTo>
                  <a:lnTo>
                    <a:pt x="332" y="295"/>
                  </a:lnTo>
                  <a:lnTo>
                    <a:pt x="1" y="0"/>
                  </a:lnTo>
                  <a:close/>
                </a:path>
              </a:pathLst>
            </a:custGeom>
            <a:solidFill>
              <a:srgbClr val="3598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8" name="Google Shape;1558;p35"/>
            <p:cNvSpPr/>
            <p:nvPr/>
          </p:nvSpPr>
          <p:spPr>
            <a:xfrm>
              <a:off x="5049500" y="2064325"/>
              <a:ext cx="2300" cy="3700"/>
            </a:xfrm>
            <a:custGeom>
              <a:avLst/>
              <a:gdLst/>
              <a:ahLst/>
              <a:cxnLst/>
              <a:rect l="l" t="t" r="r" b="b"/>
              <a:pathLst>
                <a:path w="92" h="148" extrusionOk="0">
                  <a:moveTo>
                    <a:pt x="18" y="1"/>
                  </a:moveTo>
                  <a:lnTo>
                    <a:pt x="0" y="148"/>
                  </a:lnTo>
                  <a:lnTo>
                    <a:pt x="92" y="74"/>
                  </a:lnTo>
                  <a:lnTo>
                    <a:pt x="18" y="1"/>
                  </a:lnTo>
                  <a:close/>
                </a:path>
              </a:pathLst>
            </a:custGeom>
            <a:solidFill>
              <a:srgbClr val="3598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9" name="Google Shape;1559;p35"/>
            <p:cNvSpPr/>
            <p:nvPr/>
          </p:nvSpPr>
          <p:spPr>
            <a:xfrm>
              <a:off x="5221200" y="1366900"/>
              <a:ext cx="1515025" cy="2160700"/>
            </a:xfrm>
            <a:custGeom>
              <a:avLst/>
              <a:gdLst/>
              <a:ahLst/>
              <a:cxnLst/>
              <a:rect l="l" t="t" r="r" b="b"/>
              <a:pathLst>
                <a:path w="60601" h="86428" extrusionOk="0">
                  <a:moveTo>
                    <a:pt x="32272" y="1"/>
                  </a:moveTo>
                  <a:cubicBezTo>
                    <a:pt x="30451" y="1"/>
                    <a:pt x="28615" y="579"/>
                    <a:pt x="27051" y="1787"/>
                  </a:cubicBezTo>
                  <a:lnTo>
                    <a:pt x="0" y="22686"/>
                  </a:lnTo>
                  <a:lnTo>
                    <a:pt x="19" y="22742"/>
                  </a:lnTo>
                  <a:lnTo>
                    <a:pt x="93" y="22705"/>
                  </a:lnTo>
                  <a:cubicBezTo>
                    <a:pt x="93" y="22705"/>
                    <a:pt x="21986" y="50436"/>
                    <a:pt x="16223" y="78443"/>
                  </a:cubicBezTo>
                  <a:lnTo>
                    <a:pt x="47969" y="86177"/>
                  </a:lnTo>
                  <a:cubicBezTo>
                    <a:pt x="48659" y="86346"/>
                    <a:pt x="49349" y="86427"/>
                    <a:pt x="50026" y="86427"/>
                  </a:cubicBezTo>
                  <a:cubicBezTo>
                    <a:pt x="54350" y="86427"/>
                    <a:pt x="58172" y="83131"/>
                    <a:pt x="58539" y="78609"/>
                  </a:cubicBezTo>
                  <a:cubicBezTo>
                    <a:pt x="60601" y="52995"/>
                    <a:pt x="54432" y="26663"/>
                    <a:pt x="39479" y="3886"/>
                  </a:cubicBezTo>
                  <a:cubicBezTo>
                    <a:pt x="37809" y="1357"/>
                    <a:pt x="35059" y="1"/>
                    <a:pt x="32272" y="1"/>
                  </a:cubicBezTo>
                  <a:close/>
                </a:path>
              </a:pathLst>
            </a:custGeom>
            <a:solidFill>
              <a:srgbClr val="9BC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0" name="Google Shape;1560;p35"/>
            <p:cNvSpPr/>
            <p:nvPr/>
          </p:nvSpPr>
          <p:spPr>
            <a:xfrm>
              <a:off x="4981375" y="2073050"/>
              <a:ext cx="448400" cy="1190050"/>
            </a:xfrm>
            <a:custGeom>
              <a:avLst/>
              <a:gdLst/>
              <a:ahLst/>
              <a:cxnLst/>
              <a:rect l="l" t="t" r="r" b="b"/>
              <a:pathLst>
                <a:path w="17936" h="47602" extrusionOk="0">
                  <a:moveTo>
                    <a:pt x="2706" y="1"/>
                  </a:moveTo>
                  <a:lnTo>
                    <a:pt x="516" y="20386"/>
                  </a:lnTo>
                  <a:cubicBezTo>
                    <a:pt x="0" y="25228"/>
                    <a:pt x="1473" y="30089"/>
                    <a:pt x="4621" y="33809"/>
                  </a:cubicBezTo>
                  <a:lnTo>
                    <a:pt x="16278" y="47601"/>
                  </a:lnTo>
                  <a:cubicBezTo>
                    <a:pt x="17935" y="31176"/>
                    <a:pt x="13571" y="14106"/>
                    <a:pt x="2706" y="1"/>
                  </a:cubicBezTo>
                  <a:close/>
                </a:path>
              </a:pathLst>
            </a:custGeom>
            <a:solidFill>
              <a:srgbClr val="9BC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1" name="Google Shape;1561;p35"/>
            <p:cNvSpPr/>
            <p:nvPr/>
          </p:nvSpPr>
          <p:spPr>
            <a:xfrm>
              <a:off x="5046725" y="2068000"/>
              <a:ext cx="2800" cy="5075"/>
            </a:xfrm>
            <a:custGeom>
              <a:avLst/>
              <a:gdLst/>
              <a:ahLst/>
              <a:cxnLst/>
              <a:rect l="l" t="t" r="r" b="b"/>
              <a:pathLst>
                <a:path w="112" h="203" extrusionOk="0">
                  <a:moveTo>
                    <a:pt x="111" y="1"/>
                  </a:moveTo>
                  <a:lnTo>
                    <a:pt x="1" y="75"/>
                  </a:lnTo>
                  <a:cubicBezTo>
                    <a:pt x="38" y="111"/>
                    <a:pt x="75" y="148"/>
                    <a:pt x="92" y="203"/>
                  </a:cubicBezTo>
                  <a:lnTo>
                    <a:pt x="111" y="1"/>
                  </a:lnTo>
                  <a:close/>
                </a:path>
              </a:pathLst>
            </a:custGeom>
            <a:solidFill>
              <a:srgbClr val="297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2" name="Google Shape;1562;p35"/>
            <p:cNvSpPr/>
            <p:nvPr/>
          </p:nvSpPr>
          <p:spPr>
            <a:xfrm>
              <a:off x="5049025" y="1934500"/>
              <a:ext cx="635775" cy="1393475"/>
            </a:xfrm>
            <a:custGeom>
              <a:avLst/>
              <a:gdLst/>
              <a:ahLst/>
              <a:cxnLst/>
              <a:rect l="l" t="t" r="r" b="b"/>
              <a:pathLst>
                <a:path w="25431" h="55739" extrusionOk="0">
                  <a:moveTo>
                    <a:pt x="6980" y="1"/>
                  </a:moveTo>
                  <a:lnTo>
                    <a:pt x="6906" y="38"/>
                  </a:lnTo>
                  <a:lnTo>
                    <a:pt x="111" y="5267"/>
                  </a:lnTo>
                  <a:lnTo>
                    <a:pt x="19" y="5341"/>
                  </a:lnTo>
                  <a:lnTo>
                    <a:pt x="0" y="5543"/>
                  </a:lnTo>
                  <a:cubicBezTo>
                    <a:pt x="10865" y="19648"/>
                    <a:pt x="15229" y="36718"/>
                    <a:pt x="13572" y="53143"/>
                  </a:cubicBezTo>
                  <a:cubicBezTo>
                    <a:pt x="13553" y="53235"/>
                    <a:pt x="13553" y="53328"/>
                    <a:pt x="13535" y="53401"/>
                  </a:cubicBezTo>
                  <a:lnTo>
                    <a:pt x="23037" y="55721"/>
                  </a:lnTo>
                  <a:lnTo>
                    <a:pt x="23110" y="55739"/>
                  </a:lnTo>
                  <a:cubicBezTo>
                    <a:pt x="25431" y="44470"/>
                    <a:pt x="23275" y="33256"/>
                    <a:pt x="19870" y="23846"/>
                  </a:cubicBezTo>
                  <a:cubicBezTo>
                    <a:pt x="19777" y="23625"/>
                    <a:pt x="19703" y="23404"/>
                    <a:pt x="19612" y="23183"/>
                  </a:cubicBezTo>
                  <a:cubicBezTo>
                    <a:pt x="14547" y="9576"/>
                    <a:pt x="6980" y="1"/>
                    <a:pt x="6980" y="1"/>
                  </a:cubicBez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3" name="Google Shape;1563;p35"/>
            <p:cNvSpPr/>
            <p:nvPr/>
          </p:nvSpPr>
          <p:spPr>
            <a:xfrm>
              <a:off x="5352400" y="3373075"/>
              <a:ext cx="475" cy="25"/>
            </a:xfrm>
            <a:custGeom>
              <a:avLst/>
              <a:gdLst/>
              <a:ahLst/>
              <a:cxnLst/>
              <a:rect l="l" t="t" r="r" b="b"/>
              <a:pathLst>
                <a:path w="19" h="1" extrusionOk="0">
                  <a:moveTo>
                    <a:pt x="18" y="1"/>
                  </a:moveTo>
                  <a:lnTo>
                    <a:pt x="1" y="1"/>
                  </a:lnTo>
                  <a:close/>
                </a:path>
              </a:pathLst>
            </a:custGeom>
            <a:solidFill>
              <a:srgbClr val="9A5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6" name="Google Shape;1566;p35"/>
            <p:cNvSpPr/>
            <p:nvPr/>
          </p:nvSpPr>
          <p:spPr>
            <a:xfrm>
              <a:off x="5352400" y="3373075"/>
              <a:ext cx="25" cy="25"/>
            </a:xfrm>
            <a:custGeom>
              <a:avLst/>
              <a:gdLst/>
              <a:ahLst/>
              <a:cxnLst/>
              <a:rect l="l" t="t" r="r" b="b"/>
              <a:pathLst>
                <a:path w="1" h="1" extrusionOk="0">
                  <a:moveTo>
                    <a:pt x="1" y="1"/>
                  </a:moveTo>
                  <a:lnTo>
                    <a:pt x="1" y="1"/>
                  </a:lnTo>
                  <a:close/>
                </a:path>
              </a:pathLst>
            </a:custGeom>
            <a:solidFill>
              <a:srgbClr val="8D44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0" name="Google Shape;1570;p35"/>
            <p:cNvSpPr/>
            <p:nvPr/>
          </p:nvSpPr>
          <p:spPr>
            <a:xfrm>
              <a:off x="3713100" y="4344900"/>
              <a:ext cx="192450" cy="192425"/>
            </a:xfrm>
            <a:custGeom>
              <a:avLst/>
              <a:gdLst/>
              <a:ahLst/>
              <a:cxnLst/>
              <a:rect l="l" t="t" r="r" b="b"/>
              <a:pathLst>
                <a:path w="7698" h="7697" extrusionOk="0">
                  <a:moveTo>
                    <a:pt x="3849" y="0"/>
                  </a:moveTo>
                  <a:cubicBezTo>
                    <a:pt x="1731" y="0"/>
                    <a:pt x="0" y="1731"/>
                    <a:pt x="0" y="3848"/>
                  </a:cubicBezTo>
                  <a:cubicBezTo>
                    <a:pt x="0" y="5966"/>
                    <a:pt x="1731" y="7697"/>
                    <a:pt x="3849" y="7697"/>
                  </a:cubicBezTo>
                  <a:cubicBezTo>
                    <a:pt x="5986" y="7697"/>
                    <a:pt x="7697" y="5966"/>
                    <a:pt x="7697" y="3848"/>
                  </a:cubicBezTo>
                  <a:cubicBezTo>
                    <a:pt x="7697" y="1731"/>
                    <a:pt x="5986" y="0"/>
                    <a:pt x="3849" y="0"/>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571" name="Google Shape;1571;p35"/>
          <p:cNvCxnSpPr/>
          <p:nvPr/>
        </p:nvCxnSpPr>
        <p:spPr>
          <a:xfrm>
            <a:off x="2042704" y="1369596"/>
            <a:ext cx="2182707" cy="0"/>
          </a:xfrm>
          <a:prstGeom prst="straightConnector1">
            <a:avLst/>
          </a:prstGeom>
          <a:noFill/>
          <a:ln w="9525" cap="flat" cmpd="sng">
            <a:solidFill>
              <a:schemeClr val="accent3"/>
            </a:solidFill>
            <a:prstDash val="solid"/>
            <a:round/>
            <a:headEnd type="oval" w="med" len="med"/>
            <a:tailEnd type="none" w="med" len="med"/>
          </a:ln>
        </p:spPr>
      </p:cxnSp>
      <p:cxnSp>
        <p:nvCxnSpPr>
          <p:cNvPr id="1572" name="Google Shape;1572;p35"/>
          <p:cNvCxnSpPr/>
          <p:nvPr/>
        </p:nvCxnSpPr>
        <p:spPr>
          <a:xfrm>
            <a:off x="2045236" y="2802585"/>
            <a:ext cx="510540" cy="7115"/>
          </a:xfrm>
          <a:prstGeom prst="straightConnector1">
            <a:avLst/>
          </a:prstGeom>
          <a:noFill/>
          <a:ln w="9525" cap="flat" cmpd="sng">
            <a:solidFill>
              <a:srgbClr val="0A7E9D"/>
            </a:solidFill>
            <a:prstDash val="solid"/>
            <a:round/>
            <a:headEnd type="oval" w="med" len="med"/>
            <a:tailEnd type="none" w="med" len="med"/>
          </a:ln>
        </p:spPr>
      </p:cxnSp>
      <p:sp>
        <p:nvSpPr>
          <p:cNvPr id="1574" name="Google Shape;1574;p35"/>
          <p:cNvSpPr txBox="1"/>
          <p:nvPr/>
        </p:nvSpPr>
        <p:spPr>
          <a:xfrm>
            <a:off x="7214625" y="1131590"/>
            <a:ext cx="1749864" cy="1031286"/>
          </a:xfrm>
          <a:prstGeom prst="rect">
            <a:avLst/>
          </a:prstGeom>
          <a:noFill/>
          <a:ln>
            <a:noFill/>
          </a:ln>
        </p:spPr>
        <p:txBody>
          <a:bodyPr spcFirstLastPara="1" wrap="square" lIns="91425" tIns="91425" rIns="91425" bIns="91425" anchor="t" anchorCtr="0">
            <a:noAutofit/>
          </a:bodyPr>
          <a:lstStyle/>
          <a:p>
            <a:pPr lvl="0"/>
            <a:r>
              <a:rPr lang="fr-FR" sz="1400" dirty="0">
                <a:solidFill>
                  <a:schemeClr val="accent4">
                    <a:lumMod val="75000"/>
                  </a:schemeClr>
                </a:solidFill>
              </a:rPr>
              <a:t>Conseille et veille au bon fonctionnement du droit syndical</a:t>
            </a:r>
            <a:endParaRPr sz="1400" dirty="0">
              <a:solidFill>
                <a:schemeClr val="accent4">
                  <a:lumMod val="75000"/>
                </a:schemeClr>
              </a:solidFill>
              <a:latin typeface="Roboto"/>
              <a:ea typeface="Roboto"/>
              <a:cs typeface="Roboto"/>
              <a:sym typeface="Roboto"/>
            </a:endParaRPr>
          </a:p>
        </p:txBody>
      </p:sp>
      <p:cxnSp>
        <p:nvCxnSpPr>
          <p:cNvPr id="1580" name="Google Shape;1580;p35"/>
          <p:cNvCxnSpPr/>
          <p:nvPr/>
        </p:nvCxnSpPr>
        <p:spPr>
          <a:xfrm rot="10800000">
            <a:off x="5390145" y="1369596"/>
            <a:ext cx="1824482" cy="0"/>
          </a:xfrm>
          <a:prstGeom prst="straightConnector1">
            <a:avLst/>
          </a:prstGeom>
          <a:noFill/>
          <a:ln w="9525" cap="flat" cmpd="sng">
            <a:solidFill>
              <a:schemeClr val="accent4"/>
            </a:solidFill>
            <a:prstDash val="solid"/>
            <a:round/>
            <a:headEnd type="oval" w="med" len="med"/>
            <a:tailEnd type="none" w="med" len="med"/>
          </a:ln>
        </p:spPr>
      </p:cxnSp>
      <p:cxnSp>
        <p:nvCxnSpPr>
          <p:cNvPr id="1581" name="Google Shape;1581;p35"/>
          <p:cNvCxnSpPr/>
          <p:nvPr/>
        </p:nvCxnSpPr>
        <p:spPr>
          <a:xfrm flipH="1" flipV="1">
            <a:off x="6660232" y="2801599"/>
            <a:ext cx="556704" cy="8101"/>
          </a:xfrm>
          <a:prstGeom prst="straightConnector1">
            <a:avLst/>
          </a:prstGeom>
          <a:noFill/>
          <a:ln w="9525" cap="flat" cmpd="sng">
            <a:solidFill>
              <a:schemeClr val="accent3"/>
            </a:solidFill>
            <a:prstDash val="solid"/>
            <a:round/>
            <a:headEnd type="oval" w="med" len="med"/>
            <a:tailEnd type="none" w="med" len="med"/>
          </a:ln>
        </p:spPr>
      </p:cxnSp>
      <p:sp>
        <p:nvSpPr>
          <p:cNvPr id="1590" name="Google Shape;1590;p35"/>
          <p:cNvSpPr/>
          <p:nvPr/>
        </p:nvSpPr>
        <p:spPr>
          <a:xfrm>
            <a:off x="3936556" y="3045696"/>
            <a:ext cx="380328" cy="479063"/>
          </a:xfrm>
          <a:custGeom>
            <a:avLst/>
            <a:gdLst/>
            <a:ahLst/>
            <a:cxnLst/>
            <a:rect l="l" t="t" r="r" b="b"/>
            <a:pathLst>
              <a:path w="12852" h="14722" extrusionOk="0">
                <a:moveTo>
                  <a:pt x="3581" y="5113"/>
                </a:moveTo>
                <a:cubicBezTo>
                  <a:pt x="4118" y="5113"/>
                  <a:pt x="4556" y="5551"/>
                  <a:pt x="4556" y="6088"/>
                </a:cubicBezTo>
                <a:cubicBezTo>
                  <a:pt x="4556" y="6625"/>
                  <a:pt x="4118" y="7043"/>
                  <a:pt x="3581" y="7043"/>
                </a:cubicBezTo>
                <a:cubicBezTo>
                  <a:pt x="3044" y="7043"/>
                  <a:pt x="2607" y="6625"/>
                  <a:pt x="2607" y="6088"/>
                </a:cubicBezTo>
                <a:cubicBezTo>
                  <a:pt x="2607" y="5551"/>
                  <a:pt x="3044" y="5113"/>
                  <a:pt x="3581" y="5113"/>
                </a:cubicBezTo>
                <a:close/>
                <a:moveTo>
                  <a:pt x="6426" y="5113"/>
                </a:moveTo>
                <a:cubicBezTo>
                  <a:pt x="6963" y="5113"/>
                  <a:pt x="7401" y="5551"/>
                  <a:pt x="7401" y="6088"/>
                </a:cubicBezTo>
                <a:cubicBezTo>
                  <a:pt x="7401" y="6625"/>
                  <a:pt x="6963" y="7043"/>
                  <a:pt x="6426" y="7043"/>
                </a:cubicBezTo>
                <a:cubicBezTo>
                  <a:pt x="5889" y="7043"/>
                  <a:pt x="5451" y="6625"/>
                  <a:pt x="5451" y="6088"/>
                </a:cubicBezTo>
                <a:cubicBezTo>
                  <a:pt x="5451" y="5551"/>
                  <a:pt x="5889" y="5113"/>
                  <a:pt x="6426" y="5113"/>
                </a:cubicBezTo>
                <a:close/>
                <a:moveTo>
                  <a:pt x="9271" y="5113"/>
                </a:moveTo>
                <a:cubicBezTo>
                  <a:pt x="9808" y="5113"/>
                  <a:pt x="10225" y="5551"/>
                  <a:pt x="10225" y="6088"/>
                </a:cubicBezTo>
                <a:cubicBezTo>
                  <a:pt x="10225" y="6625"/>
                  <a:pt x="9808" y="7043"/>
                  <a:pt x="9271" y="7043"/>
                </a:cubicBezTo>
                <a:cubicBezTo>
                  <a:pt x="8733" y="7043"/>
                  <a:pt x="8296" y="6625"/>
                  <a:pt x="8296" y="6088"/>
                </a:cubicBezTo>
                <a:cubicBezTo>
                  <a:pt x="8296" y="5551"/>
                  <a:pt x="8733" y="5113"/>
                  <a:pt x="9271" y="5113"/>
                </a:cubicBezTo>
                <a:close/>
                <a:moveTo>
                  <a:pt x="6426" y="1"/>
                </a:moveTo>
                <a:cubicBezTo>
                  <a:pt x="2865" y="1"/>
                  <a:pt x="1" y="2507"/>
                  <a:pt x="1" y="5591"/>
                </a:cubicBezTo>
                <a:cubicBezTo>
                  <a:pt x="1" y="8674"/>
                  <a:pt x="2865" y="11181"/>
                  <a:pt x="6426" y="11181"/>
                </a:cubicBezTo>
                <a:cubicBezTo>
                  <a:pt x="6585" y="11181"/>
                  <a:pt x="6747" y="11186"/>
                  <a:pt x="6907" y="11186"/>
                </a:cubicBezTo>
                <a:cubicBezTo>
                  <a:pt x="7188" y="11186"/>
                  <a:pt x="7466" y="11170"/>
                  <a:pt x="7719" y="11081"/>
                </a:cubicBezTo>
                <a:cubicBezTo>
                  <a:pt x="7911" y="11013"/>
                  <a:pt x="8074" y="10981"/>
                  <a:pt x="8213" y="10981"/>
                </a:cubicBezTo>
                <a:cubicBezTo>
                  <a:pt x="9729" y="10981"/>
                  <a:pt x="8276" y="14722"/>
                  <a:pt x="8276" y="14722"/>
                </a:cubicBezTo>
                <a:cubicBezTo>
                  <a:pt x="8276" y="14722"/>
                  <a:pt x="10981" y="11976"/>
                  <a:pt x="12175" y="9152"/>
                </a:cubicBezTo>
                <a:cubicBezTo>
                  <a:pt x="12652" y="8018"/>
                  <a:pt x="12851" y="6804"/>
                  <a:pt x="12851" y="5591"/>
                </a:cubicBezTo>
                <a:cubicBezTo>
                  <a:pt x="12851" y="2507"/>
                  <a:pt x="9967" y="1"/>
                  <a:pt x="64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401;p35"/>
          <p:cNvSpPr txBox="1"/>
          <p:nvPr/>
        </p:nvSpPr>
        <p:spPr>
          <a:xfrm>
            <a:off x="147088" y="2743933"/>
            <a:ext cx="1878804" cy="921500"/>
          </a:xfrm>
          <a:prstGeom prst="rect">
            <a:avLst/>
          </a:prstGeom>
          <a:noFill/>
          <a:ln>
            <a:noFill/>
          </a:ln>
        </p:spPr>
        <p:txBody>
          <a:bodyPr spcFirstLastPara="1" wrap="square" lIns="91425" tIns="91425" rIns="91425" bIns="91425" anchor="t" anchorCtr="0">
            <a:noAutofit/>
          </a:bodyPr>
          <a:lstStyle/>
          <a:p>
            <a:r>
              <a:rPr lang="fr-FR" sz="1400" dirty="0">
                <a:solidFill>
                  <a:srgbClr val="0A7E9D"/>
                </a:solidFill>
              </a:rPr>
              <a:t>Veille à l’effectivité d’un dialogue social de qualité dans les entreprises</a:t>
            </a:r>
          </a:p>
        </p:txBody>
      </p:sp>
      <p:sp>
        <p:nvSpPr>
          <p:cNvPr id="180" name="Rectangle 179"/>
          <p:cNvSpPr/>
          <p:nvPr/>
        </p:nvSpPr>
        <p:spPr>
          <a:xfrm>
            <a:off x="18402" y="308421"/>
            <a:ext cx="9144000" cy="461665"/>
          </a:xfrm>
          <a:prstGeom prst="rect">
            <a:avLst/>
          </a:prstGeom>
        </p:spPr>
        <p:txBody>
          <a:bodyPr wrap="square">
            <a:spAutoFit/>
          </a:bodyPr>
          <a:lstStyle/>
          <a:p>
            <a:pPr algn="ctr"/>
            <a:r>
              <a:rPr lang="fr-FR" sz="2400" dirty="0">
                <a:solidFill>
                  <a:srgbClr val="0A7E9D"/>
                </a:solidFill>
                <a:latin typeface="Marianne Medium" panose="02000000000000000000" pitchFamily="2" charset="0"/>
              </a:rPr>
              <a:t>L’INSPECTEUR DU TRAVAIL </a:t>
            </a:r>
          </a:p>
        </p:txBody>
      </p:sp>
      <p:pic>
        <p:nvPicPr>
          <p:cNvPr id="182" name="Image 18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7088" y="144219"/>
            <a:ext cx="680496" cy="618001"/>
          </a:xfrm>
          <a:prstGeom prst="rect">
            <a:avLst/>
          </a:prstGeom>
        </p:spPr>
      </p:pic>
      <p:sp>
        <p:nvSpPr>
          <p:cNvPr id="3" name="Rectangle 2"/>
          <p:cNvSpPr/>
          <p:nvPr/>
        </p:nvSpPr>
        <p:spPr>
          <a:xfrm>
            <a:off x="971600" y="144219"/>
            <a:ext cx="950844" cy="39503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pic>
        <p:nvPicPr>
          <p:cNvPr id="4" name="Image 3"/>
          <p:cNvPicPr>
            <a:picLocks noChangeAspect="1"/>
          </p:cNvPicPr>
          <p:nvPr/>
        </p:nvPicPr>
        <p:blipFill rotWithShape="1">
          <a:blip r:embed="rId4" cstate="screen">
            <a:extLst>
              <a:ext uri="{28A0092B-C50C-407E-A947-70E740481C1C}">
                <a14:useLocalDpi xmlns:a14="http://schemas.microsoft.com/office/drawing/2010/main" val="0"/>
              </a:ext>
            </a:extLst>
          </a:blip>
          <a:srcRect l="36764" r="27209" b="31094"/>
          <a:stretch/>
        </p:blipFill>
        <p:spPr>
          <a:xfrm>
            <a:off x="3940907" y="2592246"/>
            <a:ext cx="1366169" cy="1635688"/>
          </a:xfrm>
          <a:prstGeom prst="rect">
            <a:avLst/>
          </a:prstGeom>
        </p:spPr>
      </p:pic>
      <p:pic>
        <p:nvPicPr>
          <p:cNvPr id="184" name="Picture 9" descr="C:\Users\wanda.kobusinski\Downloads\conseil.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734539" y="1474654"/>
            <a:ext cx="602738" cy="6027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wanda.kobusinski\Downloads\mediateur.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988755" y="2552486"/>
            <a:ext cx="573541" cy="57354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wanda.kobusinski\Downloads\gens.pn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047468" y="1482175"/>
            <a:ext cx="519215" cy="5192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wanda.kobusinski\Downloads\dialogue.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699604" y="2617575"/>
            <a:ext cx="593250" cy="593250"/>
          </a:xfrm>
          <a:prstGeom prst="rect">
            <a:avLst/>
          </a:prstGeom>
          <a:noFill/>
          <a:extLst>
            <a:ext uri="{909E8E84-426E-40DD-AFC4-6F175D3DCCD1}">
              <a14:hiddenFill xmlns:a14="http://schemas.microsoft.com/office/drawing/2010/main">
                <a:solidFill>
                  <a:srgbClr val="FFFFFF"/>
                </a:solidFill>
              </a14:hiddenFill>
            </a:ext>
          </a:extLst>
        </p:spPr>
      </p:pic>
      <p:grpSp>
        <p:nvGrpSpPr>
          <p:cNvPr id="179" name="Groupe 178"/>
          <p:cNvGrpSpPr/>
          <p:nvPr/>
        </p:nvGrpSpPr>
        <p:grpSpPr>
          <a:xfrm>
            <a:off x="7308304" y="126775"/>
            <a:ext cx="1645392" cy="666684"/>
            <a:chOff x="7247085" y="116652"/>
            <a:chExt cx="1645392" cy="666684"/>
          </a:xfrm>
        </p:grpSpPr>
        <p:pic>
          <p:nvPicPr>
            <p:cNvPr id="181" name="Image 180"/>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848869" y="313357"/>
              <a:ext cx="1043608" cy="469979"/>
            </a:xfrm>
            <a:prstGeom prst="rect">
              <a:avLst/>
            </a:prstGeom>
          </p:spPr>
        </p:pic>
        <p:sp>
          <p:nvSpPr>
            <p:cNvPr id="185" name="ZoneTexte 184"/>
            <p:cNvSpPr txBox="1"/>
            <p:nvPr/>
          </p:nvSpPr>
          <p:spPr>
            <a:xfrm>
              <a:off x="7247085" y="116652"/>
              <a:ext cx="1645392" cy="215444"/>
            </a:xfrm>
            <a:prstGeom prst="rect">
              <a:avLst/>
            </a:prstGeom>
            <a:noFill/>
          </p:spPr>
          <p:txBody>
            <a:bodyPr wrap="square" rtlCol="0">
              <a:spAutoFit/>
            </a:bodyPr>
            <a:lstStyle/>
            <a:p>
              <a:pPr algn="r"/>
              <a:r>
                <a:rPr lang="fr-FR" sz="800" dirty="0">
                  <a:latin typeface="Marianne" panose="02000000000000000000" pitchFamily="2" charset="0"/>
                </a:rPr>
                <a:t>Direction générale du travail</a:t>
              </a:r>
            </a:p>
          </p:txBody>
        </p:sp>
      </p:grpSp>
    </p:spTree>
    <p:extLst>
      <p:ext uri="{BB962C8B-B14F-4D97-AF65-F5344CB8AC3E}">
        <p14:creationId xmlns:p14="http://schemas.microsoft.com/office/powerpoint/2010/main" val="42434382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childTnLst>
                                </p:cTn>
                              </p:par>
                            </p:childTnLst>
                          </p:cTn>
                        </p:par>
                        <p:par>
                          <p:cTn id="8" fill="hold">
                            <p:stCondLst>
                              <p:cond delay="1000"/>
                            </p:stCondLst>
                            <p:childTnLst>
                              <p:par>
                                <p:cTn id="9" presetID="1" presetClass="entr" presetSubtype="0" fill="hold" grpId="0" nodeType="afterEffect">
                                  <p:stCondLst>
                                    <p:cond delay="500"/>
                                  </p:stCondLst>
                                  <p:childTnLst>
                                    <p:set>
                                      <p:cBhvr>
                                        <p:cTn id="10" dur="1" fill="hold">
                                          <p:stCondLst>
                                            <p:cond delay="0"/>
                                          </p:stCondLst>
                                        </p:cTn>
                                        <p:tgtEl>
                                          <p:spTgt spid="200"/>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grpId="0" nodeType="afterEffect">
                                  <p:stCondLst>
                                    <p:cond delay="500"/>
                                  </p:stCondLst>
                                  <p:childTnLst>
                                    <p:set>
                                      <p:cBhvr>
                                        <p:cTn id="13" dur="1" fill="hold">
                                          <p:stCondLst>
                                            <p:cond delay="0"/>
                                          </p:stCondLst>
                                        </p:cTn>
                                        <p:tgtEl>
                                          <p:spTgt spid="1399"/>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500"/>
                                  </p:stCondLst>
                                  <p:childTnLst>
                                    <p:set>
                                      <p:cBhvr>
                                        <p:cTn id="16" dur="1" fill="hold">
                                          <p:stCondLst>
                                            <p:cond delay="0"/>
                                          </p:stCondLst>
                                        </p:cTn>
                                        <p:tgtEl>
                                          <p:spTgt spid="1574"/>
                                        </p:tgtEl>
                                        <p:attrNameLst>
                                          <p:attrName>style.visibility</p:attrName>
                                        </p:attrNameLst>
                                      </p:cBhvr>
                                      <p:to>
                                        <p:strVal val="visible"/>
                                      </p:to>
                                    </p:set>
                                  </p:childTnLst>
                                </p:cTn>
                              </p:par>
                            </p:childTnLst>
                          </p:cTn>
                        </p:par>
                        <p:par>
                          <p:cTn id="17" fill="hold">
                            <p:stCondLst>
                              <p:cond delay="2500"/>
                            </p:stCondLst>
                            <p:childTnLst>
                              <p:par>
                                <p:cTn id="18" presetID="1" presetClass="entr" presetSubtype="0" fill="hold" grpId="0" nodeType="afterEffect">
                                  <p:stCondLst>
                                    <p:cond delay="500"/>
                                  </p:stCondLst>
                                  <p:childTnLst>
                                    <p:set>
                                      <p:cBhvr>
                                        <p:cTn id="19" dur="1" fill="hold">
                                          <p:stCondLst>
                                            <p:cond delay="0"/>
                                          </p:stCondLst>
                                        </p:cTn>
                                        <p:tgtEl>
                                          <p:spTgt spid="1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9" grpId="0"/>
      <p:bldP spid="1401" grpId="0"/>
      <p:bldP spid="1574" grpId="0"/>
      <p:bldP spid="200" grpId="0"/>
      <p:bldP spid="18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6" name="Google Shape;256;p19"/>
          <p:cNvSpPr/>
          <p:nvPr/>
        </p:nvSpPr>
        <p:spPr>
          <a:xfrm rot="16200000">
            <a:off x="4181880" y="1977063"/>
            <a:ext cx="797954" cy="2007127"/>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257;p19"/>
          <p:cNvSpPr/>
          <p:nvPr/>
        </p:nvSpPr>
        <p:spPr>
          <a:xfrm>
            <a:off x="4348861" y="2638981"/>
            <a:ext cx="3895548" cy="683203"/>
          </a:xfrm>
          <a:prstGeom prst="roundRect">
            <a:avLst>
              <a:gd name="adj" fmla="val 50000"/>
            </a:avLst>
          </a:prstGeom>
          <a:solidFill>
            <a:srgbClr val="FFFFFF"/>
          </a:solidFill>
          <a:ln w="9525" cap="flat" cmpd="sng">
            <a:solidFill>
              <a:schemeClr val="accent2"/>
            </a:solidFill>
            <a:prstDash val="solid"/>
            <a:round/>
            <a:headEnd type="none" w="sm" len="sm"/>
            <a:tailEnd type="none" w="sm" len="sm"/>
          </a:ln>
        </p:spPr>
        <p:txBody>
          <a:bodyPr spcFirstLastPara="1" wrap="square" lIns="182875" tIns="91425" rIns="91425" bIns="91425" anchor="ctr" anchorCtr="0">
            <a:noAutofit/>
          </a:bodyPr>
          <a:lstStyle/>
          <a:p>
            <a:pPr lvl="0">
              <a:buClr>
                <a:schemeClr val="dk1"/>
              </a:buClr>
              <a:buSzPts val="1100"/>
            </a:pPr>
            <a:br>
              <a:rPr lang="fr-FR" sz="1700" dirty="0">
                <a:solidFill>
                  <a:schemeClr val="accent2"/>
                </a:solidFill>
                <a:latin typeface="Fira Sans Extra Condensed Medium"/>
                <a:ea typeface="Fira Sans Extra Condensed Medium"/>
                <a:cs typeface="Fira Sans Extra Condensed Medium"/>
                <a:sym typeface="Fira Sans Extra Condensed Medium"/>
              </a:rPr>
            </a:br>
            <a:r>
              <a:rPr lang="fr-FR" sz="1600" dirty="0">
                <a:solidFill>
                  <a:schemeClr val="accent2"/>
                </a:solidFill>
                <a:ea typeface="Fira Sans Extra Condensed Medium"/>
                <a:cs typeface="Fira Sans Extra Condensed Medium"/>
                <a:sym typeface="Fira Sans Extra Condensed Medium"/>
              </a:rPr>
              <a:t>De pouvoirs de contrôle et d’enquête</a:t>
            </a:r>
            <a:endParaRPr lang="fr-FR" sz="1700" dirty="0">
              <a:solidFill>
                <a:schemeClr val="accent2"/>
              </a:solidFill>
              <a:ea typeface="Fira Sans Extra Condensed Medium"/>
              <a:cs typeface="Fira Sans Extra Condensed Medium"/>
              <a:sym typeface="Fira Sans Extra Condensed Medium"/>
            </a:endParaRPr>
          </a:p>
          <a:p>
            <a:pPr marL="0" lvl="0" indent="0" algn="l" rtl="0">
              <a:spcBef>
                <a:spcPts val="0"/>
              </a:spcBef>
              <a:spcAft>
                <a:spcPts val="0"/>
              </a:spcAft>
              <a:buClr>
                <a:schemeClr val="dk1"/>
              </a:buClr>
              <a:buSzPts val="1100"/>
              <a:buFont typeface="Arial"/>
              <a:buNone/>
            </a:pPr>
            <a:r>
              <a:rPr lang="en" sz="1700">
                <a:solidFill>
                  <a:schemeClr val="accent2"/>
                </a:solidFill>
                <a:latin typeface="Fira Sans Extra Condensed Medium"/>
                <a:ea typeface="Fira Sans Extra Condensed Medium"/>
                <a:cs typeface="Fira Sans Extra Condensed Medium"/>
                <a:sym typeface="Fira Sans Extra Condensed Medium"/>
              </a:rPr>
              <a:t> </a:t>
            </a:r>
            <a:endParaRPr dirty="0">
              <a:solidFill>
                <a:schemeClr val="accent2"/>
              </a:solidFill>
            </a:endParaRPr>
          </a:p>
        </p:txBody>
      </p:sp>
      <p:sp>
        <p:nvSpPr>
          <p:cNvPr id="260" name="Google Shape;260;p19"/>
          <p:cNvSpPr/>
          <p:nvPr/>
        </p:nvSpPr>
        <p:spPr>
          <a:xfrm rot="16200000">
            <a:off x="4181879" y="3113425"/>
            <a:ext cx="797954" cy="2007128"/>
          </a:xfrm>
          <a:prstGeom prst="round2SameRect">
            <a:avLst>
              <a:gd name="adj1" fmla="val 50000"/>
              <a:gd name="adj2" fmla="val 0"/>
            </a:avLst>
          </a:prstGeom>
          <a:solidFill>
            <a:srgbClr val="9BC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61;p19"/>
          <p:cNvSpPr/>
          <p:nvPr/>
        </p:nvSpPr>
        <p:spPr>
          <a:xfrm>
            <a:off x="4348860" y="3818069"/>
            <a:ext cx="3895550" cy="610401"/>
          </a:xfrm>
          <a:prstGeom prst="roundRect">
            <a:avLst>
              <a:gd name="adj" fmla="val 50000"/>
            </a:avLst>
          </a:prstGeom>
          <a:solidFill>
            <a:schemeClr val="bg1"/>
          </a:solidFill>
          <a:ln w="9525" cap="flat" cmpd="sng">
            <a:solidFill>
              <a:srgbClr val="9BC062"/>
            </a:solidFill>
            <a:prstDash val="solid"/>
            <a:round/>
            <a:headEnd type="none" w="sm" len="sm"/>
            <a:tailEnd type="none" w="sm" len="sm"/>
          </a:ln>
        </p:spPr>
        <p:txBody>
          <a:bodyPr spcFirstLastPara="1" wrap="square" lIns="182875" tIns="91425" rIns="91425" bIns="91425" anchor="ctr" anchorCtr="0">
            <a:noAutofit/>
          </a:bodyPr>
          <a:lstStyle/>
          <a:p>
            <a:pPr lvl="0">
              <a:buClr>
                <a:schemeClr val="dk1"/>
              </a:buClr>
              <a:buSzPts val="1100"/>
            </a:pPr>
            <a:endParaRPr lang="fr-FR" sz="1700" dirty="0">
              <a:solidFill>
                <a:schemeClr val="accent3"/>
              </a:solidFill>
              <a:latin typeface="Fira Sans Extra Condensed Medium"/>
              <a:ea typeface="Fira Sans Extra Condensed Medium"/>
              <a:cs typeface="Fira Sans Extra Condensed Medium"/>
              <a:sym typeface="Fira Sans Extra Condensed Medium"/>
            </a:endParaRPr>
          </a:p>
          <a:p>
            <a:pPr lvl="0">
              <a:buClr>
                <a:schemeClr val="dk1"/>
              </a:buClr>
              <a:buSzPts val="1100"/>
            </a:pPr>
            <a:r>
              <a:rPr lang="fr-FR" sz="1600" dirty="0">
                <a:solidFill>
                  <a:srgbClr val="9BC062"/>
                </a:solidFill>
                <a:ea typeface="Fira Sans Extra Condensed Medium"/>
                <a:cs typeface="Fira Sans Extra Condensed Medium"/>
                <a:sym typeface="Fira Sans Extra Condensed Medium"/>
              </a:rPr>
              <a:t>De pouvoirs de décision, de verbalisation et de sanction</a:t>
            </a:r>
          </a:p>
          <a:p>
            <a:pPr marL="0" lvl="0" indent="0" algn="l" rtl="0">
              <a:spcBef>
                <a:spcPts val="0"/>
              </a:spcBef>
              <a:spcAft>
                <a:spcPts val="0"/>
              </a:spcAft>
              <a:buClr>
                <a:schemeClr val="dk1"/>
              </a:buClr>
              <a:buSzPts val="1100"/>
              <a:buFont typeface="Arial"/>
              <a:buNone/>
            </a:pPr>
            <a:endParaRPr dirty="0">
              <a:solidFill>
                <a:schemeClr val="accent3"/>
              </a:solidFill>
            </a:endParaRPr>
          </a:p>
        </p:txBody>
      </p:sp>
      <p:sp>
        <p:nvSpPr>
          <p:cNvPr id="264" name="Google Shape;264;p19"/>
          <p:cNvSpPr/>
          <p:nvPr/>
        </p:nvSpPr>
        <p:spPr>
          <a:xfrm rot="16200000">
            <a:off x="4225630" y="796951"/>
            <a:ext cx="797954" cy="2094630"/>
          </a:xfrm>
          <a:prstGeom prst="round2SameRect">
            <a:avLst>
              <a:gd name="adj1" fmla="val 50000"/>
              <a:gd name="adj2" fmla="val 0"/>
            </a:avLst>
          </a:prstGeom>
          <a:solidFill>
            <a:srgbClr val="0A7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65;p19"/>
          <p:cNvSpPr/>
          <p:nvPr/>
        </p:nvSpPr>
        <p:spPr>
          <a:xfrm>
            <a:off x="4382497" y="1497741"/>
            <a:ext cx="3861911" cy="692917"/>
          </a:xfrm>
          <a:prstGeom prst="roundRect">
            <a:avLst>
              <a:gd name="adj" fmla="val 50000"/>
            </a:avLst>
          </a:prstGeom>
          <a:solidFill>
            <a:srgbClr val="FFFFFF"/>
          </a:solidFill>
          <a:ln w="9525" cap="flat" cmpd="sng">
            <a:solidFill>
              <a:srgbClr val="0A7E9D"/>
            </a:solidFill>
            <a:prstDash val="solid"/>
            <a:round/>
            <a:headEnd type="none" w="sm" len="sm"/>
            <a:tailEnd type="none" w="sm" len="sm"/>
          </a:ln>
        </p:spPr>
        <p:txBody>
          <a:bodyPr spcFirstLastPara="1" wrap="square" lIns="182875" tIns="91425" rIns="91425" bIns="91425" anchor="ctr" anchorCtr="0">
            <a:noAutofit/>
          </a:bodyPr>
          <a:lstStyle/>
          <a:p>
            <a:pPr lvl="0">
              <a:buClr>
                <a:schemeClr val="dk1"/>
              </a:buClr>
              <a:buSzPts val="1100"/>
            </a:pPr>
            <a:r>
              <a:rPr lang="fr-FR" sz="1600" dirty="0">
                <a:solidFill>
                  <a:schemeClr val="accent1"/>
                </a:solidFill>
                <a:ea typeface="Fira Sans Extra Condensed Medium"/>
                <a:cs typeface="Fira Sans Extra Condensed Medium"/>
                <a:sym typeface="Fira Sans Extra Condensed Medium"/>
              </a:rPr>
              <a:t>D’une indépendance reconnue par les conventions internationales (OIT)</a:t>
            </a:r>
          </a:p>
        </p:txBody>
      </p:sp>
      <p:grpSp>
        <p:nvGrpSpPr>
          <p:cNvPr id="283" name="Google Shape;283;p19"/>
          <p:cNvGrpSpPr/>
          <p:nvPr/>
        </p:nvGrpSpPr>
        <p:grpSpPr>
          <a:xfrm>
            <a:off x="755576" y="1931834"/>
            <a:ext cx="2671608" cy="2140822"/>
            <a:chOff x="334364" y="1696445"/>
            <a:chExt cx="2836486" cy="2272942"/>
          </a:xfrm>
        </p:grpSpPr>
        <p:grpSp>
          <p:nvGrpSpPr>
            <p:cNvPr id="284" name="Google Shape;284;p19"/>
            <p:cNvGrpSpPr/>
            <p:nvPr/>
          </p:nvGrpSpPr>
          <p:grpSpPr>
            <a:xfrm>
              <a:off x="2288356" y="1696445"/>
              <a:ext cx="882450" cy="1136250"/>
              <a:chOff x="2288356" y="1696445"/>
              <a:chExt cx="882450" cy="1136250"/>
            </a:xfrm>
          </p:grpSpPr>
          <p:sp>
            <p:nvSpPr>
              <p:cNvPr id="285" name="Google Shape;285;p19"/>
              <p:cNvSpPr/>
              <p:nvPr/>
            </p:nvSpPr>
            <p:spPr>
              <a:xfrm flipH="1">
                <a:off x="2288356" y="1696445"/>
                <a:ext cx="773700" cy="773700"/>
              </a:xfrm>
              <a:prstGeom prst="arc">
                <a:avLst>
                  <a:gd name="adj1" fmla="val 16200000"/>
                  <a:gd name="adj2" fmla="val 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286" name="Google Shape;286;p19"/>
              <p:cNvCxnSpPr>
                <a:stCxn id="285" idx="0"/>
              </p:cNvCxnSpPr>
              <p:nvPr/>
            </p:nvCxnSpPr>
            <p:spPr>
              <a:xfrm>
                <a:off x="2675206" y="1696445"/>
                <a:ext cx="495600" cy="0"/>
              </a:xfrm>
              <a:prstGeom prst="straightConnector1">
                <a:avLst/>
              </a:prstGeom>
              <a:noFill/>
              <a:ln w="9525" cap="flat" cmpd="sng">
                <a:solidFill>
                  <a:srgbClr val="000000"/>
                </a:solidFill>
                <a:prstDash val="solid"/>
                <a:round/>
                <a:headEnd type="none" w="med" len="med"/>
                <a:tailEnd type="oval" w="med" len="med"/>
              </a:ln>
            </p:spPr>
          </p:cxnSp>
          <p:cxnSp>
            <p:nvCxnSpPr>
              <p:cNvPr id="287" name="Google Shape;287;p19"/>
              <p:cNvCxnSpPr>
                <a:stCxn id="285" idx="2"/>
              </p:cNvCxnSpPr>
              <p:nvPr/>
            </p:nvCxnSpPr>
            <p:spPr>
              <a:xfrm>
                <a:off x="2288356" y="2083295"/>
                <a:ext cx="0" cy="749400"/>
              </a:xfrm>
              <a:prstGeom prst="straightConnector1">
                <a:avLst/>
              </a:prstGeom>
              <a:noFill/>
              <a:ln w="9525" cap="flat" cmpd="sng">
                <a:solidFill>
                  <a:srgbClr val="000000"/>
                </a:solidFill>
                <a:prstDash val="solid"/>
                <a:round/>
                <a:headEnd type="none" w="med" len="med"/>
                <a:tailEnd type="none" w="med" len="med"/>
              </a:ln>
            </p:spPr>
          </p:cxnSp>
        </p:grpSp>
        <p:grpSp>
          <p:nvGrpSpPr>
            <p:cNvPr id="288" name="Google Shape;288;p19"/>
            <p:cNvGrpSpPr/>
            <p:nvPr/>
          </p:nvGrpSpPr>
          <p:grpSpPr>
            <a:xfrm>
              <a:off x="2288412" y="2832906"/>
              <a:ext cx="882422" cy="1136481"/>
              <a:chOff x="7009125" y="3265500"/>
              <a:chExt cx="565800" cy="728700"/>
            </a:xfrm>
          </p:grpSpPr>
          <p:sp>
            <p:nvSpPr>
              <p:cNvPr id="289" name="Google Shape;289;p19"/>
              <p:cNvSpPr/>
              <p:nvPr/>
            </p:nvSpPr>
            <p:spPr>
              <a:xfrm rot="10800000">
                <a:off x="7009125" y="3498000"/>
                <a:ext cx="496200" cy="496200"/>
              </a:xfrm>
              <a:prstGeom prst="arc">
                <a:avLst>
                  <a:gd name="adj1" fmla="val 16200000"/>
                  <a:gd name="adj2" fmla="val 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290" name="Google Shape;290;p19"/>
              <p:cNvCxnSpPr>
                <a:stCxn id="289" idx="0"/>
              </p:cNvCxnSpPr>
              <p:nvPr/>
            </p:nvCxnSpPr>
            <p:spPr>
              <a:xfrm>
                <a:off x="7257225" y="3994200"/>
                <a:ext cx="317700" cy="0"/>
              </a:xfrm>
              <a:prstGeom prst="straightConnector1">
                <a:avLst/>
              </a:prstGeom>
              <a:noFill/>
              <a:ln w="9525" cap="flat" cmpd="sng">
                <a:solidFill>
                  <a:srgbClr val="000000"/>
                </a:solidFill>
                <a:prstDash val="solid"/>
                <a:round/>
                <a:headEnd type="none" w="med" len="med"/>
                <a:tailEnd type="oval" w="med" len="med"/>
              </a:ln>
            </p:spPr>
          </p:cxnSp>
          <p:cxnSp>
            <p:nvCxnSpPr>
              <p:cNvPr id="291" name="Google Shape;291;p19"/>
              <p:cNvCxnSpPr>
                <a:stCxn id="289" idx="2"/>
              </p:cNvCxnSpPr>
              <p:nvPr/>
            </p:nvCxnSpPr>
            <p:spPr>
              <a:xfrm rot="10800000">
                <a:off x="7009125" y="3265500"/>
                <a:ext cx="0" cy="480600"/>
              </a:xfrm>
              <a:prstGeom prst="straightConnector1">
                <a:avLst/>
              </a:prstGeom>
              <a:noFill/>
              <a:ln w="9525" cap="flat" cmpd="sng">
                <a:solidFill>
                  <a:srgbClr val="000000"/>
                </a:solidFill>
                <a:prstDash val="solid"/>
                <a:round/>
                <a:headEnd type="none" w="med" len="med"/>
                <a:tailEnd type="none" w="med" len="med"/>
              </a:ln>
            </p:spPr>
          </p:cxnSp>
        </p:grpSp>
        <p:cxnSp>
          <p:nvCxnSpPr>
            <p:cNvPr id="292" name="Google Shape;292;p19"/>
            <p:cNvCxnSpPr/>
            <p:nvPr/>
          </p:nvCxnSpPr>
          <p:spPr>
            <a:xfrm>
              <a:off x="1602150" y="2832788"/>
              <a:ext cx="1568700" cy="0"/>
            </a:xfrm>
            <a:prstGeom prst="straightConnector1">
              <a:avLst/>
            </a:prstGeom>
            <a:noFill/>
            <a:ln w="9525" cap="flat" cmpd="sng">
              <a:solidFill>
                <a:srgbClr val="000000"/>
              </a:solidFill>
              <a:prstDash val="solid"/>
              <a:round/>
              <a:headEnd type="none" w="med" len="med"/>
              <a:tailEnd type="oval" w="med" len="med"/>
            </a:ln>
          </p:spPr>
        </p:cxnSp>
        <p:sp>
          <p:nvSpPr>
            <p:cNvPr id="293" name="Google Shape;293;p19"/>
            <p:cNvSpPr/>
            <p:nvPr/>
          </p:nvSpPr>
          <p:spPr>
            <a:xfrm>
              <a:off x="2215781" y="2760409"/>
              <a:ext cx="144900" cy="144900"/>
            </a:xfrm>
            <a:prstGeom prst="ellipse">
              <a:avLst/>
            </a:prstGeom>
            <a:solidFill>
              <a:srgbClr val="FFFFFF"/>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94;p19"/>
            <p:cNvSpPr/>
            <p:nvPr/>
          </p:nvSpPr>
          <p:spPr>
            <a:xfrm>
              <a:off x="334364" y="1806047"/>
              <a:ext cx="2053522" cy="2053522"/>
            </a:xfrm>
            <a:prstGeom prst="ellipse">
              <a:avLst/>
            </a:prstGeom>
            <a:solidFill>
              <a:srgbClr val="CB5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95;p19"/>
            <p:cNvSpPr/>
            <p:nvPr/>
          </p:nvSpPr>
          <p:spPr>
            <a:xfrm>
              <a:off x="551891" y="2023752"/>
              <a:ext cx="1618112" cy="1618112"/>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700" dirty="0">
                <a:solidFill>
                  <a:schemeClr val="accent6"/>
                </a:solidFill>
                <a:latin typeface="Fira Sans Extra Condensed Medium"/>
                <a:ea typeface="Fira Sans Extra Condensed Medium"/>
                <a:cs typeface="Fira Sans Extra Condensed Medium"/>
                <a:sym typeface="Fira Sans Extra Condensed Medium"/>
              </a:endParaRPr>
            </a:p>
          </p:txBody>
        </p:sp>
      </p:grpSp>
      <p:sp>
        <p:nvSpPr>
          <p:cNvPr id="3" name="Rectangle 2"/>
          <p:cNvSpPr/>
          <p:nvPr/>
        </p:nvSpPr>
        <p:spPr>
          <a:xfrm>
            <a:off x="899592" y="2795960"/>
            <a:ext cx="1696277" cy="369332"/>
          </a:xfrm>
          <a:prstGeom prst="rect">
            <a:avLst/>
          </a:prstGeom>
        </p:spPr>
        <p:txBody>
          <a:bodyPr wrap="square">
            <a:spAutoFit/>
          </a:bodyPr>
          <a:lstStyle/>
          <a:p>
            <a:pPr algn="ctr"/>
            <a:r>
              <a:rPr lang="fr-FR" sz="1400" b="1" dirty="0">
                <a:solidFill>
                  <a:srgbClr val="CB5039"/>
                </a:solidFill>
              </a:rPr>
              <a:t>PRÉROGATIVES</a:t>
            </a:r>
            <a:r>
              <a:rPr lang="fr-FR" b="1" dirty="0">
                <a:solidFill>
                  <a:srgbClr val="002060"/>
                </a:solidFill>
              </a:rPr>
              <a:t> </a:t>
            </a:r>
            <a:endParaRPr lang="fr-FR" b="1" dirty="0"/>
          </a:p>
        </p:txBody>
      </p:sp>
      <p:pic>
        <p:nvPicPr>
          <p:cNvPr id="42" name="Image 4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97343" y="66056"/>
            <a:ext cx="611479" cy="555323"/>
          </a:xfrm>
          <a:prstGeom prst="rect">
            <a:avLst/>
          </a:prstGeom>
        </p:spPr>
      </p:pic>
      <p:sp>
        <p:nvSpPr>
          <p:cNvPr id="44" name="Rectangle 43"/>
          <p:cNvSpPr/>
          <p:nvPr/>
        </p:nvSpPr>
        <p:spPr>
          <a:xfrm>
            <a:off x="979931" y="108728"/>
            <a:ext cx="969738" cy="37479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2" name="Titre 1"/>
          <p:cNvSpPr>
            <a:spLocks noGrp="1"/>
          </p:cNvSpPr>
          <p:nvPr>
            <p:ph type="title"/>
          </p:nvPr>
        </p:nvSpPr>
        <p:spPr>
          <a:xfrm>
            <a:off x="1259632" y="117633"/>
            <a:ext cx="6593762" cy="966534"/>
          </a:xfrm>
        </p:spPr>
        <p:txBody>
          <a:bodyPr/>
          <a:lstStyle/>
          <a:p>
            <a:r>
              <a:rPr lang="fr-FR" sz="2400" b="0" dirty="0">
                <a:solidFill>
                  <a:srgbClr val="0A7E9D"/>
                </a:solidFill>
                <a:latin typeface="Marianne Medium" panose="02000000000000000000" pitchFamily="2" charset="0"/>
              </a:rPr>
              <a:t>EN TANT QU’AGENT PUBLIC, L’INSPECTEUR DU TRAVAIL DISPOSE :</a:t>
            </a:r>
          </a:p>
        </p:txBody>
      </p:sp>
      <p:grpSp>
        <p:nvGrpSpPr>
          <p:cNvPr id="26" name="Groupe 25"/>
          <p:cNvGrpSpPr/>
          <p:nvPr/>
        </p:nvGrpSpPr>
        <p:grpSpPr>
          <a:xfrm>
            <a:off x="7308304" y="126775"/>
            <a:ext cx="1645392" cy="666684"/>
            <a:chOff x="7247085" y="116652"/>
            <a:chExt cx="1645392" cy="666684"/>
          </a:xfrm>
        </p:grpSpPr>
        <p:pic>
          <p:nvPicPr>
            <p:cNvPr id="27" name="Image 2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848869" y="313357"/>
              <a:ext cx="1043608" cy="469979"/>
            </a:xfrm>
            <a:prstGeom prst="rect">
              <a:avLst/>
            </a:prstGeom>
          </p:spPr>
        </p:pic>
        <p:sp>
          <p:nvSpPr>
            <p:cNvPr id="28" name="ZoneTexte 27"/>
            <p:cNvSpPr txBox="1"/>
            <p:nvPr/>
          </p:nvSpPr>
          <p:spPr>
            <a:xfrm>
              <a:off x="7247085" y="116652"/>
              <a:ext cx="1645392" cy="215444"/>
            </a:xfrm>
            <a:prstGeom prst="rect">
              <a:avLst/>
            </a:prstGeom>
            <a:noFill/>
          </p:spPr>
          <p:txBody>
            <a:bodyPr wrap="square" rtlCol="0">
              <a:spAutoFit/>
            </a:bodyPr>
            <a:lstStyle/>
            <a:p>
              <a:pPr algn="r"/>
              <a:r>
                <a:rPr lang="fr-FR" sz="800" dirty="0">
                  <a:latin typeface="Marianne" panose="02000000000000000000" pitchFamily="2" charset="0"/>
                </a:rPr>
                <a:t>Direction générale du travail</a:t>
              </a:r>
            </a:p>
          </p:txBody>
        </p:sp>
      </p:grpSp>
    </p:spTree>
    <p:extLst>
      <p:ext uri="{BB962C8B-B14F-4D97-AF65-F5344CB8AC3E}">
        <p14:creationId xmlns:p14="http://schemas.microsoft.com/office/powerpoint/2010/main" val="14979951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83"/>
                                        </p:tgtEl>
                                        <p:attrNameLst>
                                          <p:attrName>style.visibility</p:attrName>
                                        </p:attrNameLst>
                                      </p:cBhvr>
                                      <p:to>
                                        <p:strVal val="visible"/>
                                      </p:to>
                                    </p:set>
                                    <p:animEffect transition="in" filter="wipe(left)">
                                      <p:cBhvr>
                                        <p:cTn id="11" dur="500"/>
                                        <p:tgtEl>
                                          <p:spTgt spid="283"/>
                                        </p:tgtEl>
                                      </p:cBhvr>
                                    </p:animEffect>
                                  </p:childTnLst>
                                </p:cTn>
                              </p:par>
                            </p:childTnLst>
                          </p:cTn>
                        </p:par>
                        <p:par>
                          <p:cTn id="12" fill="hold">
                            <p:stCondLst>
                              <p:cond delay="1500"/>
                            </p:stCondLst>
                            <p:childTnLst>
                              <p:par>
                                <p:cTn id="13" presetID="1" presetClass="entr" presetSubtype="0" fill="hold" grpId="0" nodeType="afterEffect">
                                  <p:stCondLst>
                                    <p:cond delay="0"/>
                                  </p:stCondLst>
                                  <p:iterate type="wd">
                                    <p:tmAbs val="100"/>
                                  </p:iterate>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264"/>
                                        </p:tgtEl>
                                        <p:attrNameLst>
                                          <p:attrName>style.visibility</p:attrName>
                                        </p:attrNameLst>
                                      </p:cBhvr>
                                      <p:to>
                                        <p:strVal val="visible"/>
                                      </p:to>
                                    </p:set>
                                    <p:animEffect transition="in" filter="wipe(left)">
                                      <p:cBhvr>
                                        <p:cTn id="18" dur="500"/>
                                        <p:tgtEl>
                                          <p:spTgt spid="26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65"/>
                                        </p:tgtEl>
                                        <p:attrNameLst>
                                          <p:attrName>style.visibility</p:attrName>
                                        </p:attrNameLst>
                                      </p:cBhvr>
                                      <p:to>
                                        <p:strVal val="visible"/>
                                      </p:to>
                                    </p:set>
                                    <p:animEffect transition="in" filter="wipe(left)">
                                      <p:cBhvr>
                                        <p:cTn id="22" dur="500"/>
                                        <p:tgtEl>
                                          <p:spTgt spid="265"/>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256"/>
                                        </p:tgtEl>
                                        <p:attrNameLst>
                                          <p:attrName>style.visibility</p:attrName>
                                        </p:attrNameLst>
                                      </p:cBhvr>
                                      <p:to>
                                        <p:strVal val="visible"/>
                                      </p:to>
                                    </p:set>
                                    <p:animEffect transition="in" filter="wipe(left)">
                                      <p:cBhvr>
                                        <p:cTn id="26" dur="500"/>
                                        <p:tgtEl>
                                          <p:spTgt spid="256"/>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7"/>
                                        </p:tgtEl>
                                        <p:attrNameLst>
                                          <p:attrName>style.visibility</p:attrName>
                                        </p:attrNameLst>
                                      </p:cBhvr>
                                      <p:to>
                                        <p:strVal val="visible"/>
                                      </p:to>
                                    </p:set>
                                    <p:animEffect transition="in" filter="wipe(left)">
                                      <p:cBhvr>
                                        <p:cTn id="30" dur="500"/>
                                        <p:tgtEl>
                                          <p:spTgt spid="257"/>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260"/>
                                        </p:tgtEl>
                                        <p:attrNameLst>
                                          <p:attrName>style.visibility</p:attrName>
                                        </p:attrNameLst>
                                      </p:cBhvr>
                                      <p:to>
                                        <p:strVal val="visible"/>
                                      </p:to>
                                    </p:set>
                                    <p:animEffect transition="in" filter="wipe(left)">
                                      <p:cBhvr>
                                        <p:cTn id="34" dur="500"/>
                                        <p:tgtEl>
                                          <p:spTgt spid="260"/>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261"/>
                                        </p:tgtEl>
                                        <p:attrNameLst>
                                          <p:attrName>style.visibility</p:attrName>
                                        </p:attrNameLst>
                                      </p:cBhvr>
                                      <p:to>
                                        <p:strVal val="visible"/>
                                      </p:to>
                                    </p:set>
                                    <p:animEffect transition="in" filter="wipe(left)">
                                      <p:cBhvr>
                                        <p:cTn id="38" dur="5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P spid="257" grpId="0" animBg="1"/>
      <p:bldP spid="260" grpId="0" animBg="1"/>
      <p:bldP spid="261" grpId="0" animBg="1"/>
      <p:bldP spid="264" grpId="0" animBg="1"/>
      <p:bldP spid="265" grpId="0" animBg="1"/>
      <p:bldP spid="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pic>
        <p:nvPicPr>
          <p:cNvPr id="48" name="Image 4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7504" y="144219"/>
            <a:ext cx="611479" cy="555323"/>
          </a:xfrm>
          <a:prstGeom prst="rect">
            <a:avLst/>
          </a:prstGeom>
        </p:spPr>
      </p:pic>
      <p:grpSp>
        <p:nvGrpSpPr>
          <p:cNvPr id="9" name="Groupe 8"/>
          <p:cNvGrpSpPr/>
          <p:nvPr/>
        </p:nvGrpSpPr>
        <p:grpSpPr>
          <a:xfrm>
            <a:off x="1331640" y="1381624"/>
            <a:ext cx="1638791" cy="3339239"/>
            <a:chOff x="1331640" y="1381624"/>
            <a:chExt cx="1638791" cy="3339239"/>
          </a:xfrm>
        </p:grpSpPr>
        <p:sp>
          <p:nvSpPr>
            <p:cNvPr id="37" name="Google Shape;1643;p37"/>
            <p:cNvSpPr/>
            <p:nvPr/>
          </p:nvSpPr>
          <p:spPr>
            <a:xfrm>
              <a:off x="1331640" y="1381624"/>
              <a:ext cx="1620000" cy="3339239"/>
            </a:xfrm>
            <a:custGeom>
              <a:avLst/>
              <a:gdLst/>
              <a:ahLst/>
              <a:cxnLst/>
              <a:rect l="l" t="t" r="r" b="b"/>
              <a:pathLst>
                <a:path w="7512" h="17639" extrusionOk="0">
                  <a:moveTo>
                    <a:pt x="1078" y="0"/>
                  </a:moveTo>
                  <a:cubicBezTo>
                    <a:pt x="487" y="0"/>
                    <a:pt x="1" y="488"/>
                    <a:pt x="1" y="1077"/>
                  </a:cubicBezTo>
                  <a:lnTo>
                    <a:pt x="1" y="17638"/>
                  </a:lnTo>
                  <a:lnTo>
                    <a:pt x="7511" y="17638"/>
                  </a:lnTo>
                  <a:lnTo>
                    <a:pt x="7511" y="1077"/>
                  </a:lnTo>
                  <a:cubicBezTo>
                    <a:pt x="7511" y="488"/>
                    <a:pt x="7025" y="0"/>
                    <a:pt x="6410" y="0"/>
                  </a:cubicBezTo>
                  <a:close/>
                </a:path>
              </a:pathLst>
            </a:custGeom>
            <a:solidFill>
              <a:srgbClr val="9BC062"/>
            </a:solidFill>
            <a:ln>
              <a:noFill/>
            </a:ln>
            <a:effectLst>
              <a:outerShdw blurRad="71438" dist="4762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e 1"/>
            <p:cNvGrpSpPr/>
            <p:nvPr/>
          </p:nvGrpSpPr>
          <p:grpSpPr>
            <a:xfrm>
              <a:off x="1350431" y="1576140"/>
              <a:ext cx="1620000" cy="2055098"/>
              <a:chOff x="1350431" y="1576140"/>
              <a:chExt cx="1620000" cy="2055098"/>
            </a:xfrm>
          </p:grpSpPr>
          <p:sp>
            <p:nvSpPr>
              <p:cNvPr id="39" name="Google Shape;1645;p37"/>
              <p:cNvSpPr txBox="1"/>
              <p:nvPr/>
            </p:nvSpPr>
            <p:spPr>
              <a:xfrm>
                <a:off x="1350431" y="3134355"/>
                <a:ext cx="1620000" cy="49688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ea typeface="Roboto"/>
                    <a:cs typeface="Roboto"/>
                    <a:sym typeface="Roboto"/>
                  </a:rPr>
                  <a:t>Fonction publique</a:t>
                </a:r>
                <a:endParaRPr sz="1200" dirty="0">
                  <a:solidFill>
                    <a:schemeClr val="lt1"/>
                  </a:solidFill>
                  <a:ea typeface="Roboto"/>
                  <a:cs typeface="Roboto"/>
                  <a:sym typeface="Roboto"/>
                </a:endParaRPr>
              </a:p>
            </p:txBody>
          </p:sp>
          <p:sp>
            <p:nvSpPr>
              <p:cNvPr id="40" name="Google Shape;1646;p37"/>
              <p:cNvSpPr txBox="1"/>
              <p:nvPr/>
            </p:nvSpPr>
            <p:spPr>
              <a:xfrm>
                <a:off x="1350432" y="2664828"/>
                <a:ext cx="1619999" cy="20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ea typeface="Fira Sans Extra Condensed"/>
                    <a:cs typeface="Fira Sans Extra Condensed"/>
                    <a:sym typeface="Fira Sans Extra Condensed"/>
                  </a:rPr>
                  <a:t>STATUT</a:t>
                </a:r>
                <a:r>
                  <a:rPr lang="en" sz="1600" b="1">
                    <a:solidFill>
                      <a:schemeClr val="lt1"/>
                    </a:solidFill>
                    <a:latin typeface="Fira Sans Extra Condensed"/>
                    <a:ea typeface="Fira Sans Extra Condensed"/>
                    <a:cs typeface="Fira Sans Extra Condensed"/>
                    <a:sym typeface="Fira Sans Extra Condensed"/>
                  </a:rPr>
                  <a:t> </a:t>
                </a:r>
                <a:endParaRPr sz="1600" b="1" dirty="0">
                  <a:solidFill>
                    <a:schemeClr val="lt1"/>
                  </a:solidFill>
                  <a:latin typeface="Fira Sans Extra Condensed"/>
                  <a:ea typeface="Fira Sans Extra Condensed"/>
                  <a:cs typeface="Fira Sans Extra Condensed"/>
                  <a:sym typeface="Fira Sans Extra Condensed"/>
                </a:endParaRPr>
              </a:p>
            </p:txBody>
          </p:sp>
          <p:grpSp>
            <p:nvGrpSpPr>
              <p:cNvPr id="6" name="Groupe 5"/>
              <p:cNvGrpSpPr/>
              <p:nvPr/>
            </p:nvGrpSpPr>
            <p:grpSpPr>
              <a:xfrm>
                <a:off x="1759249" y="1576140"/>
                <a:ext cx="802362" cy="802096"/>
                <a:chOff x="1853576" y="1590252"/>
                <a:chExt cx="802362" cy="802096"/>
              </a:xfrm>
            </p:grpSpPr>
            <p:sp>
              <p:nvSpPr>
                <p:cNvPr id="38" name="Google Shape;1644;p37"/>
                <p:cNvSpPr/>
                <p:nvPr/>
              </p:nvSpPr>
              <p:spPr>
                <a:xfrm>
                  <a:off x="1853576" y="1590252"/>
                  <a:ext cx="802362" cy="802096"/>
                </a:xfrm>
                <a:custGeom>
                  <a:avLst/>
                  <a:gdLst/>
                  <a:ahLst/>
                  <a:cxnLst/>
                  <a:rect l="l" t="t" r="r" b="b"/>
                  <a:pathLst>
                    <a:path w="6026" h="6024" extrusionOk="0">
                      <a:moveTo>
                        <a:pt x="3001" y="0"/>
                      </a:moveTo>
                      <a:cubicBezTo>
                        <a:pt x="1333" y="0"/>
                        <a:pt x="0" y="1333"/>
                        <a:pt x="0" y="2999"/>
                      </a:cubicBezTo>
                      <a:cubicBezTo>
                        <a:pt x="0" y="4666"/>
                        <a:pt x="1333" y="6024"/>
                        <a:pt x="3001" y="6024"/>
                      </a:cubicBezTo>
                      <a:cubicBezTo>
                        <a:pt x="4666" y="6024"/>
                        <a:pt x="6026" y="4666"/>
                        <a:pt x="6026" y="2999"/>
                      </a:cubicBezTo>
                      <a:cubicBezTo>
                        <a:pt x="6026" y="1333"/>
                        <a:pt x="4666" y="0"/>
                        <a:pt x="30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673;p37"/>
                <p:cNvSpPr/>
                <p:nvPr/>
              </p:nvSpPr>
              <p:spPr>
                <a:xfrm>
                  <a:off x="2136364" y="1783188"/>
                  <a:ext cx="236789" cy="237397"/>
                </a:xfrm>
                <a:custGeom>
                  <a:avLst/>
                  <a:gdLst/>
                  <a:ahLst/>
                  <a:cxnLst/>
                  <a:rect l="l" t="t" r="r" b="b"/>
                  <a:pathLst>
                    <a:path w="6964" h="6983" extrusionOk="0">
                      <a:moveTo>
                        <a:pt x="3482" y="0"/>
                      </a:moveTo>
                      <a:cubicBezTo>
                        <a:pt x="1553" y="0"/>
                        <a:pt x="1" y="1572"/>
                        <a:pt x="1" y="3501"/>
                      </a:cubicBezTo>
                      <a:cubicBezTo>
                        <a:pt x="1" y="5411"/>
                        <a:pt x="1553" y="6982"/>
                        <a:pt x="3482" y="6982"/>
                      </a:cubicBezTo>
                      <a:cubicBezTo>
                        <a:pt x="5392" y="6982"/>
                        <a:pt x="6963" y="5411"/>
                        <a:pt x="6963" y="3501"/>
                      </a:cubicBezTo>
                      <a:cubicBezTo>
                        <a:pt x="6963" y="1572"/>
                        <a:pt x="5392" y="0"/>
                        <a:pt x="3482" y="0"/>
                      </a:cubicBezTo>
                      <a:close/>
                    </a:path>
                  </a:pathLst>
                </a:custGeom>
                <a:solidFill>
                  <a:srgbClr val="9BC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3"/>
                    </a:solidFill>
                  </a:endParaRPr>
                </a:p>
              </p:txBody>
            </p:sp>
            <p:sp>
              <p:nvSpPr>
                <p:cNvPr id="62" name="Google Shape;1674;p37"/>
                <p:cNvSpPr/>
                <p:nvPr/>
              </p:nvSpPr>
              <p:spPr>
                <a:xfrm>
                  <a:off x="2045747" y="1998904"/>
                  <a:ext cx="418019" cy="241478"/>
                </a:xfrm>
                <a:custGeom>
                  <a:avLst/>
                  <a:gdLst/>
                  <a:ahLst/>
                  <a:cxnLst/>
                  <a:rect l="l" t="t" r="r" b="b"/>
                  <a:pathLst>
                    <a:path w="12294" h="7103" extrusionOk="0">
                      <a:moveTo>
                        <a:pt x="2865" y="1"/>
                      </a:moveTo>
                      <a:cubicBezTo>
                        <a:pt x="1273" y="1"/>
                        <a:pt x="0" y="1294"/>
                        <a:pt x="0" y="2865"/>
                      </a:cubicBezTo>
                      <a:lnTo>
                        <a:pt x="0" y="7102"/>
                      </a:lnTo>
                      <a:lnTo>
                        <a:pt x="2109" y="7102"/>
                      </a:lnTo>
                      <a:lnTo>
                        <a:pt x="2109" y="4735"/>
                      </a:lnTo>
                      <a:cubicBezTo>
                        <a:pt x="2109" y="4576"/>
                        <a:pt x="2248" y="4437"/>
                        <a:pt x="2427" y="4437"/>
                      </a:cubicBezTo>
                      <a:cubicBezTo>
                        <a:pt x="2586" y="4437"/>
                        <a:pt x="2726" y="4576"/>
                        <a:pt x="2726" y="4735"/>
                      </a:cubicBezTo>
                      <a:lnTo>
                        <a:pt x="2726" y="7102"/>
                      </a:lnTo>
                      <a:lnTo>
                        <a:pt x="9549" y="7102"/>
                      </a:lnTo>
                      <a:lnTo>
                        <a:pt x="9549" y="4735"/>
                      </a:lnTo>
                      <a:cubicBezTo>
                        <a:pt x="9549" y="4576"/>
                        <a:pt x="9688" y="4437"/>
                        <a:pt x="9847" y="4437"/>
                      </a:cubicBezTo>
                      <a:cubicBezTo>
                        <a:pt x="10026" y="4437"/>
                        <a:pt x="10165" y="4576"/>
                        <a:pt x="10165" y="4735"/>
                      </a:cubicBezTo>
                      <a:lnTo>
                        <a:pt x="10165" y="7102"/>
                      </a:lnTo>
                      <a:lnTo>
                        <a:pt x="12294" y="7102"/>
                      </a:lnTo>
                      <a:lnTo>
                        <a:pt x="12294" y="2865"/>
                      </a:lnTo>
                      <a:cubicBezTo>
                        <a:pt x="12294" y="1294"/>
                        <a:pt x="11001" y="1"/>
                        <a:pt x="9429" y="1"/>
                      </a:cubicBezTo>
                      <a:lnTo>
                        <a:pt x="9350" y="1"/>
                      </a:lnTo>
                      <a:cubicBezTo>
                        <a:pt x="8574" y="916"/>
                        <a:pt x="7420" y="1493"/>
                        <a:pt x="6147" y="1493"/>
                      </a:cubicBezTo>
                      <a:cubicBezTo>
                        <a:pt x="4854" y="1493"/>
                        <a:pt x="3700" y="916"/>
                        <a:pt x="2925" y="1"/>
                      </a:cubicBezTo>
                      <a:close/>
                    </a:path>
                  </a:pathLst>
                </a:custGeom>
                <a:solidFill>
                  <a:srgbClr val="9BC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3"/>
                    </a:solidFill>
                  </a:endParaRPr>
                </a:p>
              </p:txBody>
            </p:sp>
          </p:grpSp>
        </p:grpSp>
      </p:grpSp>
      <p:grpSp>
        <p:nvGrpSpPr>
          <p:cNvPr id="4" name="Groupe 3"/>
          <p:cNvGrpSpPr/>
          <p:nvPr/>
        </p:nvGrpSpPr>
        <p:grpSpPr>
          <a:xfrm>
            <a:off x="3707904" y="1391474"/>
            <a:ext cx="1980000" cy="3339240"/>
            <a:chOff x="3707904" y="1391474"/>
            <a:chExt cx="1980000" cy="3339240"/>
          </a:xfrm>
        </p:grpSpPr>
        <p:sp>
          <p:nvSpPr>
            <p:cNvPr id="41" name="Google Shape;1647;p37"/>
            <p:cNvSpPr/>
            <p:nvPr/>
          </p:nvSpPr>
          <p:spPr>
            <a:xfrm>
              <a:off x="3707904" y="1391474"/>
              <a:ext cx="1980000" cy="3339239"/>
            </a:xfrm>
            <a:custGeom>
              <a:avLst/>
              <a:gdLst/>
              <a:ahLst/>
              <a:cxnLst/>
              <a:rect l="l" t="t" r="r" b="b"/>
              <a:pathLst>
                <a:path w="7512" h="17639" extrusionOk="0">
                  <a:moveTo>
                    <a:pt x="1078" y="0"/>
                  </a:moveTo>
                  <a:cubicBezTo>
                    <a:pt x="487" y="0"/>
                    <a:pt x="1" y="488"/>
                    <a:pt x="1" y="1077"/>
                  </a:cubicBezTo>
                  <a:lnTo>
                    <a:pt x="1" y="17638"/>
                  </a:lnTo>
                  <a:lnTo>
                    <a:pt x="7511" y="17638"/>
                  </a:lnTo>
                  <a:lnTo>
                    <a:pt x="7511" y="1077"/>
                  </a:lnTo>
                  <a:cubicBezTo>
                    <a:pt x="7511" y="488"/>
                    <a:pt x="7025" y="0"/>
                    <a:pt x="6410" y="0"/>
                  </a:cubicBezTo>
                  <a:close/>
                </a:path>
              </a:pathLst>
            </a:custGeom>
            <a:solidFill>
              <a:srgbClr val="0A7E9D"/>
            </a:solidFill>
            <a:ln>
              <a:noFill/>
            </a:ln>
            <a:effectLst>
              <a:outerShdw blurRad="85725" dist="571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 name="Groupe 2"/>
            <p:cNvGrpSpPr/>
            <p:nvPr/>
          </p:nvGrpSpPr>
          <p:grpSpPr>
            <a:xfrm>
              <a:off x="3707904" y="1595160"/>
              <a:ext cx="1980000" cy="3135554"/>
              <a:chOff x="3707904" y="1595160"/>
              <a:chExt cx="1980000" cy="3135554"/>
            </a:xfrm>
          </p:grpSpPr>
          <p:sp>
            <p:nvSpPr>
              <p:cNvPr id="43" name="Google Shape;1649;p37"/>
              <p:cNvSpPr txBox="1"/>
              <p:nvPr/>
            </p:nvSpPr>
            <p:spPr>
              <a:xfrm>
                <a:off x="3707904" y="2947818"/>
                <a:ext cx="1980000" cy="1782896"/>
              </a:xfrm>
              <a:prstGeom prst="rect">
                <a:avLst/>
              </a:prstGeom>
              <a:noFill/>
              <a:ln>
                <a:noFill/>
              </a:ln>
            </p:spPr>
            <p:txBody>
              <a:bodyPr spcFirstLastPara="1" wrap="square" lIns="91425" tIns="91425" rIns="91425" bIns="91425" anchor="ctr" anchorCtr="0">
                <a:noAutofit/>
              </a:bodyPr>
              <a:lstStyle/>
              <a:p>
                <a:pPr lvl="0"/>
                <a:r>
                  <a:rPr lang="fr-FR" sz="1200" dirty="0">
                    <a:solidFill>
                      <a:schemeClr val="lt1"/>
                    </a:solidFill>
                    <a:ea typeface="Roboto"/>
                    <a:cs typeface="Roboto"/>
                    <a:sym typeface="Roboto"/>
                  </a:rPr>
                  <a:t>Expertise dans différents domaines : </a:t>
                </a:r>
                <a:r>
                  <a:rPr lang="fr-FR" sz="1000" dirty="0">
                    <a:solidFill>
                      <a:schemeClr val="lt1"/>
                    </a:solidFill>
                    <a:ea typeface="Roboto"/>
                    <a:cs typeface="Roboto"/>
                    <a:sym typeface="Roboto"/>
                  </a:rPr>
                  <a:t>santé, conditions de travail, travail illégal, dialogue social, égalité professionnelle…</a:t>
                </a:r>
                <a:br>
                  <a:rPr lang="fr-FR" sz="1000" dirty="0">
                    <a:solidFill>
                      <a:schemeClr val="lt1"/>
                    </a:solidFill>
                    <a:ea typeface="Roboto"/>
                    <a:cs typeface="Roboto"/>
                    <a:sym typeface="Roboto"/>
                  </a:rPr>
                </a:br>
                <a:r>
                  <a:rPr lang="fr-FR" sz="1200" dirty="0">
                    <a:solidFill>
                      <a:schemeClr val="lt1"/>
                    </a:solidFill>
                    <a:ea typeface="Roboto"/>
                    <a:cs typeface="Roboto"/>
                    <a:sym typeface="Roboto"/>
                  </a:rPr>
                  <a:t>Encadrement, pilotage, animation</a:t>
                </a:r>
              </a:p>
              <a:p>
                <a:pPr lvl="0"/>
                <a:r>
                  <a:rPr lang="fr-FR" sz="1200" dirty="0">
                    <a:solidFill>
                      <a:schemeClr val="lt1"/>
                    </a:solidFill>
                    <a:ea typeface="Roboto"/>
                    <a:cs typeface="Roboto"/>
                    <a:sym typeface="Roboto"/>
                  </a:rPr>
                  <a:t>Directeur adjoint du travail, Directeur du travail</a:t>
                </a:r>
              </a:p>
            </p:txBody>
          </p:sp>
          <p:sp>
            <p:nvSpPr>
              <p:cNvPr id="44" name="Google Shape;1650;p37"/>
              <p:cNvSpPr txBox="1"/>
              <p:nvPr/>
            </p:nvSpPr>
            <p:spPr>
              <a:xfrm>
                <a:off x="3761800" y="2420696"/>
                <a:ext cx="1872208" cy="69316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ea typeface="Fira Sans Extra Condensed"/>
                    <a:cs typeface="Fira Sans Extra Condensed"/>
                    <a:sym typeface="Fira Sans Extra Condensed"/>
                  </a:rPr>
                  <a:t>PERSPECTIVES DE CARRIERE</a:t>
                </a:r>
                <a:endParaRPr sz="1600" b="1" dirty="0">
                  <a:solidFill>
                    <a:schemeClr val="lt1"/>
                  </a:solidFill>
                  <a:ea typeface="Fira Sans Extra Condensed"/>
                  <a:cs typeface="Fira Sans Extra Condensed"/>
                  <a:sym typeface="Fira Sans Extra Condensed"/>
                </a:endParaRPr>
              </a:p>
            </p:txBody>
          </p:sp>
          <p:grpSp>
            <p:nvGrpSpPr>
              <p:cNvPr id="7" name="Groupe 6"/>
              <p:cNvGrpSpPr/>
              <p:nvPr/>
            </p:nvGrpSpPr>
            <p:grpSpPr>
              <a:xfrm>
                <a:off x="4296723" y="1595160"/>
                <a:ext cx="802362" cy="802096"/>
                <a:chOff x="4367190" y="1600102"/>
                <a:chExt cx="802362" cy="802096"/>
              </a:xfrm>
            </p:grpSpPr>
            <p:sp>
              <p:nvSpPr>
                <p:cNvPr id="42" name="Google Shape;1648;p37"/>
                <p:cNvSpPr/>
                <p:nvPr/>
              </p:nvSpPr>
              <p:spPr>
                <a:xfrm>
                  <a:off x="4367190" y="1600102"/>
                  <a:ext cx="802362" cy="802096"/>
                </a:xfrm>
                <a:custGeom>
                  <a:avLst/>
                  <a:gdLst/>
                  <a:ahLst/>
                  <a:cxnLst/>
                  <a:rect l="l" t="t" r="r" b="b"/>
                  <a:pathLst>
                    <a:path w="6026" h="6024" extrusionOk="0">
                      <a:moveTo>
                        <a:pt x="3001" y="0"/>
                      </a:moveTo>
                      <a:cubicBezTo>
                        <a:pt x="1333" y="0"/>
                        <a:pt x="0" y="1333"/>
                        <a:pt x="0" y="2999"/>
                      </a:cubicBezTo>
                      <a:cubicBezTo>
                        <a:pt x="0" y="4666"/>
                        <a:pt x="1333" y="6024"/>
                        <a:pt x="3001" y="6024"/>
                      </a:cubicBezTo>
                      <a:cubicBezTo>
                        <a:pt x="4666" y="6024"/>
                        <a:pt x="6026" y="4666"/>
                        <a:pt x="6026" y="2999"/>
                      </a:cubicBezTo>
                      <a:cubicBezTo>
                        <a:pt x="6026" y="1333"/>
                        <a:pt x="4666" y="0"/>
                        <a:pt x="30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3" name="Google Shape;1663;p37"/>
                <p:cNvGrpSpPr/>
                <p:nvPr/>
              </p:nvGrpSpPr>
              <p:grpSpPr>
                <a:xfrm>
                  <a:off x="4528340" y="1772555"/>
                  <a:ext cx="480062" cy="457191"/>
                  <a:chOff x="5016448" y="1830771"/>
                  <a:chExt cx="267206" cy="253025"/>
                </a:xfrm>
              </p:grpSpPr>
              <p:sp>
                <p:nvSpPr>
                  <p:cNvPr id="64" name="Google Shape;1664;p37"/>
                  <p:cNvSpPr/>
                  <p:nvPr/>
                </p:nvSpPr>
                <p:spPr>
                  <a:xfrm>
                    <a:off x="5016448" y="1830771"/>
                    <a:ext cx="267206" cy="253025"/>
                  </a:xfrm>
                  <a:custGeom>
                    <a:avLst/>
                    <a:gdLst/>
                    <a:ahLst/>
                    <a:cxnLst/>
                    <a:rect l="l" t="t" r="r" b="b"/>
                    <a:pathLst>
                      <a:path w="14980" h="14185" extrusionOk="0">
                        <a:moveTo>
                          <a:pt x="558" y="1"/>
                        </a:moveTo>
                        <a:cubicBezTo>
                          <a:pt x="259" y="1"/>
                          <a:pt x="1" y="80"/>
                          <a:pt x="1" y="478"/>
                        </a:cubicBezTo>
                        <a:lnTo>
                          <a:pt x="1" y="13488"/>
                        </a:lnTo>
                        <a:cubicBezTo>
                          <a:pt x="1" y="13866"/>
                          <a:pt x="319" y="14184"/>
                          <a:pt x="697" y="14184"/>
                        </a:cubicBezTo>
                        <a:lnTo>
                          <a:pt x="14502" y="14184"/>
                        </a:lnTo>
                        <a:cubicBezTo>
                          <a:pt x="14900" y="14184"/>
                          <a:pt x="14980" y="13945"/>
                          <a:pt x="14980" y="13627"/>
                        </a:cubicBezTo>
                        <a:cubicBezTo>
                          <a:pt x="14980" y="13309"/>
                          <a:pt x="14900" y="13070"/>
                          <a:pt x="14502" y="13070"/>
                        </a:cubicBezTo>
                        <a:lnTo>
                          <a:pt x="1831" y="13070"/>
                        </a:lnTo>
                        <a:cubicBezTo>
                          <a:pt x="1433" y="13070"/>
                          <a:pt x="1135" y="12752"/>
                          <a:pt x="1135" y="12354"/>
                        </a:cubicBezTo>
                        <a:lnTo>
                          <a:pt x="1135" y="478"/>
                        </a:lnTo>
                        <a:cubicBezTo>
                          <a:pt x="1135" y="80"/>
                          <a:pt x="876" y="1"/>
                          <a:pt x="558" y="1"/>
                        </a:cubicBezTo>
                        <a:close/>
                      </a:path>
                    </a:pathLst>
                  </a:custGeom>
                  <a:solidFill>
                    <a:srgbClr val="0A7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665;p37"/>
                  <p:cNvSpPr/>
                  <p:nvPr/>
                </p:nvSpPr>
                <p:spPr>
                  <a:xfrm>
                    <a:off x="5056548" y="1856012"/>
                    <a:ext cx="208556" cy="176020"/>
                  </a:xfrm>
                  <a:custGeom>
                    <a:avLst/>
                    <a:gdLst/>
                    <a:ahLst/>
                    <a:cxnLst/>
                    <a:rect l="l" t="t" r="r" b="b"/>
                    <a:pathLst>
                      <a:path w="11692" h="9868" extrusionOk="0">
                        <a:moveTo>
                          <a:pt x="11142" y="1"/>
                        </a:moveTo>
                        <a:cubicBezTo>
                          <a:pt x="11110" y="1"/>
                          <a:pt x="11076" y="6"/>
                          <a:pt x="11041" y="18"/>
                        </a:cubicBezTo>
                        <a:lnTo>
                          <a:pt x="8236" y="1072"/>
                        </a:lnTo>
                        <a:cubicBezTo>
                          <a:pt x="8057" y="1152"/>
                          <a:pt x="8037" y="1291"/>
                          <a:pt x="8196" y="1390"/>
                        </a:cubicBezTo>
                        <a:lnTo>
                          <a:pt x="8713" y="1729"/>
                        </a:lnTo>
                        <a:cubicBezTo>
                          <a:pt x="8873" y="1828"/>
                          <a:pt x="8932" y="2047"/>
                          <a:pt x="8813" y="2206"/>
                        </a:cubicBezTo>
                        <a:lnTo>
                          <a:pt x="6684" y="5429"/>
                        </a:lnTo>
                        <a:cubicBezTo>
                          <a:pt x="6607" y="5552"/>
                          <a:pt x="6447" y="5627"/>
                          <a:pt x="6295" y="5627"/>
                        </a:cubicBezTo>
                        <a:cubicBezTo>
                          <a:pt x="6251" y="5627"/>
                          <a:pt x="6208" y="5621"/>
                          <a:pt x="6167" y="5608"/>
                        </a:cubicBezTo>
                        <a:lnTo>
                          <a:pt x="2865" y="4354"/>
                        </a:lnTo>
                        <a:cubicBezTo>
                          <a:pt x="2816" y="4333"/>
                          <a:pt x="2761" y="4323"/>
                          <a:pt x="2705" y="4323"/>
                        </a:cubicBezTo>
                        <a:cubicBezTo>
                          <a:pt x="2555" y="4323"/>
                          <a:pt x="2395" y="4392"/>
                          <a:pt x="2308" y="4494"/>
                        </a:cubicBezTo>
                        <a:lnTo>
                          <a:pt x="219" y="7020"/>
                        </a:lnTo>
                        <a:cubicBezTo>
                          <a:pt x="100" y="7159"/>
                          <a:pt x="0" y="7438"/>
                          <a:pt x="0" y="7637"/>
                        </a:cubicBezTo>
                        <a:lnTo>
                          <a:pt x="0" y="9686"/>
                        </a:lnTo>
                        <a:cubicBezTo>
                          <a:pt x="0" y="9805"/>
                          <a:pt x="37" y="9868"/>
                          <a:pt x="91" y="9868"/>
                        </a:cubicBezTo>
                        <a:cubicBezTo>
                          <a:pt x="128" y="9868"/>
                          <a:pt x="172" y="9840"/>
                          <a:pt x="219" y="9785"/>
                        </a:cubicBezTo>
                        <a:lnTo>
                          <a:pt x="2905" y="6662"/>
                        </a:lnTo>
                        <a:cubicBezTo>
                          <a:pt x="2989" y="6550"/>
                          <a:pt x="3141" y="6488"/>
                          <a:pt x="3286" y="6488"/>
                        </a:cubicBezTo>
                        <a:cubicBezTo>
                          <a:pt x="3348" y="6488"/>
                          <a:pt x="3408" y="6499"/>
                          <a:pt x="3462" y="6523"/>
                        </a:cubicBezTo>
                        <a:lnTo>
                          <a:pt x="6784" y="7776"/>
                        </a:lnTo>
                        <a:cubicBezTo>
                          <a:pt x="6832" y="7797"/>
                          <a:pt x="6884" y="7807"/>
                          <a:pt x="6937" y="7807"/>
                        </a:cubicBezTo>
                        <a:cubicBezTo>
                          <a:pt x="7081" y="7807"/>
                          <a:pt x="7228" y="7733"/>
                          <a:pt x="7301" y="7617"/>
                        </a:cubicBezTo>
                        <a:lnTo>
                          <a:pt x="10305" y="3121"/>
                        </a:lnTo>
                        <a:cubicBezTo>
                          <a:pt x="10368" y="3020"/>
                          <a:pt x="10479" y="2967"/>
                          <a:pt x="10592" y="2967"/>
                        </a:cubicBezTo>
                        <a:cubicBezTo>
                          <a:pt x="10658" y="2967"/>
                          <a:pt x="10724" y="2985"/>
                          <a:pt x="10782" y="3022"/>
                        </a:cubicBezTo>
                        <a:lnTo>
                          <a:pt x="11419" y="3419"/>
                        </a:lnTo>
                        <a:cubicBezTo>
                          <a:pt x="11465" y="3448"/>
                          <a:pt x="11508" y="3462"/>
                          <a:pt x="11546" y="3462"/>
                        </a:cubicBezTo>
                        <a:cubicBezTo>
                          <a:pt x="11636" y="3462"/>
                          <a:pt x="11692" y="3381"/>
                          <a:pt x="11678" y="3240"/>
                        </a:cubicBezTo>
                        <a:lnTo>
                          <a:pt x="11399" y="256"/>
                        </a:lnTo>
                        <a:cubicBezTo>
                          <a:pt x="11383" y="96"/>
                          <a:pt x="11277" y="1"/>
                          <a:pt x="11142" y="1"/>
                        </a:cubicBezTo>
                        <a:close/>
                      </a:path>
                    </a:pathLst>
                  </a:custGeom>
                  <a:solidFill>
                    <a:srgbClr val="0A7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grpSp>
      <p:sp>
        <p:nvSpPr>
          <p:cNvPr id="68" name="Titre 1"/>
          <p:cNvSpPr>
            <a:spLocks noGrp="1"/>
          </p:cNvSpPr>
          <p:nvPr>
            <p:ph type="title"/>
          </p:nvPr>
        </p:nvSpPr>
        <p:spPr>
          <a:xfrm>
            <a:off x="55494" y="280090"/>
            <a:ext cx="9108504" cy="481200"/>
          </a:xfrm>
        </p:spPr>
        <p:txBody>
          <a:bodyPr/>
          <a:lstStyle/>
          <a:p>
            <a:pPr algn="ctr"/>
            <a:r>
              <a:rPr lang="fr-FR" sz="2400" b="0" dirty="0">
                <a:solidFill>
                  <a:srgbClr val="0A7E9D"/>
                </a:solidFill>
                <a:latin typeface="Marianne Medium" panose="02000000000000000000" pitchFamily="2" charset="0"/>
              </a:rPr>
              <a:t>EN PRATIQUE</a:t>
            </a:r>
          </a:p>
        </p:txBody>
      </p:sp>
      <p:grpSp>
        <p:nvGrpSpPr>
          <p:cNvPr id="10" name="Groupe 9"/>
          <p:cNvGrpSpPr/>
          <p:nvPr/>
        </p:nvGrpSpPr>
        <p:grpSpPr>
          <a:xfrm>
            <a:off x="6552400" y="1414859"/>
            <a:ext cx="1643230" cy="3339239"/>
            <a:chOff x="6552400" y="1414859"/>
            <a:chExt cx="1643230" cy="3339239"/>
          </a:xfrm>
        </p:grpSpPr>
        <p:grpSp>
          <p:nvGrpSpPr>
            <p:cNvPr id="8" name="Groupe 7"/>
            <p:cNvGrpSpPr/>
            <p:nvPr/>
          </p:nvGrpSpPr>
          <p:grpSpPr>
            <a:xfrm>
              <a:off x="6552400" y="1414859"/>
              <a:ext cx="1643230" cy="3339239"/>
              <a:chOff x="6552400" y="1414859"/>
              <a:chExt cx="1643230" cy="3339239"/>
            </a:xfrm>
          </p:grpSpPr>
          <p:sp>
            <p:nvSpPr>
              <p:cNvPr id="45" name="Google Shape;1651;p37"/>
              <p:cNvSpPr/>
              <p:nvPr/>
            </p:nvSpPr>
            <p:spPr>
              <a:xfrm>
                <a:off x="6552400" y="1414859"/>
                <a:ext cx="1620000" cy="3339239"/>
              </a:xfrm>
              <a:custGeom>
                <a:avLst/>
                <a:gdLst/>
                <a:ahLst/>
                <a:cxnLst/>
                <a:rect l="l" t="t" r="r" b="b"/>
                <a:pathLst>
                  <a:path w="7512" h="17639" extrusionOk="0">
                    <a:moveTo>
                      <a:pt x="1078" y="0"/>
                    </a:moveTo>
                    <a:cubicBezTo>
                      <a:pt x="487" y="0"/>
                      <a:pt x="1" y="488"/>
                      <a:pt x="1" y="1077"/>
                    </a:cubicBezTo>
                    <a:lnTo>
                      <a:pt x="1" y="17638"/>
                    </a:lnTo>
                    <a:lnTo>
                      <a:pt x="7511" y="17638"/>
                    </a:lnTo>
                    <a:lnTo>
                      <a:pt x="7511" y="1077"/>
                    </a:lnTo>
                    <a:cubicBezTo>
                      <a:pt x="7511" y="488"/>
                      <a:pt x="7025" y="0"/>
                      <a:pt x="6410" y="0"/>
                    </a:cubicBezTo>
                    <a:close/>
                  </a:path>
                </a:pathLst>
              </a:custGeom>
              <a:solidFill>
                <a:srgbClr val="E94F34"/>
              </a:solidFill>
              <a:ln>
                <a:noFill/>
              </a:ln>
              <a:effectLst>
                <a:outerShdw blurRad="85725" dist="571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 name="Groupe 4"/>
              <p:cNvGrpSpPr/>
              <p:nvPr/>
            </p:nvGrpSpPr>
            <p:grpSpPr>
              <a:xfrm>
                <a:off x="6552400" y="1623487"/>
                <a:ext cx="1643230" cy="2977946"/>
                <a:chOff x="6552400" y="1623487"/>
                <a:chExt cx="1643230" cy="2977946"/>
              </a:xfrm>
            </p:grpSpPr>
            <p:sp>
              <p:nvSpPr>
                <p:cNvPr id="46" name="Google Shape;1652;p37"/>
                <p:cNvSpPr/>
                <p:nvPr/>
              </p:nvSpPr>
              <p:spPr>
                <a:xfrm>
                  <a:off x="6984449" y="1623487"/>
                  <a:ext cx="802362" cy="802096"/>
                </a:xfrm>
                <a:custGeom>
                  <a:avLst/>
                  <a:gdLst/>
                  <a:ahLst/>
                  <a:cxnLst/>
                  <a:rect l="l" t="t" r="r" b="b"/>
                  <a:pathLst>
                    <a:path w="6026" h="6024" extrusionOk="0">
                      <a:moveTo>
                        <a:pt x="3001" y="0"/>
                      </a:moveTo>
                      <a:cubicBezTo>
                        <a:pt x="1333" y="0"/>
                        <a:pt x="0" y="1333"/>
                        <a:pt x="0" y="2999"/>
                      </a:cubicBezTo>
                      <a:cubicBezTo>
                        <a:pt x="0" y="4666"/>
                        <a:pt x="1333" y="6024"/>
                        <a:pt x="3001" y="6024"/>
                      </a:cubicBezTo>
                      <a:cubicBezTo>
                        <a:pt x="4666" y="6024"/>
                        <a:pt x="6026" y="4666"/>
                        <a:pt x="6026" y="2999"/>
                      </a:cubicBezTo>
                      <a:cubicBezTo>
                        <a:pt x="6026" y="1333"/>
                        <a:pt x="4666" y="0"/>
                        <a:pt x="30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1653;p37"/>
                <p:cNvSpPr txBox="1"/>
                <p:nvPr/>
              </p:nvSpPr>
              <p:spPr>
                <a:xfrm>
                  <a:off x="6552400" y="3219822"/>
                  <a:ext cx="1620000" cy="1381611"/>
                </a:xfrm>
                <a:prstGeom prst="rect">
                  <a:avLst/>
                </a:prstGeom>
                <a:noFill/>
                <a:ln>
                  <a:noFill/>
                </a:ln>
              </p:spPr>
              <p:txBody>
                <a:bodyPr spcFirstLastPara="1" wrap="square" lIns="91425" tIns="91425" rIns="91425" bIns="91425" anchor="ctr" anchorCtr="0">
                  <a:noAutofit/>
                </a:bodyPr>
                <a:lstStyle/>
                <a:p>
                  <a:pPr lvl="0"/>
                  <a:br>
                    <a:rPr lang="fr-FR" sz="1200" dirty="0">
                      <a:solidFill>
                        <a:schemeClr val="lt1"/>
                      </a:solidFill>
                      <a:ea typeface="Roboto"/>
                      <a:cs typeface="Roboto"/>
                      <a:sym typeface="Roboto"/>
                    </a:rPr>
                  </a:br>
                  <a:r>
                    <a:rPr lang="fr-FR" sz="1200" dirty="0">
                      <a:solidFill>
                        <a:schemeClr val="lt1"/>
                      </a:solidFill>
                      <a:ea typeface="Roboto"/>
                      <a:cs typeface="Roboto"/>
                      <a:sym typeface="Roboto"/>
                    </a:rPr>
                    <a:t>Mobilité géographique </a:t>
                  </a:r>
                </a:p>
                <a:p>
                  <a:pPr lvl="0"/>
                  <a:endParaRPr lang="fr-FR" sz="1200" dirty="0">
                    <a:solidFill>
                      <a:schemeClr val="lt1"/>
                    </a:solidFill>
                    <a:ea typeface="Roboto"/>
                    <a:cs typeface="Roboto"/>
                    <a:sym typeface="Roboto"/>
                  </a:endParaRPr>
                </a:p>
                <a:p>
                  <a:pPr lvl="0"/>
                  <a:r>
                    <a:rPr lang="fr-FR" sz="1200" dirty="0">
                      <a:solidFill>
                        <a:schemeClr val="lt1"/>
                      </a:solidFill>
                      <a:ea typeface="Roboto"/>
                      <a:cs typeface="Roboto"/>
                      <a:sym typeface="Roboto"/>
                    </a:rPr>
                    <a:t>En région et/ou département ou en administration centrale (Paris)</a:t>
                  </a:r>
                </a:p>
                <a:p>
                  <a:pPr marL="0" lvl="0" indent="0" rtl="0">
                    <a:spcBef>
                      <a:spcPts val="0"/>
                    </a:spcBef>
                    <a:spcAft>
                      <a:spcPts val="0"/>
                    </a:spcAft>
                    <a:buNone/>
                  </a:pPr>
                  <a:endParaRPr sz="1200" dirty="0">
                    <a:solidFill>
                      <a:schemeClr val="lt1"/>
                    </a:solidFill>
                    <a:ea typeface="Roboto"/>
                    <a:cs typeface="Roboto"/>
                    <a:sym typeface="Roboto"/>
                  </a:endParaRPr>
                </a:p>
              </p:txBody>
            </p:sp>
            <p:sp>
              <p:nvSpPr>
                <p:cNvPr id="50" name="Google Shape;1654;p37"/>
                <p:cNvSpPr txBox="1"/>
                <p:nvPr/>
              </p:nvSpPr>
              <p:spPr>
                <a:xfrm>
                  <a:off x="6575630" y="2807633"/>
                  <a:ext cx="1620000" cy="320089"/>
                </a:xfrm>
                <a:prstGeom prst="rect">
                  <a:avLst/>
                </a:prstGeom>
                <a:noFill/>
                <a:ln>
                  <a:noFill/>
                </a:ln>
              </p:spPr>
              <p:txBody>
                <a:bodyPr spcFirstLastPara="1" wrap="square" lIns="91425" tIns="91425" rIns="91425" bIns="91425" anchor="ctr" anchorCtr="0">
                  <a:noAutofit/>
                </a:bodyPr>
                <a:lstStyle/>
                <a:p>
                  <a:pPr algn="ctr"/>
                  <a:r>
                    <a:rPr lang="en" sz="1600" b="1">
                      <a:solidFill>
                        <a:schemeClr val="lt1"/>
                      </a:solidFill>
                      <a:ea typeface="Fira Sans Extra Condensed"/>
                      <a:cs typeface="Fira Sans Extra Condensed"/>
                      <a:sym typeface="Fira Sans Extra Condensed"/>
                    </a:rPr>
                    <a:t>AFFECTATION </a:t>
                  </a:r>
                  <a:r>
                    <a:rPr lang="en" sz="1400">
                      <a:solidFill>
                        <a:schemeClr val="lt1"/>
                      </a:solidFill>
                      <a:ea typeface="Roboto"/>
                      <a:cs typeface="Roboto"/>
                      <a:sym typeface="Roboto"/>
                    </a:rPr>
                    <a:t>partout en France</a:t>
                  </a:r>
                </a:p>
                <a:p>
                  <a:pPr marL="0" lvl="0" indent="0" algn="ctr" rtl="0">
                    <a:spcBef>
                      <a:spcPts val="0"/>
                    </a:spcBef>
                    <a:spcAft>
                      <a:spcPts val="0"/>
                    </a:spcAft>
                    <a:buNone/>
                  </a:pPr>
                  <a:endParaRPr sz="1600" b="1" dirty="0">
                    <a:solidFill>
                      <a:schemeClr val="lt1"/>
                    </a:solidFill>
                    <a:ea typeface="Fira Sans Extra Condensed"/>
                    <a:cs typeface="Fira Sans Extra Condensed"/>
                    <a:sym typeface="Fira Sans Extra Condensed"/>
                  </a:endParaRPr>
                </a:p>
              </p:txBody>
            </p:sp>
          </p:grpSp>
        </p:grpSp>
        <p:pic>
          <p:nvPicPr>
            <p:cNvPr id="3074" name="Picture 2" descr="C:\Users\wanda.kobusinski\Downloads\mobilite (1).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145599" y="1756177"/>
              <a:ext cx="480062" cy="4800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e 31"/>
          <p:cNvGrpSpPr/>
          <p:nvPr/>
        </p:nvGrpSpPr>
        <p:grpSpPr>
          <a:xfrm>
            <a:off x="7308304" y="126775"/>
            <a:ext cx="1645392" cy="666684"/>
            <a:chOff x="7247085" y="116652"/>
            <a:chExt cx="1645392" cy="666684"/>
          </a:xfrm>
        </p:grpSpPr>
        <p:pic>
          <p:nvPicPr>
            <p:cNvPr id="33" name="Image 32"/>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848869" y="313357"/>
              <a:ext cx="1043608" cy="469979"/>
            </a:xfrm>
            <a:prstGeom prst="rect">
              <a:avLst/>
            </a:prstGeom>
          </p:spPr>
        </p:pic>
        <p:sp>
          <p:nvSpPr>
            <p:cNvPr id="34" name="ZoneTexte 33"/>
            <p:cNvSpPr txBox="1"/>
            <p:nvPr/>
          </p:nvSpPr>
          <p:spPr>
            <a:xfrm>
              <a:off x="7247085" y="116652"/>
              <a:ext cx="1645392" cy="215444"/>
            </a:xfrm>
            <a:prstGeom prst="rect">
              <a:avLst/>
            </a:prstGeom>
            <a:noFill/>
          </p:spPr>
          <p:txBody>
            <a:bodyPr wrap="square" rtlCol="0">
              <a:spAutoFit/>
            </a:bodyPr>
            <a:lstStyle/>
            <a:p>
              <a:pPr algn="r"/>
              <a:r>
                <a:rPr lang="fr-FR" sz="800" dirty="0">
                  <a:latin typeface="Marianne" panose="02000000000000000000" pitchFamily="2" charset="0"/>
                </a:rPr>
                <a:t>Direction générale du travail</a:t>
              </a:r>
            </a:p>
          </p:txBody>
        </p:sp>
      </p:grpSp>
    </p:spTree>
    <p:extLst>
      <p:ext uri="{BB962C8B-B14F-4D97-AF65-F5344CB8AC3E}">
        <p14:creationId xmlns:p14="http://schemas.microsoft.com/office/powerpoint/2010/main" val="39223489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out)">
                                      <p:cBhvr>
                                        <p:cTn id="11" dur="1000"/>
                                        <p:tgtEl>
                                          <p:spTgt spid="9"/>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1000"/>
                                        <p:tgtEl>
                                          <p:spTgt spid="4"/>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out)">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3" name="Espace réservé de la date 2"/>
          <p:cNvSpPr>
            <a:spLocks noGrp="1"/>
          </p:cNvSpPr>
          <p:nvPr>
            <p:ph type="dt" sz="half" idx="2"/>
          </p:nvPr>
        </p:nvSpPr>
        <p:spPr/>
        <p:txBody>
          <a:bodyPr/>
          <a:lstStyle/>
          <a:p>
            <a:fld id="{5F7325A3-5315-1B4B-A0D9-112471EB5837}" type="datetime1">
              <a:rPr lang="fr-FR" cap="all" smtClean="0"/>
              <a:pPr/>
              <a:t>21/11/2023</a:t>
            </a:fld>
            <a:endParaRPr lang="fr-FR" cap="all" dirty="0"/>
          </a:p>
        </p:txBody>
      </p:sp>
      <p:sp>
        <p:nvSpPr>
          <p:cNvPr id="4" name="Titre 3"/>
          <p:cNvSpPr>
            <a:spLocks noGrp="1"/>
          </p:cNvSpPr>
          <p:nvPr>
            <p:ph type="title"/>
          </p:nvPr>
        </p:nvSpPr>
        <p:spPr/>
        <p:txBody>
          <a:bodyPr/>
          <a:lstStyle/>
          <a:p>
            <a:r>
              <a:rPr lang="fr-FR" dirty="0"/>
              <a:t>Inspecteur de la concurrence, de la consommation et de la répression des fraudes</a:t>
            </a:r>
            <a:br>
              <a:rPr lang="fr-FR" dirty="0"/>
            </a:br>
            <a:r>
              <a:rPr lang="fr-FR" sz="2000" dirty="0"/>
              <a:t>Intervention d’Isabelle HERVOCHON</a:t>
            </a:r>
            <a:br>
              <a:rPr lang="fr-FR" sz="2000" dirty="0"/>
            </a:br>
            <a:br>
              <a:rPr lang="fr-FR" dirty="0"/>
            </a:br>
            <a:endParaRPr lang="fr-FR" sz="2000" dirty="0"/>
          </a:p>
        </p:txBody>
      </p:sp>
      <p:sp>
        <p:nvSpPr>
          <p:cNvPr id="5" name="Espace réservé du numéro de diapositive 4"/>
          <p:cNvSpPr>
            <a:spLocks noGrp="1"/>
          </p:cNvSpPr>
          <p:nvPr>
            <p:ph type="sldNum" sz="quarter" idx="4"/>
          </p:nvPr>
        </p:nvSpPr>
        <p:spPr/>
        <p:txBody>
          <a:bodyPr/>
          <a:lstStyle/>
          <a:p>
            <a:fld id="{733122C9-A0B9-462F-8757-0847AD287B63}" type="slidenum">
              <a:rPr lang="fr-FR" smtClean="0"/>
              <a:pPr/>
              <a:t>13</a:t>
            </a:fld>
            <a:endParaRPr lang="fr-FR" dirty="0"/>
          </a:p>
        </p:txBody>
      </p:sp>
      <p:sp>
        <p:nvSpPr>
          <p:cNvPr id="6" name="Espace réservé du pied de page 5"/>
          <p:cNvSpPr>
            <a:spLocks noGrp="1"/>
          </p:cNvSpPr>
          <p:nvPr>
            <p:ph type="ftr" sz="quarter" idx="3"/>
          </p:nvPr>
        </p:nvSpPr>
        <p:spPr/>
        <p:txBody>
          <a:bodyPr/>
          <a:lstStyle/>
          <a:p>
            <a:r>
              <a:rPr lang="fr-FR" dirty="0"/>
              <a:t>DREETS Pays de la Loire - DDETS de Loire-Atlantique </a:t>
            </a:r>
          </a:p>
        </p:txBody>
      </p:sp>
    </p:spTree>
    <p:extLst>
      <p:ext uri="{BB962C8B-B14F-4D97-AF65-F5344CB8AC3E}">
        <p14:creationId xmlns:p14="http://schemas.microsoft.com/office/powerpoint/2010/main" val="3600346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id="{1D6BF2E2-735A-0927-F59F-DECB1B3F3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Text Box 2">
            <a:extLst>
              <a:ext uri="{FF2B5EF4-FFF2-40B4-BE49-F238E27FC236}">
                <a16:creationId xmlns:a16="http://schemas.microsoft.com/office/drawing/2014/main" id="{529CAB27-C3DE-5BD0-C6EF-18C9D2A7AE07}"/>
              </a:ext>
            </a:extLst>
          </p:cNvPr>
          <p:cNvSpPr txBox="1">
            <a:spLocks noChangeArrowheads="1"/>
          </p:cNvSpPr>
          <p:nvPr/>
        </p:nvSpPr>
        <p:spPr bwMode="auto">
          <a:xfrm>
            <a:off x="3701654" y="4154091"/>
            <a:ext cx="1701403" cy="275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a:p>
        </p:txBody>
      </p:sp>
      <p:sp>
        <p:nvSpPr>
          <p:cNvPr id="2" name="Rectangle 3">
            <a:extLst>
              <a:ext uri="{FF2B5EF4-FFF2-40B4-BE49-F238E27FC236}">
                <a16:creationId xmlns:a16="http://schemas.microsoft.com/office/drawing/2014/main" id="{093F49FA-035C-BF59-E0A8-6174B6449CDF}"/>
              </a:ext>
            </a:extLst>
          </p:cNvPr>
          <p:cNvSpPr>
            <a:spLocks noChangeArrowheads="1"/>
          </p:cNvSpPr>
          <p:nvPr/>
        </p:nvSpPr>
        <p:spPr bwMode="auto">
          <a:xfrm>
            <a:off x="1137046" y="971550"/>
            <a:ext cx="6863954" cy="29694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a:p>
        </p:txBody>
      </p:sp>
      <p:sp>
        <p:nvSpPr>
          <p:cNvPr id="5125" name="Rectangle 4">
            <a:extLst>
              <a:ext uri="{FF2B5EF4-FFF2-40B4-BE49-F238E27FC236}">
                <a16:creationId xmlns:a16="http://schemas.microsoft.com/office/drawing/2014/main" id="{8C54A3D5-4101-DB92-40F3-C01463F341A8}"/>
              </a:ext>
            </a:extLst>
          </p:cNvPr>
          <p:cNvSpPr>
            <a:spLocks noChangeArrowheads="1"/>
          </p:cNvSpPr>
          <p:nvPr/>
        </p:nvSpPr>
        <p:spPr bwMode="auto">
          <a:xfrm>
            <a:off x="1143000" y="1714500"/>
            <a:ext cx="68580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ヒラギノ角ゴ Pro W3"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ヒラギノ角ゴ Pro W3"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ヒラギノ角ゴ Pro W3"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9pPr>
          </a:lstStyle>
          <a:p>
            <a:pPr algn="ctr">
              <a:spcBef>
                <a:spcPct val="0"/>
              </a:spcBef>
              <a:buClrTx/>
              <a:buFontTx/>
              <a:buNone/>
            </a:pPr>
            <a:r>
              <a:rPr lang="fr-FR" altLang="fr-FR" sz="2700" b="1">
                <a:solidFill>
                  <a:srgbClr val="254061"/>
                </a:solidFill>
                <a:latin typeface="Candara" panose="020E0502030303020204" pitchFamily="34" charset="0"/>
              </a:rPr>
              <a:t>La Direction g</a:t>
            </a:r>
            <a:r>
              <a:rPr lang="fr-FR" altLang="fr-FR" sz="2700" b="1">
                <a:solidFill>
                  <a:srgbClr val="254061"/>
                </a:solidFill>
              </a:rPr>
              <a:t>é</a:t>
            </a:r>
            <a:r>
              <a:rPr lang="fr-FR" altLang="fr-FR" sz="2700" b="1">
                <a:solidFill>
                  <a:srgbClr val="254061"/>
                </a:solidFill>
                <a:latin typeface="Candara" panose="020E0502030303020204" pitchFamily="34" charset="0"/>
              </a:rPr>
              <a:t>n</a:t>
            </a:r>
            <a:r>
              <a:rPr lang="fr-FR" altLang="fr-FR" sz="2700" b="1">
                <a:solidFill>
                  <a:srgbClr val="254061"/>
                </a:solidFill>
              </a:rPr>
              <a:t>é</a:t>
            </a:r>
            <a:r>
              <a:rPr lang="fr-FR" altLang="fr-FR" sz="2700" b="1">
                <a:solidFill>
                  <a:srgbClr val="254061"/>
                </a:solidFill>
                <a:latin typeface="Candara" panose="020E0502030303020204" pitchFamily="34" charset="0"/>
              </a:rPr>
              <a:t>rale de la concurrence,</a:t>
            </a:r>
            <a:br>
              <a:rPr lang="fr-FR" altLang="fr-FR" sz="2700" b="1">
                <a:solidFill>
                  <a:srgbClr val="254061"/>
                </a:solidFill>
                <a:latin typeface="Candara" panose="020E0502030303020204" pitchFamily="34" charset="0"/>
              </a:rPr>
            </a:br>
            <a:r>
              <a:rPr lang="fr-FR" altLang="fr-FR" sz="2700" b="1">
                <a:solidFill>
                  <a:srgbClr val="254061"/>
                </a:solidFill>
                <a:latin typeface="Candara" panose="020E0502030303020204" pitchFamily="34" charset="0"/>
              </a:rPr>
              <a:t>de la consommation</a:t>
            </a:r>
            <a:br>
              <a:rPr lang="fr-FR" altLang="fr-FR" sz="2700" b="1">
                <a:solidFill>
                  <a:srgbClr val="254061"/>
                </a:solidFill>
                <a:latin typeface="Candara" panose="020E0502030303020204" pitchFamily="34" charset="0"/>
              </a:rPr>
            </a:br>
            <a:r>
              <a:rPr lang="fr-FR" altLang="fr-FR" sz="2700" b="1">
                <a:solidFill>
                  <a:srgbClr val="254061"/>
                </a:solidFill>
                <a:latin typeface="Candara" panose="020E0502030303020204" pitchFamily="34" charset="0"/>
              </a:rPr>
              <a:t>et de la r</a:t>
            </a:r>
            <a:r>
              <a:rPr lang="fr-FR" altLang="fr-FR" sz="2700" b="1">
                <a:solidFill>
                  <a:srgbClr val="254061"/>
                </a:solidFill>
              </a:rPr>
              <a:t>é</a:t>
            </a:r>
            <a:r>
              <a:rPr lang="fr-FR" altLang="fr-FR" sz="2700" b="1">
                <a:solidFill>
                  <a:srgbClr val="254061"/>
                </a:solidFill>
                <a:latin typeface="Candara" panose="020E0502030303020204" pitchFamily="34" charset="0"/>
              </a:rPr>
              <a:t>pression des fraudes</a:t>
            </a:r>
          </a:p>
        </p:txBody>
      </p:sp>
      <p:pic>
        <p:nvPicPr>
          <p:cNvPr id="5126" name="Picture 5">
            <a:extLst>
              <a:ext uri="{FF2B5EF4-FFF2-40B4-BE49-F238E27FC236}">
                <a16:creationId xmlns:a16="http://schemas.microsoft.com/office/drawing/2014/main" id="{CA5F21C6-6C13-929F-9BED-C508810DF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6225" y="355997"/>
            <a:ext cx="11001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7" name="Image 7">
            <a:extLst>
              <a:ext uri="{FF2B5EF4-FFF2-40B4-BE49-F238E27FC236}">
                <a16:creationId xmlns:a16="http://schemas.microsoft.com/office/drawing/2014/main" id="{E6136BA2-4CC8-AAAA-A3F4-8C1CE33423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7879" y="3771900"/>
            <a:ext cx="1635919" cy="132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41283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9" presetClass="entr" fill="hold" nodeType="afterEffect">
                                  <p:stCondLst>
                                    <p:cond delay="1000"/>
                                  </p:stCondLst>
                                  <p:endCondLst>
                                    <p:cond delay="0"/>
                                  </p:endCondLst>
                                  <p:childTnLst>
                                    <p:set>
                                      <p:cBhvr additive="repl">
                                        <p:cTn id="6" dur="1" fill="hold">
                                          <p:stCondLst>
                                            <p:cond delay="0"/>
                                          </p:stCondLst>
                                        </p:cTn>
                                        <p:tgtEl>
                                          <p:spTgt spid="2"/>
                                        </p:tgtEl>
                                        <p:attrNameLst>
                                          <p:attrName>style.visibility</p:attrName>
                                        </p:attrNameLst>
                                      </p:cBhvr>
                                      <p:to>
                                        <p:strVal val="visible"/>
                                      </p:to>
                                    </p:set>
                                    <p:animEffect transition="in" filter="dissolve">
                                      <p:cBhvr additive="repl">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a:extLst>
              <a:ext uri="{FF2B5EF4-FFF2-40B4-BE49-F238E27FC236}">
                <a16:creationId xmlns:a16="http://schemas.microsoft.com/office/drawing/2014/main" id="{A0A6DDA7-3494-FF31-8F4B-6C38487565B8}"/>
              </a:ext>
            </a:extLst>
          </p:cNvPr>
          <p:cNvSpPr txBox="1">
            <a:spLocks noChangeArrowheads="1"/>
          </p:cNvSpPr>
          <p:nvPr/>
        </p:nvSpPr>
        <p:spPr bwMode="auto">
          <a:xfrm>
            <a:off x="6351985" y="4838700"/>
            <a:ext cx="1600200" cy="273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ヒラギノ角ゴ Pro W3"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ヒラギノ角ゴ Pro W3"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ヒラギノ角ゴ Pro W3"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9pPr>
          </a:lstStyle>
          <a:p>
            <a:pPr algn="r" eaLnBrk="1" hangingPunct="1">
              <a:spcBef>
                <a:spcPct val="0"/>
              </a:spcBef>
              <a:buClrTx/>
              <a:buFontTx/>
              <a:buNone/>
            </a:pPr>
            <a:fld id="{741D4AE2-A41F-4B1D-8F75-A6CAFB6D76C0}" type="slidenum">
              <a:rPr lang="fr-FR" altLang="fr-FR" sz="1050" b="1">
                <a:solidFill>
                  <a:srgbClr val="FFFFFF"/>
                </a:solidFill>
              </a:rPr>
              <a:pPr algn="r" eaLnBrk="1" hangingPunct="1">
                <a:spcBef>
                  <a:spcPct val="0"/>
                </a:spcBef>
                <a:buClrTx/>
                <a:buFontTx/>
                <a:buNone/>
              </a:pPr>
              <a:t>15</a:t>
            </a:fld>
            <a:endParaRPr lang="fr-FR" altLang="fr-FR" sz="1050" b="1">
              <a:solidFill>
                <a:srgbClr val="FFFFFF"/>
              </a:solidFill>
            </a:endParaRPr>
          </a:p>
        </p:txBody>
      </p:sp>
      <p:sp>
        <p:nvSpPr>
          <p:cNvPr id="7171" name="Text Box 2">
            <a:extLst>
              <a:ext uri="{FF2B5EF4-FFF2-40B4-BE49-F238E27FC236}">
                <a16:creationId xmlns:a16="http://schemas.microsoft.com/office/drawing/2014/main" id="{38CC48E5-8202-886D-CA7C-75A8A55BA553}"/>
              </a:ext>
            </a:extLst>
          </p:cNvPr>
          <p:cNvSpPr txBox="1">
            <a:spLocks noChangeArrowheads="1"/>
          </p:cNvSpPr>
          <p:nvPr/>
        </p:nvSpPr>
        <p:spPr bwMode="auto">
          <a:xfrm>
            <a:off x="1485900" y="309563"/>
            <a:ext cx="6172200" cy="753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ヒラギノ角ゴ Pro W3"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ヒラギノ角ゴ Pro W3"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ヒラギノ角ゴ Pro W3"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9pPr>
          </a:lstStyle>
          <a:p>
            <a:pPr algn="ctr">
              <a:spcBef>
                <a:spcPct val="0"/>
              </a:spcBef>
              <a:buClrTx/>
              <a:buFontTx/>
              <a:buNone/>
            </a:pPr>
            <a:r>
              <a:rPr lang="fr-FR" altLang="fr-FR" sz="2700" b="1">
                <a:solidFill>
                  <a:srgbClr val="0C92C1"/>
                </a:solidFill>
              </a:rPr>
              <a:t>Une mission autour de 3 axes</a:t>
            </a:r>
          </a:p>
        </p:txBody>
      </p:sp>
      <p:pic>
        <p:nvPicPr>
          <p:cNvPr id="7172" name="Picture 3">
            <a:extLst>
              <a:ext uri="{FF2B5EF4-FFF2-40B4-BE49-F238E27FC236}">
                <a16:creationId xmlns:a16="http://schemas.microsoft.com/office/drawing/2014/main" id="{60D75B73-1053-AA21-348F-D1559A32B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454" y="1200150"/>
            <a:ext cx="1131094" cy="1731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4">
            <a:extLst>
              <a:ext uri="{FF2B5EF4-FFF2-40B4-BE49-F238E27FC236}">
                <a16:creationId xmlns:a16="http://schemas.microsoft.com/office/drawing/2014/main" id="{67870906-8635-0587-BB03-62AB470AFA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8331" y="2228850"/>
            <a:ext cx="1163241" cy="172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4" name="Picture 5">
            <a:extLst>
              <a:ext uri="{FF2B5EF4-FFF2-40B4-BE49-F238E27FC236}">
                <a16:creationId xmlns:a16="http://schemas.microsoft.com/office/drawing/2014/main" id="{CBAAEC06-3B99-A673-BE2E-4CED3A281A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254" y="3512344"/>
            <a:ext cx="1658540" cy="1244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5" name="Text Box 6">
            <a:extLst>
              <a:ext uri="{FF2B5EF4-FFF2-40B4-BE49-F238E27FC236}">
                <a16:creationId xmlns:a16="http://schemas.microsoft.com/office/drawing/2014/main" id="{D6E235AA-9DEA-BEC7-DCE1-D49A028523A6}"/>
              </a:ext>
            </a:extLst>
          </p:cNvPr>
          <p:cNvSpPr txBox="1">
            <a:spLocks noChangeArrowheads="1"/>
          </p:cNvSpPr>
          <p:nvPr/>
        </p:nvSpPr>
        <p:spPr bwMode="auto">
          <a:xfrm>
            <a:off x="3236119" y="1450181"/>
            <a:ext cx="4568429" cy="15764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ヒラギノ角ゴ Pro W3"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ヒラギノ角ゴ Pro W3"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ヒラギノ角ゴ Pro W3"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9pPr>
          </a:lstStyle>
          <a:p>
            <a:pPr eaLnBrk="1" hangingPunct="1">
              <a:spcBef>
                <a:spcPct val="0"/>
              </a:spcBef>
              <a:buClr>
                <a:srgbClr val="3079B2"/>
              </a:buClr>
              <a:buFont typeface="Wingdings" panose="05000000000000000000" pitchFamily="2" charset="2"/>
              <a:buChar char=""/>
            </a:pPr>
            <a:r>
              <a:rPr lang="fr-FR" altLang="fr-FR" sz="1800"/>
              <a:t> </a:t>
            </a:r>
            <a:r>
              <a:rPr lang="fr-FR" altLang="fr-FR" sz="2100" b="1"/>
              <a:t>La régulation concurrentielle</a:t>
            </a:r>
            <a:br>
              <a:rPr lang="fr-FR" altLang="fr-FR" sz="2100" b="1"/>
            </a:br>
            <a:r>
              <a:rPr lang="fr-FR" altLang="fr-FR" sz="2100" b="1"/>
              <a:t>    des marchés </a:t>
            </a:r>
          </a:p>
          <a:p>
            <a:pPr eaLnBrk="1" hangingPunct="1">
              <a:spcBef>
                <a:spcPct val="0"/>
              </a:spcBef>
              <a:buClr>
                <a:srgbClr val="3079B2"/>
              </a:buClr>
            </a:pPr>
            <a:r>
              <a:rPr lang="fr-FR" altLang="fr-FR" sz="1200" b="1">
                <a:solidFill>
                  <a:srgbClr val="F09000"/>
                </a:solidFill>
              </a:rPr>
              <a:t>Définir et faire respecter les règles de concurrence favorables au développement d’un marché ouvert et transparent</a:t>
            </a:r>
          </a:p>
          <a:p>
            <a:pPr eaLnBrk="1" hangingPunct="1">
              <a:spcBef>
                <a:spcPts val="1313"/>
              </a:spcBef>
              <a:buClr>
                <a:srgbClr val="3079B2"/>
              </a:buClr>
              <a:buFont typeface="Wingdings" panose="05000000000000000000" pitchFamily="2" charset="2"/>
              <a:buChar char=""/>
            </a:pPr>
            <a:endParaRPr lang="fr-FR" altLang="fr-FR" sz="2100" b="1"/>
          </a:p>
        </p:txBody>
      </p:sp>
      <p:sp>
        <p:nvSpPr>
          <p:cNvPr id="7176" name="Text Box 7">
            <a:extLst>
              <a:ext uri="{FF2B5EF4-FFF2-40B4-BE49-F238E27FC236}">
                <a16:creationId xmlns:a16="http://schemas.microsoft.com/office/drawing/2014/main" id="{AC5548CE-93CE-C537-69AD-82526FFC5D44}"/>
              </a:ext>
            </a:extLst>
          </p:cNvPr>
          <p:cNvSpPr txBox="1">
            <a:spLocks noChangeArrowheads="1"/>
          </p:cNvSpPr>
          <p:nvPr/>
        </p:nvSpPr>
        <p:spPr bwMode="auto">
          <a:xfrm>
            <a:off x="3236119" y="2588419"/>
            <a:ext cx="4764881" cy="1899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ヒラギノ角ゴ Pro W3"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ヒラギノ角ゴ Pro W3"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ヒラギノ角ゴ Pro W3"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9pPr>
          </a:lstStyle>
          <a:p>
            <a:pPr eaLnBrk="1" hangingPunct="1">
              <a:spcBef>
                <a:spcPct val="0"/>
              </a:spcBef>
              <a:buClr>
                <a:srgbClr val="3079B2"/>
              </a:buClr>
              <a:buFont typeface="Wingdings" panose="05000000000000000000" pitchFamily="2" charset="2"/>
              <a:buChar char=""/>
            </a:pPr>
            <a:r>
              <a:rPr lang="fr-FR" altLang="fr-FR" sz="1800"/>
              <a:t> </a:t>
            </a:r>
            <a:r>
              <a:rPr lang="fr-FR" altLang="fr-FR" sz="2100" b="1"/>
              <a:t>La protection économique </a:t>
            </a:r>
            <a:br>
              <a:rPr lang="fr-FR" altLang="fr-FR" sz="2100" b="1"/>
            </a:br>
            <a:r>
              <a:rPr lang="fr-FR" altLang="fr-FR" sz="2100" b="1"/>
              <a:t>    des consommateurs</a:t>
            </a:r>
          </a:p>
          <a:p>
            <a:pPr eaLnBrk="1" hangingPunct="1">
              <a:spcBef>
                <a:spcPct val="0"/>
              </a:spcBef>
              <a:buClr>
                <a:srgbClr val="3079B2"/>
              </a:buClr>
            </a:pPr>
            <a:r>
              <a:rPr lang="fr-FR" altLang="fr-FR" sz="1200" b="1">
                <a:solidFill>
                  <a:srgbClr val="F09000"/>
                </a:solidFill>
              </a:rPr>
              <a:t>Informer et protéger au quotidien les consommateurs des pratiques 				commerciales abusives ou illicites</a:t>
            </a:r>
          </a:p>
          <a:p>
            <a:pPr eaLnBrk="1" hangingPunct="1">
              <a:spcBef>
                <a:spcPct val="0"/>
              </a:spcBef>
              <a:buClr>
                <a:srgbClr val="3079B2"/>
              </a:buClr>
            </a:pPr>
            <a:endParaRPr lang="fr-FR" altLang="fr-FR" sz="2100" b="1"/>
          </a:p>
          <a:p>
            <a:pPr eaLnBrk="1" hangingPunct="1">
              <a:spcBef>
                <a:spcPts val="1313"/>
              </a:spcBef>
              <a:buClr>
                <a:srgbClr val="3079B2"/>
              </a:buClr>
              <a:buFont typeface="Wingdings" panose="05000000000000000000" pitchFamily="2" charset="2"/>
              <a:buChar char=""/>
            </a:pPr>
            <a:endParaRPr lang="fr-FR" altLang="fr-FR" sz="2100" b="1"/>
          </a:p>
        </p:txBody>
      </p:sp>
      <p:sp>
        <p:nvSpPr>
          <p:cNvPr id="7177" name="Text Box 8">
            <a:extLst>
              <a:ext uri="{FF2B5EF4-FFF2-40B4-BE49-F238E27FC236}">
                <a16:creationId xmlns:a16="http://schemas.microsoft.com/office/drawing/2014/main" id="{1586D710-C22E-C3C5-4045-2DC2E279C8A1}"/>
              </a:ext>
            </a:extLst>
          </p:cNvPr>
          <p:cNvSpPr txBox="1">
            <a:spLocks noChangeArrowheads="1"/>
          </p:cNvSpPr>
          <p:nvPr/>
        </p:nvSpPr>
        <p:spPr bwMode="auto">
          <a:xfrm>
            <a:off x="4064794" y="3783806"/>
            <a:ext cx="3887391" cy="1414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ヒラギノ角ゴ Pro W3"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ヒラギノ角ゴ Pro W3"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ヒラギノ角ゴ Pro W3"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9pPr>
          </a:lstStyle>
          <a:p>
            <a:pPr eaLnBrk="1" hangingPunct="1">
              <a:spcBef>
                <a:spcPct val="0"/>
              </a:spcBef>
              <a:buClr>
                <a:srgbClr val="3079B2"/>
              </a:buClr>
              <a:buFont typeface="Wingdings" panose="05000000000000000000" pitchFamily="2" charset="2"/>
              <a:buChar char=""/>
            </a:pPr>
            <a:r>
              <a:rPr lang="fr-FR" altLang="fr-FR" sz="1800"/>
              <a:t> </a:t>
            </a:r>
            <a:r>
              <a:rPr lang="fr-FR" altLang="fr-FR" sz="2100" b="1"/>
              <a:t>La sécurité des consommateurs</a:t>
            </a:r>
          </a:p>
          <a:p>
            <a:pPr eaLnBrk="1" hangingPunct="1">
              <a:spcBef>
                <a:spcPct val="0"/>
              </a:spcBef>
              <a:buClr>
                <a:srgbClr val="3079B2"/>
              </a:buClr>
            </a:pPr>
            <a:r>
              <a:rPr lang="fr-FR" altLang="fr-FR" sz="1200" b="1">
                <a:solidFill>
                  <a:srgbClr val="F09000"/>
                </a:solidFill>
              </a:rPr>
              <a:t>Préserver la sécurité physique et la santé des consommateurs</a:t>
            </a:r>
          </a:p>
          <a:p>
            <a:pPr eaLnBrk="1" hangingPunct="1">
              <a:spcBef>
                <a:spcPct val="0"/>
              </a:spcBef>
              <a:buClr>
                <a:srgbClr val="3079B2"/>
              </a:buClr>
            </a:pPr>
            <a:endParaRPr lang="fr-FR" altLang="fr-FR" sz="1050" b="1"/>
          </a:p>
          <a:p>
            <a:pPr eaLnBrk="1" hangingPunct="1">
              <a:spcBef>
                <a:spcPts val="1313"/>
              </a:spcBef>
              <a:buClr>
                <a:srgbClr val="3079B2"/>
              </a:buClr>
            </a:pPr>
            <a:endParaRPr lang="fr-FR" altLang="fr-FR" sz="2100" b="1"/>
          </a:p>
        </p:txBody>
      </p:sp>
      <p:sp>
        <p:nvSpPr>
          <p:cNvPr id="7178" name="Text Box 9">
            <a:extLst>
              <a:ext uri="{FF2B5EF4-FFF2-40B4-BE49-F238E27FC236}">
                <a16:creationId xmlns:a16="http://schemas.microsoft.com/office/drawing/2014/main" id="{DFC9B178-0AFD-927E-337A-D6B5D88E5842}"/>
              </a:ext>
            </a:extLst>
          </p:cNvPr>
          <p:cNvSpPr txBox="1">
            <a:spLocks noChangeArrowheads="1"/>
          </p:cNvSpPr>
          <p:nvPr/>
        </p:nvSpPr>
        <p:spPr bwMode="auto">
          <a:xfrm>
            <a:off x="3486150" y="4851798"/>
            <a:ext cx="2171700" cy="273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cs typeface="ヒラギノ角ゴ Pro W3"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cs typeface="ヒラギノ角ゴ Pro W3"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cs typeface="ヒラギノ角ゴ Pro W3"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cs typeface="ヒラギノ角ゴ Pro W3" charset="0"/>
              </a:defRPr>
            </a:lvl9pPr>
          </a:lstStyle>
          <a:p>
            <a:pPr algn="ctr" eaLnBrk="1" hangingPunct="1">
              <a:spcBef>
                <a:spcPct val="0"/>
              </a:spcBef>
              <a:buClrTx/>
              <a:buFontTx/>
              <a:buNone/>
            </a:pPr>
            <a:endParaRPr lang="fr-FR" altLang="fr-FR" sz="1050" b="1">
              <a:solidFill>
                <a:srgbClr val="FFFFFF"/>
              </a:solidFill>
            </a:endParaRPr>
          </a:p>
          <a:p>
            <a:pPr algn="ctr" eaLnBrk="1" hangingPunct="1">
              <a:spcBef>
                <a:spcPct val="0"/>
              </a:spcBef>
              <a:buClrTx/>
              <a:buFontTx/>
              <a:buNone/>
            </a:pPr>
            <a:r>
              <a:rPr lang="fr-FR" altLang="fr-FR" sz="1050" b="1">
                <a:solidFill>
                  <a:srgbClr val="FFFFFF"/>
                </a:solidFill>
              </a:rPr>
              <a:t>DGCCRF – novembre 2023</a:t>
            </a:r>
          </a:p>
        </p:txBody>
      </p:sp>
    </p:spTree>
    <p:extLst>
      <p:ext uri="{BB962C8B-B14F-4D97-AF65-F5344CB8AC3E}">
        <p14:creationId xmlns:p14="http://schemas.microsoft.com/office/powerpoint/2010/main" val="10521677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16</a:t>
            </a:fld>
            <a:endParaRPr lang="fr-FR" dirty="0"/>
          </a:p>
        </p:txBody>
      </p:sp>
      <p:sp>
        <p:nvSpPr>
          <p:cNvPr id="3" name="Espace réservé du texte 2"/>
          <p:cNvSpPr>
            <a:spLocks noGrp="1"/>
          </p:cNvSpPr>
          <p:nvPr>
            <p:ph type="body" sz="quarter" idx="14"/>
          </p:nvPr>
        </p:nvSpPr>
        <p:spPr>
          <a:xfrm>
            <a:off x="323689" y="843558"/>
            <a:ext cx="8496622" cy="792088"/>
          </a:xfrm>
        </p:spPr>
        <p:txBody>
          <a:bodyPr/>
          <a:lstStyle/>
          <a:p>
            <a:pPr algn="just"/>
            <a:r>
              <a:rPr lang="fr-FR" sz="1100" dirty="0"/>
              <a:t>Les inspecteurs mènent des investigations et exercent une activité de régulation de l’économie au bénéfice des entreprises et des consommateurs</a:t>
            </a:r>
            <a:r>
              <a:rPr lang="fr-FR" sz="1400" dirty="0"/>
              <a:t>.</a:t>
            </a:r>
            <a:r>
              <a:rPr lang="fr-FR" sz="1100" b="1" dirty="0"/>
              <a:t> </a:t>
            </a:r>
          </a:p>
          <a:p>
            <a:pPr algn="just"/>
            <a:r>
              <a:rPr lang="fr-FR" sz="1100" b="1" dirty="0"/>
              <a:t>Trois métiers principaux autour de l’enquête au cœur de l’activité de la DGCCRF : </a:t>
            </a:r>
          </a:p>
          <a:p>
            <a:pPr algn="just"/>
            <a:endParaRPr lang="fr-FR" sz="1100" b="1" dirty="0"/>
          </a:p>
        </p:txBody>
      </p:sp>
      <p:sp>
        <p:nvSpPr>
          <p:cNvPr id="4" name="Espace réservé de la date 3"/>
          <p:cNvSpPr>
            <a:spLocks noGrp="1"/>
          </p:cNvSpPr>
          <p:nvPr>
            <p:ph type="dt" sz="half" idx="2"/>
          </p:nvPr>
        </p:nvSpPr>
        <p:spPr/>
        <p:txBody>
          <a:bodyPr/>
          <a:lstStyle/>
          <a:p>
            <a:fld id="{0597CDB5-73DC-8641-8CC1-FAD9379FD627}" type="datetime1">
              <a:rPr lang="fr-FR" cap="all" smtClean="0"/>
              <a:pPr/>
              <a:t>21/11/2023</a:t>
            </a:fld>
            <a:endParaRPr lang="fr-FR" cap="all" dirty="0"/>
          </a:p>
        </p:txBody>
      </p:sp>
      <p:sp>
        <p:nvSpPr>
          <p:cNvPr id="6" name="Titre 5"/>
          <p:cNvSpPr>
            <a:spLocks noGrp="1"/>
          </p:cNvSpPr>
          <p:nvPr>
            <p:ph type="title"/>
          </p:nvPr>
        </p:nvSpPr>
        <p:spPr>
          <a:xfrm>
            <a:off x="415218" y="400671"/>
            <a:ext cx="8424863" cy="442887"/>
          </a:xfrm>
        </p:spPr>
        <p:txBody>
          <a:bodyPr>
            <a:normAutofit/>
          </a:bodyPr>
          <a:lstStyle/>
          <a:p>
            <a:r>
              <a:rPr lang="fr-FR" sz="1400" dirty="0"/>
              <a:t>Le métier : corps/missions/ prérogatives </a:t>
            </a:r>
          </a:p>
        </p:txBody>
      </p:sp>
      <p:sp>
        <p:nvSpPr>
          <p:cNvPr id="8" name="Espace réservé du pied de page 7"/>
          <p:cNvSpPr>
            <a:spLocks noGrp="1"/>
          </p:cNvSpPr>
          <p:nvPr>
            <p:ph type="ftr" sz="quarter" idx="3"/>
          </p:nvPr>
        </p:nvSpPr>
        <p:spPr/>
        <p:txBody>
          <a:bodyPr/>
          <a:lstStyle/>
          <a:p>
            <a:r>
              <a:rPr lang="fr-FR" dirty="0"/>
              <a:t>DREETS Pays de la Loire - DDETS de Loire-Atlantique </a:t>
            </a:r>
          </a:p>
        </p:txBody>
      </p:sp>
      <p:grpSp>
        <p:nvGrpSpPr>
          <p:cNvPr id="18" name="Group 19777">
            <a:extLst>
              <a:ext uri="{FF2B5EF4-FFF2-40B4-BE49-F238E27FC236}">
                <a16:creationId xmlns:a16="http://schemas.microsoft.com/office/drawing/2014/main" id="{85291EE2-C451-9340-EEFD-90E8320935C2}"/>
              </a:ext>
            </a:extLst>
          </p:cNvPr>
          <p:cNvGrpSpPr/>
          <p:nvPr/>
        </p:nvGrpSpPr>
        <p:grpSpPr>
          <a:xfrm>
            <a:off x="7668170" y="1084887"/>
            <a:ext cx="1224160" cy="1918912"/>
            <a:chOff x="42542" y="66109"/>
            <a:chExt cx="1969149" cy="2313284"/>
          </a:xfrm>
        </p:grpSpPr>
        <p:pic>
          <p:nvPicPr>
            <p:cNvPr id="19" name="Picture 908">
              <a:extLst>
                <a:ext uri="{FF2B5EF4-FFF2-40B4-BE49-F238E27FC236}">
                  <a16:creationId xmlns:a16="http://schemas.microsoft.com/office/drawing/2014/main" id="{4615ABE9-1169-F816-CFC9-AE8C20A8A81A}"/>
                </a:ext>
              </a:extLst>
            </p:cNvPr>
            <p:cNvPicPr/>
            <p:nvPr/>
          </p:nvPicPr>
          <p:blipFill>
            <a:blip r:embed="rId2"/>
            <a:stretch>
              <a:fillRect/>
            </a:stretch>
          </p:blipFill>
          <p:spPr>
            <a:xfrm rot="603639">
              <a:off x="287829" y="1230151"/>
              <a:ext cx="1723862" cy="1149242"/>
            </a:xfrm>
            <a:prstGeom prst="rect">
              <a:avLst/>
            </a:prstGeom>
          </p:spPr>
        </p:pic>
        <p:pic>
          <p:nvPicPr>
            <p:cNvPr id="20" name="Picture 910">
              <a:extLst>
                <a:ext uri="{FF2B5EF4-FFF2-40B4-BE49-F238E27FC236}">
                  <a16:creationId xmlns:a16="http://schemas.microsoft.com/office/drawing/2014/main" id="{FB053A1C-3EC1-3B8A-6EF5-0822B524C3AD}"/>
                </a:ext>
              </a:extLst>
            </p:cNvPr>
            <p:cNvPicPr/>
            <p:nvPr/>
          </p:nvPicPr>
          <p:blipFill>
            <a:blip r:embed="rId3"/>
            <a:stretch>
              <a:fillRect/>
            </a:stretch>
          </p:blipFill>
          <p:spPr>
            <a:xfrm rot="-278520">
              <a:off x="42542" y="66109"/>
              <a:ext cx="1679115" cy="1119392"/>
            </a:xfrm>
            <a:prstGeom prst="rect">
              <a:avLst/>
            </a:prstGeom>
          </p:spPr>
        </p:pic>
      </p:grpSp>
      <p:sp>
        <p:nvSpPr>
          <p:cNvPr id="21" name="Espace réservé du texte 2">
            <a:extLst>
              <a:ext uri="{FF2B5EF4-FFF2-40B4-BE49-F238E27FC236}">
                <a16:creationId xmlns:a16="http://schemas.microsoft.com/office/drawing/2014/main" id="{1CFE41AC-A292-EFF3-6011-467F7B348B8C}"/>
              </a:ext>
            </a:extLst>
          </p:cNvPr>
          <p:cNvSpPr txBox="1">
            <a:spLocks/>
          </p:cNvSpPr>
          <p:nvPr/>
        </p:nvSpPr>
        <p:spPr bwMode="gray">
          <a:xfrm>
            <a:off x="287827" y="1286445"/>
            <a:ext cx="7272057" cy="792088"/>
          </a:xfrm>
          <a:prstGeom prst="rect">
            <a:avLst/>
          </a:prstGeom>
        </p:spPr>
        <p:txBody>
          <a:bodyPr vert="horz" lIns="0" tIns="0" rIns="0" bIns="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baseline="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fr-FR" sz="1100" b="1" dirty="0"/>
          </a:p>
          <a:p>
            <a:pPr algn="just"/>
            <a:r>
              <a:rPr lang="fr-FR" sz="1100" dirty="0"/>
              <a:t>- </a:t>
            </a:r>
            <a:r>
              <a:rPr lang="fr-FR" sz="1100" b="1" u="sng" dirty="0"/>
              <a:t>Rédacteur </a:t>
            </a:r>
            <a:r>
              <a:rPr lang="fr-FR" sz="1100" b="1" u="sng" dirty="0">
                <a:solidFill>
                  <a:srgbClr val="000000"/>
                </a:solidFill>
              </a:rPr>
              <a:t>en administration centrale</a:t>
            </a:r>
            <a:r>
              <a:rPr lang="fr-FR" sz="1100" b="1" dirty="0">
                <a:solidFill>
                  <a:srgbClr val="000000"/>
                </a:solidFill>
              </a:rPr>
              <a:t> </a:t>
            </a:r>
            <a:r>
              <a:rPr lang="fr-FR" sz="1100" dirty="0">
                <a:solidFill>
                  <a:srgbClr val="000000"/>
                </a:solidFill>
              </a:rPr>
              <a:t>: élaboration du PNE (programme national des enquêtes), soutien aux enquêteurs, rédaction de textes législatifs ou réglementaires, représentation de la DGCCRF auprès des partenaires (commission européenne – autres administrations et ministères – autorités indépendantes – agences et experts publics – mouvement consumériste et organisations professionnelles) </a:t>
            </a:r>
          </a:p>
          <a:p>
            <a:pPr>
              <a:spcAft>
                <a:spcPts val="600"/>
              </a:spcAft>
            </a:pPr>
            <a:r>
              <a:rPr lang="fr-FR" sz="1100" dirty="0"/>
              <a:t>- </a:t>
            </a:r>
            <a:r>
              <a:rPr lang="fr-FR" sz="1100" b="1" u="sng" dirty="0"/>
              <a:t>Responsable du contentieux </a:t>
            </a:r>
            <a:r>
              <a:rPr lang="fr-FR" sz="1100" b="1" dirty="0"/>
              <a:t>: </a:t>
            </a:r>
            <a:r>
              <a:rPr lang="fr-FR" sz="1100" dirty="0"/>
              <a:t>conseil juridique / suivi des procédures / visa des procédures pénales / représentation de la DGCCRF lors des audiences : relations avec le parquet</a:t>
            </a:r>
          </a:p>
          <a:p>
            <a:pPr>
              <a:spcAft>
                <a:spcPts val="0"/>
              </a:spcAft>
            </a:pPr>
            <a:r>
              <a:rPr lang="fr-FR" sz="1100" b="1" dirty="0"/>
              <a:t>- </a:t>
            </a:r>
            <a:r>
              <a:rPr lang="fr-FR" sz="1100" b="1" u="sng" dirty="0"/>
              <a:t>Enquêteur en services déconcentrés ou au SNE </a:t>
            </a:r>
            <a:r>
              <a:rPr lang="fr-FR" sz="1100" dirty="0"/>
              <a:t>(service national des enquêtes)</a:t>
            </a:r>
            <a:r>
              <a:rPr lang="fr-FR" sz="1100" b="1" dirty="0"/>
              <a:t> </a:t>
            </a:r>
            <a:r>
              <a:rPr lang="fr-FR" sz="1100" dirty="0"/>
              <a:t>: met en œuvre les enquêtes du PNE (70 %) et réalise des enquêtes d’initiative (30 %), met en œuvre les suites appropriées. Il peut être membre de différents réseaux internes.</a:t>
            </a:r>
          </a:p>
          <a:p>
            <a:pPr marL="354013" indent="-171450" algn="just">
              <a:spcAft>
                <a:spcPts val="0"/>
              </a:spcAft>
              <a:buFont typeface="Arial" pitchFamily="34" charset="0"/>
              <a:buChar char="•"/>
            </a:pPr>
            <a:r>
              <a:rPr lang="fr-FR" sz="1100" dirty="0"/>
              <a:t>L’enquêteur concurrence (pôle C des DR(I)EETS et DEETS) : Pratiques anticoncurrentielles de concurrence (ADLC consultée avant déclanchement des investigations) / pratiques restrictives de concurrence / enquête des vins et spiritueux</a:t>
            </a:r>
          </a:p>
          <a:p>
            <a:pPr marL="354013" indent="-171450" algn="just">
              <a:spcAft>
                <a:spcPts val="0"/>
              </a:spcAft>
              <a:buFont typeface="Arial" pitchFamily="34" charset="0"/>
              <a:buChar char="•"/>
            </a:pPr>
            <a:r>
              <a:rPr lang="fr-FR" sz="1100" dirty="0"/>
              <a:t>L’enquêteur protection de la consommation (loyauté des allégations/sécurité et conformité des produits et des services – au sein des DD(ETS)PP)</a:t>
            </a:r>
          </a:p>
          <a:p>
            <a:pPr marL="354013" indent="-171450" algn="just" defTabSz="917575">
              <a:spcAft>
                <a:spcPts val="0"/>
              </a:spcAft>
              <a:buFont typeface="Arial" pitchFamily="34" charset="0"/>
              <a:buChar char="•"/>
            </a:pPr>
            <a:r>
              <a:rPr lang="fr-FR" sz="1100" dirty="0"/>
              <a:t>L’enquêteur au SNE : enquêteurs disposant de compétences spécifiques afin de réaliser des enquêtes d’envergure nationale / cellule numérique</a:t>
            </a:r>
          </a:p>
          <a:p>
            <a:pPr marL="182245" algn="just">
              <a:spcAft>
                <a:spcPts val="0"/>
              </a:spcAft>
            </a:pPr>
            <a:endParaRPr lang="fr-FR" sz="1100" dirty="0">
              <a:cs typeface="Arial"/>
            </a:endParaRPr>
          </a:p>
          <a:p>
            <a:pPr marL="182563">
              <a:spcAft>
                <a:spcPts val="0"/>
              </a:spcAft>
            </a:pPr>
            <a:endParaRPr lang="fr-FR" sz="1100" dirty="0">
              <a:cs typeface="Arial"/>
            </a:endParaRPr>
          </a:p>
        </p:txBody>
      </p:sp>
    </p:spTree>
    <p:extLst>
      <p:ext uri="{BB962C8B-B14F-4D97-AF65-F5344CB8AC3E}">
        <p14:creationId xmlns:p14="http://schemas.microsoft.com/office/powerpoint/2010/main" val="4177614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7FA4BBB-41FD-6277-0D18-272F2D3F7855}"/>
              </a:ext>
            </a:extLst>
          </p:cNvPr>
          <p:cNvSpPr>
            <a:spLocks noGrp="1"/>
          </p:cNvSpPr>
          <p:nvPr>
            <p:ph type="sldNum" sz="quarter" idx="12"/>
          </p:nvPr>
        </p:nvSpPr>
        <p:spPr/>
        <p:txBody>
          <a:bodyPr/>
          <a:lstStyle/>
          <a:p>
            <a:fld id="{733122C9-A0B9-462F-8757-0847AD287B63}" type="slidenum">
              <a:rPr lang="fr-FR" smtClean="0"/>
              <a:pPr/>
              <a:t>17</a:t>
            </a:fld>
            <a:endParaRPr lang="fr-FR" dirty="0"/>
          </a:p>
        </p:txBody>
      </p:sp>
      <p:sp>
        <p:nvSpPr>
          <p:cNvPr id="4" name="Espace réservé de la date 3">
            <a:extLst>
              <a:ext uri="{FF2B5EF4-FFF2-40B4-BE49-F238E27FC236}">
                <a16:creationId xmlns:a16="http://schemas.microsoft.com/office/drawing/2014/main" id="{8315A634-6CB0-83EF-1BE8-D829A42A1FE1}"/>
              </a:ext>
            </a:extLst>
          </p:cNvPr>
          <p:cNvSpPr>
            <a:spLocks noGrp="1"/>
          </p:cNvSpPr>
          <p:nvPr>
            <p:ph type="dt" sz="half" idx="2"/>
          </p:nvPr>
        </p:nvSpPr>
        <p:spPr/>
        <p:txBody>
          <a:bodyPr/>
          <a:lstStyle/>
          <a:p>
            <a:fld id="{0597CDB5-73DC-8641-8CC1-FAD9379FD627}" type="datetime1">
              <a:rPr lang="fr-FR" cap="all" smtClean="0"/>
              <a:pPr/>
              <a:t>21/11/2023</a:t>
            </a:fld>
            <a:endParaRPr lang="fr-FR" cap="all" dirty="0"/>
          </a:p>
        </p:txBody>
      </p:sp>
      <p:sp>
        <p:nvSpPr>
          <p:cNvPr id="8" name="Espace réservé du pied de page 7">
            <a:extLst>
              <a:ext uri="{FF2B5EF4-FFF2-40B4-BE49-F238E27FC236}">
                <a16:creationId xmlns:a16="http://schemas.microsoft.com/office/drawing/2014/main" id="{F53D1A68-7F17-A78A-CA52-64EBC3D3675A}"/>
              </a:ext>
            </a:extLst>
          </p:cNvPr>
          <p:cNvSpPr>
            <a:spLocks noGrp="1"/>
          </p:cNvSpPr>
          <p:nvPr>
            <p:ph type="ftr" sz="quarter" idx="3"/>
          </p:nvPr>
        </p:nvSpPr>
        <p:spPr/>
        <p:txBody>
          <a:bodyPr/>
          <a:lstStyle/>
          <a:p>
            <a:r>
              <a:rPr lang="fr-FR" dirty="0"/>
              <a:t>Direction régionale de l'économie, de l'emploi, du travail et des solidarités</a:t>
            </a:r>
          </a:p>
        </p:txBody>
      </p:sp>
      <p:pic>
        <p:nvPicPr>
          <p:cNvPr id="9" name="Média en ligne 8" title="Devenez inspecteur de la CCRF : enquêtez pour protéger les consommateurs et les entreprises">
            <a:hlinkClick r:id="" action="ppaction://media"/>
            <a:extLst>
              <a:ext uri="{FF2B5EF4-FFF2-40B4-BE49-F238E27FC236}">
                <a16:creationId xmlns:a16="http://schemas.microsoft.com/office/drawing/2014/main" id="{2AA9BF76-F619-5B00-69F4-A8133E0515A8}"/>
              </a:ext>
            </a:extLst>
          </p:cNvPr>
          <p:cNvPicPr>
            <a:picLocks noRot="1" noChangeAspect="1"/>
          </p:cNvPicPr>
          <p:nvPr>
            <a:videoFile r:link="rId1"/>
          </p:nvPr>
        </p:nvPicPr>
        <p:blipFill>
          <a:blip r:embed="rId3"/>
          <a:stretch>
            <a:fillRect/>
          </a:stretch>
        </p:blipFill>
        <p:spPr>
          <a:xfrm>
            <a:off x="930275" y="514350"/>
            <a:ext cx="7283450" cy="4114800"/>
          </a:xfrm>
          <a:prstGeom prst="rect">
            <a:avLst/>
          </a:prstGeom>
        </p:spPr>
      </p:pic>
    </p:spTree>
    <p:extLst>
      <p:ext uri="{BB962C8B-B14F-4D97-AF65-F5344CB8AC3E}">
        <p14:creationId xmlns:p14="http://schemas.microsoft.com/office/powerpoint/2010/main" val="3822642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18</a:t>
            </a:fld>
            <a:endParaRPr lang="fr-FR" dirty="0"/>
          </a:p>
        </p:txBody>
      </p:sp>
      <p:sp>
        <p:nvSpPr>
          <p:cNvPr id="3" name="Espace réservé de la date 2"/>
          <p:cNvSpPr>
            <a:spLocks noGrp="1"/>
          </p:cNvSpPr>
          <p:nvPr>
            <p:ph type="dt" sz="half" idx="2"/>
          </p:nvPr>
        </p:nvSpPr>
        <p:spPr/>
        <p:txBody>
          <a:bodyPr/>
          <a:lstStyle/>
          <a:p>
            <a:fld id="{6A4A60EE-9D13-3442-9796-E718C6343EC1}" type="datetime1">
              <a:rPr lang="fr-FR" cap="all" smtClean="0"/>
              <a:pPr/>
              <a:t>21/11/2023</a:t>
            </a:fld>
            <a:endParaRPr lang="fr-FR" cap="all" dirty="0"/>
          </a:p>
        </p:txBody>
      </p:sp>
      <p:sp>
        <p:nvSpPr>
          <p:cNvPr id="4" name="Espace réservé du texte 3"/>
          <p:cNvSpPr>
            <a:spLocks noGrp="1"/>
          </p:cNvSpPr>
          <p:nvPr>
            <p:ph type="body" sz="quarter" idx="13"/>
          </p:nvPr>
        </p:nvSpPr>
        <p:spPr>
          <a:xfrm>
            <a:off x="363177" y="939022"/>
            <a:ext cx="8417645" cy="263859"/>
          </a:xfrm>
        </p:spPr>
        <p:txBody>
          <a:bodyPr/>
          <a:lstStyle/>
          <a:p>
            <a:pPr marL="0" indent="0"/>
            <a:r>
              <a:rPr lang="fr-FR" sz="1200" b="0" dirty="0">
                <a:solidFill>
                  <a:schemeClr val="tx1"/>
                </a:solidFill>
                <a:ea typeface="+mn-lt"/>
                <a:cs typeface="+mn-lt"/>
              </a:rPr>
              <a:t>i</a:t>
            </a:r>
            <a:r>
              <a:rPr lang="fr-FR" sz="1200" b="0" dirty="0">
                <a:solidFill>
                  <a:schemeClr val="tx1"/>
                </a:solidFill>
                <a:latin typeface="Arial"/>
                <a:ea typeface="+mn-lt"/>
                <a:cs typeface="+mn-lt"/>
              </a:rPr>
              <a:t>nscriptions aux concours ouvertes du </a:t>
            </a:r>
            <a:r>
              <a:rPr lang="fr-FR" sz="1200" dirty="0">
                <a:solidFill>
                  <a:schemeClr val="tx1"/>
                </a:solidFill>
                <a:latin typeface="Arial"/>
                <a:ea typeface="+mn-lt"/>
                <a:cs typeface="+mn-lt"/>
              </a:rPr>
              <a:t>27 septembre au 26 novembre 2023</a:t>
            </a:r>
            <a:r>
              <a:rPr lang="fr-FR" sz="1200" b="0" dirty="0">
                <a:solidFill>
                  <a:schemeClr val="tx1"/>
                </a:solidFill>
                <a:latin typeface="Arial"/>
                <a:ea typeface="+mn-lt"/>
                <a:cs typeface="+mn-lt"/>
              </a:rPr>
              <a:t> :</a:t>
            </a:r>
            <a:r>
              <a:rPr lang="fr-FR" sz="1200" b="0" dirty="0">
                <a:solidFill>
                  <a:schemeClr val="tx1"/>
                </a:solidFill>
                <a:ea typeface="+mn-lt"/>
                <a:cs typeface="+mn-lt"/>
              </a:rPr>
              <a:t> </a:t>
            </a:r>
            <a:r>
              <a:rPr lang="fr-FR" sz="1200" b="0" dirty="0">
                <a:solidFill>
                  <a:srgbClr val="FF0000"/>
                </a:solidFill>
                <a:ea typeface="+mn-lt"/>
                <a:cs typeface="+mn-lt"/>
              </a:rPr>
              <a:t>+ de 150 postes de catégorie A sont à pouvoir</a:t>
            </a:r>
          </a:p>
          <a:p>
            <a:pPr marL="0" indent="0"/>
            <a:endParaRPr lang="fr-FR" sz="1200" b="0" dirty="0">
              <a:solidFill>
                <a:srgbClr val="FF0000"/>
              </a:solidFill>
              <a:ea typeface="+mn-lt"/>
              <a:cs typeface="+mn-lt"/>
            </a:endParaRPr>
          </a:p>
          <a:p>
            <a:pPr marL="0" indent="0"/>
            <a:endParaRPr lang="fr-FR" sz="1200" dirty="0">
              <a:solidFill>
                <a:srgbClr val="FF0000"/>
              </a:solidFill>
              <a:cs typeface="Arial"/>
            </a:endParaRPr>
          </a:p>
        </p:txBody>
      </p:sp>
      <p:sp>
        <p:nvSpPr>
          <p:cNvPr id="5" name="Titre 4"/>
          <p:cNvSpPr>
            <a:spLocks noGrp="1"/>
          </p:cNvSpPr>
          <p:nvPr>
            <p:ph type="title"/>
          </p:nvPr>
        </p:nvSpPr>
        <p:spPr>
          <a:xfrm>
            <a:off x="749721" y="375486"/>
            <a:ext cx="8424863" cy="539991"/>
          </a:xfrm>
        </p:spPr>
        <p:txBody>
          <a:bodyPr>
            <a:noAutofit/>
          </a:bodyPr>
          <a:lstStyle/>
          <a:p>
            <a:pPr marL="13970"/>
            <a:r>
              <a:rPr lang="fr-FR" sz="1600" dirty="0"/>
              <a:t>Modalités de recrutement / concours : conditions d’accès et épreuves</a:t>
            </a:r>
            <a:endParaRPr lang="fr-FR" sz="1600" dirty="0">
              <a:cs typeface="Arial"/>
            </a:endParaRPr>
          </a:p>
        </p:txBody>
      </p:sp>
      <p:sp>
        <p:nvSpPr>
          <p:cNvPr id="6" name="Espace réservé du texte 5"/>
          <p:cNvSpPr>
            <a:spLocks noGrp="1"/>
          </p:cNvSpPr>
          <p:nvPr>
            <p:ph type="body" sz="quarter" idx="14"/>
          </p:nvPr>
        </p:nvSpPr>
        <p:spPr>
          <a:xfrm>
            <a:off x="262260" y="1331397"/>
            <a:ext cx="8619480" cy="3709690"/>
          </a:xfrm>
        </p:spPr>
        <p:txBody>
          <a:bodyPr/>
          <a:lstStyle/>
          <a:p>
            <a:pPr marL="0" algn="just"/>
            <a:r>
              <a:rPr lang="fr-FR" sz="1100" b="1" u="sng" dirty="0">
                <a:ea typeface="+mn-lt"/>
                <a:cs typeface="+mn-lt"/>
              </a:rPr>
              <a:t>Public concerné</a:t>
            </a:r>
            <a:r>
              <a:rPr lang="fr-FR" sz="1100" b="1" dirty="0">
                <a:ea typeface="+mn-lt"/>
                <a:cs typeface="+mn-lt"/>
              </a:rPr>
              <a:t> :</a:t>
            </a:r>
            <a:r>
              <a:rPr lang="fr-FR" sz="1100" dirty="0">
                <a:ea typeface="+mn-lt"/>
                <a:cs typeface="+mn-lt"/>
              </a:rPr>
              <a:t> les concours s’adressent à des profils </a:t>
            </a:r>
            <a:r>
              <a:rPr lang="fr-FR" sz="1100" b="1" dirty="0">
                <a:ea typeface="+mn-lt"/>
                <a:cs typeface="+mn-lt"/>
              </a:rPr>
              <a:t>juridiques</a:t>
            </a:r>
            <a:r>
              <a:rPr lang="fr-FR" sz="1100" dirty="0">
                <a:ea typeface="+mn-lt"/>
                <a:cs typeface="+mn-lt"/>
              </a:rPr>
              <a:t>, </a:t>
            </a:r>
            <a:r>
              <a:rPr lang="fr-FR" sz="1100" b="1" dirty="0">
                <a:ea typeface="+mn-lt"/>
                <a:cs typeface="+mn-lt"/>
              </a:rPr>
              <a:t>économiques, scientifiques, technologiques</a:t>
            </a:r>
            <a:r>
              <a:rPr lang="fr-FR" sz="1100" dirty="0">
                <a:ea typeface="+mn-lt"/>
                <a:cs typeface="+mn-lt"/>
              </a:rPr>
              <a:t> ou déjà fonctionnaire. Ils sont accessibles à toute personne titulaire d’un </a:t>
            </a:r>
            <a:r>
              <a:rPr lang="fr-FR" sz="1100" b="1" dirty="0">
                <a:ea typeface="+mn-lt"/>
                <a:cs typeface="+mn-lt"/>
              </a:rPr>
              <a:t>bac+ 3</a:t>
            </a:r>
            <a:r>
              <a:rPr lang="fr-FR" sz="1100" dirty="0">
                <a:ea typeface="+mn-lt"/>
                <a:cs typeface="+mn-lt"/>
              </a:rPr>
              <a:t> (majorité des lauréats du concours disposent d’un bac+ 5) ainsi qu’aux personnes en reconversion professionnelle.</a:t>
            </a:r>
            <a:endParaRPr lang="fr-FR" dirty="0"/>
          </a:p>
          <a:p>
            <a:pPr marL="628650" indent="-628650">
              <a:spcAft>
                <a:spcPts val="600"/>
              </a:spcAft>
            </a:pPr>
            <a:r>
              <a:rPr lang="fr-FR" sz="1100" b="1" u="sng" dirty="0">
                <a:ea typeface="+mn-lt"/>
                <a:cs typeface="+mn-lt"/>
              </a:rPr>
              <a:t>Agenda</a:t>
            </a:r>
            <a:r>
              <a:rPr lang="fr-FR" sz="1100" b="1" dirty="0">
                <a:ea typeface="+mn-lt"/>
                <a:cs typeface="+mn-lt"/>
              </a:rPr>
              <a:t> </a:t>
            </a:r>
            <a:r>
              <a:rPr lang="fr-FR" sz="1100" dirty="0">
                <a:ea typeface="+mn-lt"/>
                <a:cs typeface="+mn-lt"/>
              </a:rPr>
              <a:t>: épreuves écrites d’admissibilité : 16 janvier 2024 - épreuves orales d’admission à compter du 18 mars 2024 </a:t>
            </a:r>
            <a:br>
              <a:rPr lang="fr-FR" sz="1100" dirty="0">
                <a:ea typeface="+mn-lt"/>
                <a:cs typeface="+mn-lt"/>
              </a:rPr>
            </a:br>
            <a:r>
              <a:rPr lang="fr-FR" sz="1100" dirty="0">
                <a:ea typeface="+mn-lt"/>
                <a:cs typeface="+mn-lt"/>
              </a:rPr>
              <a:t>publication des résultats : avril 2024</a:t>
            </a:r>
          </a:p>
          <a:p>
            <a:pPr marL="0">
              <a:spcAft>
                <a:spcPts val="0"/>
              </a:spcAft>
            </a:pPr>
            <a:r>
              <a:rPr lang="fr-FR" sz="1100" b="1" u="sng" dirty="0">
                <a:cs typeface="Arial"/>
              </a:rPr>
              <a:t>Modalités/épreuves</a:t>
            </a:r>
            <a:r>
              <a:rPr lang="fr-FR" sz="1100" b="1" dirty="0">
                <a:cs typeface="Arial"/>
              </a:rPr>
              <a:t> </a:t>
            </a:r>
            <a:r>
              <a:rPr lang="fr-FR" sz="1100" dirty="0">
                <a:cs typeface="Arial"/>
              </a:rPr>
              <a:t>: Au choix, 2 concours externes (dominantes juridique/économique ou scientifique/technologique) -1 concours interne.</a:t>
            </a:r>
          </a:p>
          <a:p>
            <a:pPr marL="0" algn="just">
              <a:spcAft>
                <a:spcPts val="0"/>
              </a:spcAft>
            </a:pPr>
            <a:r>
              <a:rPr lang="fr-FR" sz="1100" dirty="0">
                <a:ea typeface="+mn-lt"/>
                <a:cs typeface="+mn-lt"/>
              </a:rPr>
              <a:t> - épreuve écrite d'amissibilité n° 1 commune aux trois concours (4h/coeff. 1) : rédaction d'une note de synthèse </a:t>
            </a:r>
            <a:endParaRPr lang="fr-FR" dirty="0">
              <a:cs typeface="Arial"/>
            </a:endParaRPr>
          </a:p>
          <a:p>
            <a:pPr marL="0">
              <a:spcAft>
                <a:spcPts val="0"/>
              </a:spcAft>
            </a:pPr>
            <a:r>
              <a:rPr lang="fr-FR" sz="1100" dirty="0">
                <a:cs typeface="Arial"/>
              </a:rPr>
              <a:t> - </a:t>
            </a:r>
            <a:r>
              <a:rPr lang="fr-FR" sz="1100" dirty="0">
                <a:ea typeface="+mn-lt"/>
                <a:cs typeface="+mn-lt"/>
              </a:rPr>
              <a:t>épreuve écrite d'amissibilité n° 2 (3h/coeff. 1) à options : </a:t>
            </a:r>
            <a:endParaRPr lang="fr-FR" sz="1100" dirty="0">
              <a:cs typeface="Arial"/>
            </a:endParaRPr>
          </a:p>
          <a:p>
            <a:pPr marL="228600">
              <a:spcAft>
                <a:spcPts val="0"/>
              </a:spcAft>
              <a:buChar char="•"/>
            </a:pPr>
            <a:r>
              <a:rPr lang="fr-FR" sz="1100" dirty="0">
                <a:cs typeface="Arial"/>
              </a:rPr>
              <a:t> Concours externe à dominante </a:t>
            </a:r>
            <a:r>
              <a:rPr lang="fr-FR" sz="1100" b="1" u="sng" dirty="0">
                <a:cs typeface="Arial"/>
              </a:rPr>
              <a:t>juridique et économique</a:t>
            </a:r>
            <a:r>
              <a:rPr lang="fr-FR" sz="1100" b="1" dirty="0">
                <a:cs typeface="Arial"/>
              </a:rPr>
              <a:t> : </a:t>
            </a:r>
            <a:r>
              <a:rPr lang="fr-FR" sz="1100" dirty="0">
                <a:cs typeface="Arial"/>
              </a:rPr>
              <a:t>Réponse à des questions et/ou commentaires d’un ou plusieurs textes sur </a:t>
            </a:r>
            <a:r>
              <a:rPr lang="fr-FR" sz="1100" u="sng" dirty="0">
                <a:cs typeface="Arial"/>
              </a:rPr>
              <a:t>une des options</a:t>
            </a:r>
            <a:r>
              <a:rPr lang="fr-FR" sz="1100" dirty="0">
                <a:cs typeface="Arial"/>
              </a:rPr>
              <a:t> a) Gestion et administration des entreprises b) Economie c) Droit pénal général d) Droit administratif</a:t>
            </a:r>
          </a:p>
          <a:p>
            <a:pPr marL="228600">
              <a:spcAft>
                <a:spcPts val="0"/>
              </a:spcAft>
              <a:buChar char="•"/>
            </a:pPr>
            <a:r>
              <a:rPr lang="fr-FR" sz="1100" dirty="0">
                <a:cs typeface="Arial"/>
              </a:rPr>
              <a:t> Concours externe à dominante </a:t>
            </a:r>
            <a:r>
              <a:rPr lang="fr-FR" sz="1100" b="1" u="sng" dirty="0">
                <a:cs typeface="Arial"/>
              </a:rPr>
              <a:t>scientifique et technologique</a:t>
            </a:r>
            <a:r>
              <a:rPr lang="fr-FR" sz="1100" b="1" dirty="0">
                <a:cs typeface="Arial"/>
              </a:rPr>
              <a:t> : </a:t>
            </a:r>
            <a:r>
              <a:rPr lang="fr-FR" sz="1100" dirty="0">
                <a:cs typeface="Arial"/>
              </a:rPr>
              <a:t>Résolution de problèmes et/ou cas pratiques </a:t>
            </a:r>
            <a:r>
              <a:rPr lang="fr-FR" sz="1100" u="sng" dirty="0">
                <a:cs typeface="Arial"/>
              </a:rPr>
              <a:t>sur une des options</a:t>
            </a:r>
            <a:r>
              <a:rPr lang="fr-FR" sz="1100" dirty="0">
                <a:cs typeface="Arial"/>
              </a:rPr>
              <a:t> a) Biochimie et microbiologie b) Agroalimentaire et bio-industrie c) Physique d) Mathématique</a:t>
            </a:r>
          </a:p>
          <a:p>
            <a:pPr marL="228600">
              <a:spcAft>
                <a:spcPts val="0"/>
              </a:spcAft>
              <a:buChar char="•"/>
            </a:pPr>
            <a:r>
              <a:rPr lang="fr-FR" sz="1100" dirty="0">
                <a:cs typeface="Arial"/>
              </a:rPr>
              <a:t> Concours interne : Réponse à des questions et/ou résolution d’un ou plusieurs exercices portant sur </a:t>
            </a:r>
            <a:r>
              <a:rPr lang="fr-FR" sz="1100" u="sng" dirty="0">
                <a:cs typeface="Arial"/>
              </a:rPr>
              <a:t>une des options</a:t>
            </a:r>
            <a:r>
              <a:rPr lang="fr-FR" sz="1100" dirty="0">
                <a:cs typeface="Arial"/>
              </a:rPr>
              <a:t> : a) Missions de la DGCCRF b) Comptabilité privée c) Gestion administrative d)Informatique</a:t>
            </a:r>
          </a:p>
          <a:p>
            <a:pPr marL="114300" indent="-114300">
              <a:spcAft>
                <a:spcPts val="0"/>
              </a:spcAft>
              <a:buFont typeface="Calibri" pitchFamily="34" charset="0"/>
              <a:buChar char="-"/>
            </a:pPr>
            <a:r>
              <a:rPr lang="fr-FR" sz="1100" dirty="0">
                <a:latin typeface="Arial"/>
                <a:cs typeface="Calibri"/>
              </a:rPr>
              <a:t>2 épreuves orales d’admission communes aux concours externes : 1- entretien avec le jury (40 min./coeff. 3) : présentation du parcours du candidat (5 min) / échange avec le jury : évaluation de sa motivation (connaissances des missions, etc</a:t>
            </a:r>
            <a:r>
              <a:rPr lang="fr-FR" sz="1100" dirty="0">
                <a:cs typeface="Calibri"/>
              </a:rPr>
              <a:t>.) et de son potentiel et ses aptitudes à exercer le métier d’enquêteur (</a:t>
            </a:r>
            <a:r>
              <a:rPr lang="fr-FR" sz="1100" dirty="0">
                <a:latin typeface="Arial"/>
                <a:cs typeface="Calibri"/>
              </a:rPr>
              <a:t>mises en situation)  2- langue étrangère (15 min/ceff 1) : traduction d'un texte + conversation </a:t>
            </a:r>
            <a:endParaRPr lang="fr-FR" sz="1100" dirty="0">
              <a:latin typeface="Arial"/>
              <a:cs typeface="Arial"/>
            </a:endParaRPr>
          </a:p>
          <a:p>
            <a:pPr marL="114300" indent="-114300">
              <a:spcAft>
                <a:spcPts val="0"/>
              </a:spcAft>
              <a:buFont typeface="Calibri" pitchFamily="34" charset="0"/>
              <a:buChar char="-"/>
            </a:pPr>
            <a:r>
              <a:rPr lang="fr-FR" sz="1100" dirty="0">
                <a:cs typeface="Calibri"/>
              </a:rPr>
              <a:t>épreuves orales d’admission du concours interne : 1- épreuve de reconnaissance des acquis de l'expérience professionnelle </a:t>
            </a:r>
            <a:r>
              <a:rPr lang="fr-FR" sz="1100" dirty="0">
                <a:cs typeface="Arial"/>
              </a:rPr>
              <a:t>(40 min./coeff. 3) 2- langue étrangère (facultative)</a:t>
            </a:r>
            <a:endParaRPr lang="fr-FR" sz="1100" dirty="0">
              <a:cs typeface="Calibri"/>
            </a:endParaRPr>
          </a:p>
          <a:p>
            <a:pPr>
              <a:buChar char="•"/>
            </a:pPr>
            <a:endParaRPr lang="fr-FR" sz="1100" dirty="0">
              <a:cs typeface="Arial"/>
            </a:endParaRPr>
          </a:p>
          <a:p>
            <a:pPr marL="0"/>
            <a:endParaRPr lang="fr-FR" sz="1100" dirty="0">
              <a:cs typeface="Arial"/>
            </a:endParaRPr>
          </a:p>
          <a:p>
            <a:pPr marL="171450" indent="-171450">
              <a:buFont typeface="Calibri" pitchFamily="34" charset="0"/>
              <a:buChar char="-"/>
            </a:pPr>
            <a:endParaRPr lang="fr-FR" sz="1200" dirty="0">
              <a:cs typeface="Arial"/>
            </a:endParaRPr>
          </a:p>
          <a:p>
            <a:pPr marL="0"/>
            <a:endParaRPr lang="fr-FR" sz="1200" dirty="0">
              <a:cs typeface="Arial"/>
            </a:endParaRPr>
          </a:p>
        </p:txBody>
      </p:sp>
      <p:sp>
        <p:nvSpPr>
          <p:cNvPr id="7" name="Espace réservé du pied de page 6"/>
          <p:cNvSpPr>
            <a:spLocks noGrp="1"/>
          </p:cNvSpPr>
          <p:nvPr>
            <p:ph type="ftr" sz="quarter" idx="3"/>
          </p:nvPr>
        </p:nvSpPr>
        <p:spPr/>
        <p:txBody>
          <a:bodyPr/>
          <a:lstStyle/>
          <a:p>
            <a:r>
              <a:rPr lang="fr-FR" dirty="0"/>
              <a:t>DREETS Pays de la Loire - DDETS de Loire-Atlantique </a:t>
            </a:r>
          </a:p>
        </p:txBody>
      </p:sp>
    </p:spTree>
    <p:extLst>
      <p:ext uri="{BB962C8B-B14F-4D97-AF65-F5344CB8AC3E}">
        <p14:creationId xmlns:p14="http://schemas.microsoft.com/office/powerpoint/2010/main" val="2421407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999BE10-2BE2-A278-A44D-647B36EC71A0}"/>
              </a:ext>
            </a:extLst>
          </p:cNvPr>
          <p:cNvSpPr>
            <a:spLocks noGrp="1"/>
          </p:cNvSpPr>
          <p:nvPr>
            <p:ph type="sldNum" sz="quarter" idx="12"/>
          </p:nvPr>
        </p:nvSpPr>
        <p:spPr/>
        <p:txBody>
          <a:bodyPr/>
          <a:lstStyle/>
          <a:p>
            <a:fld id="{733122C9-A0B9-462F-8757-0847AD287B63}" type="slidenum">
              <a:rPr lang="fr-FR" smtClean="0"/>
              <a:pPr/>
              <a:t>19</a:t>
            </a:fld>
            <a:endParaRPr lang="fr-FR" dirty="0"/>
          </a:p>
        </p:txBody>
      </p:sp>
      <p:sp>
        <p:nvSpPr>
          <p:cNvPr id="6" name="Espace réservé de la date 5">
            <a:extLst>
              <a:ext uri="{FF2B5EF4-FFF2-40B4-BE49-F238E27FC236}">
                <a16:creationId xmlns:a16="http://schemas.microsoft.com/office/drawing/2014/main" id="{E97339F3-8222-A914-67BF-391DE21606C5}"/>
              </a:ext>
            </a:extLst>
          </p:cNvPr>
          <p:cNvSpPr>
            <a:spLocks noGrp="1"/>
          </p:cNvSpPr>
          <p:nvPr>
            <p:ph type="dt" sz="half" idx="2"/>
          </p:nvPr>
        </p:nvSpPr>
        <p:spPr/>
        <p:txBody>
          <a:bodyPr/>
          <a:lstStyle/>
          <a:p>
            <a:fld id="{251C71F6-E0A6-1740-B64F-38F332886BAF}" type="datetime1">
              <a:rPr lang="fr-FR" cap="all" smtClean="0"/>
              <a:pPr/>
              <a:t>21/11/2023</a:t>
            </a:fld>
            <a:endParaRPr lang="fr-FR" cap="all" dirty="0"/>
          </a:p>
        </p:txBody>
      </p:sp>
      <p:sp>
        <p:nvSpPr>
          <p:cNvPr id="8" name="Espace réservé du pied de page 7">
            <a:extLst>
              <a:ext uri="{FF2B5EF4-FFF2-40B4-BE49-F238E27FC236}">
                <a16:creationId xmlns:a16="http://schemas.microsoft.com/office/drawing/2014/main" id="{29FF4289-ADBA-BFB3-C4F9-0EA4A1124DD3}"/>
              </a:ext>
            </a:extLst>
          </p:cNvPr>
          <p:cNvSpPr>
            <a:spLocks noGrp="1"/>
          </p:cNvSpPr>
          <p:nvPr>
            <p:ph type="ftr" sz="quarter" idx="3"/>
          </p:nvPr>
        </p:nvSpPr>
        <p:spPr>
          <a:xfrm>
            <a:off x="2868782" y="195486"/>
            <a:ext cx="5879931" cy="307777"/>
          </a:xfrm>
        </p:spPr>
        <p:txBody>
          <a:bodyPr/>
          <a:lstStyle/>
          <a:p>
            <a:r>
              <a:rPr lang="fr-FR" dirty="0"/>
              <a:t>DREETS Pays de la Loire - DDETS de Loire-Atlantique </a:t>
            </a:r>
          </a:p>
        </p:txBody>
      </p:sp>
      <p:sp>
        <p:nvSpPr>
          <p:cNvPr id="14" name="ZoneTexte 13">
            <a:extLst>
              <a:ext uri="{FF2B5EF4-FFF2-40B4-BE49-F238E27FC236}">
                <a16:creationId xmlns:a16="http://schemas.microsoft.com/office/drawing/2014/main" id="{7422E66D-A216-0344-88B9-8755A1391CD2}"/>
              </a:ext>
            </a:extLst>
          </p:cNvPr>
          <p:cNvSpPr txBox="1"/>
          <p:nvPr/>
        </p:nvSpPr>
        <p:spPr>
          <a:xfrm>
            <a:off x="529663" y="670793"/>
            <a:ext cx="7229578" cy="276999"/>
          </a:xfrm>
          <a:prstGeom prst="rect">
            <a:avLst/>
          </a:prstGeom>
          <a:noFill/>
        </p:spPr>
        <p:txBody>
          <a:bodyPr wrap="square">
            <a:spAutoFit/>
          </a:bodyPr>
          <a:lstStyle/>
          <a:p>
            <a:r>
              <a:rPr lang="fr-FR" sz="1200" u="sng" dirty="0"/>
              <a:t>Un taux de réussite en progression ces deux dernières années</a:t>
            </a:r>
          </a:p>
        </p:txBody>
      </p:sp>
      <p:graphicFrame>
        <p:nvGraphicFramePr>
          <p:cNvPr id="17" name="Tableau 16">
            <a:extLst>
              <a:ext uri="{FF2B5EF4-FFF2-40B4-BE49-F238E27FC236}">
                <a16:creationId xmlns:a16="http://schemas.microsoft.com/office/drawing/2014/main" id="{B5CB9399-9D37-4263-8DEF-8DD723CF2241}"/>
              </a:ext>
            </a:extLst>
          </p:cNvPr>
          <p:cNvGraphicFramePr>
            <a:graphicFrameLocks noGrp="1"/>
          </p:cNvGraphicFramePr>
          <p:nvPr>
            <p:extLst>
              <p:ext uri="{D42A27DB-BD31-4B8C-83A1-F6EECF244321}">
                <p14:modId xmlns:p14="http://schemas.microsoft.com/office/powerpoint/2010/main" val="3382384004"/>
              </p:ext>
            </p:extLst>
          </p:nvPr>
        </p:nvGraphicFramePr>
        <p:xfrm>
          <a:off x="529665" y="1030039"/>
          <a:ext cx="5266470" cy="2526157"/>
        </p:xfrm>
        <a:graphic>
          <a:graphicData uri="http://schemas.openxmlformats.org/drawingml/2006/table">
            <a:tbl>
              <a:tblPr firstRow="1" firstCol="1" bandRow="1"/>
              <a:tblGrid>
                <a:gridCol w="1483658">
                  <a:extLst>
                    <a:ext uri="{9D8B030D-6E8A-4147-A177-3AD203B41FA5}">
                      <a16:colId xmlns:a16="http://schemas.microsoft.com/office/drawing/2014/main" val="4208028236"/>
                    </a:ext>
                  </a:extLst>
                </a:gridCol>
                <a:gridCol w="1307487">
                  <a:extLst>
                    <a:ext uri="{9D8B030D-6E8A-4147-A177-3AD203B41FA5}">
                      <a16:colId xmlns:a16="http://schemas.microsoft.com/office/drawing/2014/main" val="728983958"/>
                    </a:ext>
                  </a:extLst>
                </a:gridCol>
                <a:gridCol w="657266">
                  <a:extLst>
                    <a:ext uri="{9D8B030D-6E8A-4147-A177-3AD203B41FA5}">
                      <a16:colId xmlns:a16="http://schemas.microsoft.com/office/drawing/2014/main" val="3997147480"/>
                    </a:ext>
                  </a:extLst>
                </a:gridCol>
                <a:gridCol w="656628">
                  <a:extLst>
                    <a:ext uri="{9D8B030D-6E8A-4147-A177-3AD203B41FA5}">
                      <a16:colId xmlns:a16="http://schemas.microsoft.com/office/drawing/2014/main" val="1308605641"/>
                    </a:ext>
                  </a:extLst>
                </a:gridCol>
                <a:gridCol w="656628">
                  <a:extLst>
                    <a:ext uri="{9D8B030D-6E8A-4147-A177-3AD203B41FA5}">
                      <a16:colId xmlns:a16="http://schemas.microsoft.com/office/drawing/2014/main" val="2652717227"/>
                    </a:ext>
                  </a:extLst>
                </a:gridCol>
                <a:gridCol w="504803">
                  <a:extLst>
                    <a:ext uri="{9D8B030D-6E8A-4147-A177-3AD203B41FA5}">
                      <a16:colId xmlns:a16="http://schemas.microsoft.com/office/drawing/2014/main" val="542893594"/>
                    </a:ext>
                  </a:extLst>
                </a:gridCol>
              </a:tblGrid>
              <a:tr h="154940">
                <a:tc gridSpan="6">
                  <a:txBody>
                    <a:bodyPr/>
                    <a:lstStyle/>
                    <a:p>
                      <a:pPr marR="1270" algn="ctr">
                        <a:lnSpc>
                          <a:spcPct val="107000"/>
                        </a:lnSpc>
                        <a:spcAft>
                          <a:spcPts val="800"/>
                        </a:spcAft>
                      </a:pPr>
                      <a:r>
                        <a:rPr lang="fr-FR" sz="10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Statistiques du concours externe à dominante juridique et économique</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w="12700" cap="flat" cmpd="sng" algn="ctr">
                      <a:solidFill>
                        <a:srgbClr val="21215A"/>
                      </a:solidFill>
                      <a:prstDash val="solid"/>
                      <a:round/>
                      <a:headEnd type="none" w="med" len="med"/>
                      <a:tailEnd type="none" w="med" len="med"/>
                    </a:lnL>
                    <a:lnR w="12700" cap="flat" cmpd="sng" algn="ctr">
                      <a:solidFill>
                        <a:srgbClr val="21215A"/>
                      </a:solidFill>
                      <a:prstDash val="solid"/>
                      <a:round/>
                      <a:headEnd type="none" w="med" len="med"/>
                      <a:tailEnd type="none" w="med" len="med"/>
                    </a:lnR>
                    <a:lnT w="12700" cap="flat" cmpd="sng" algn="ctr">
                      <a:solidFill>
                        <a:srgbClr val="21215A"/>
                      </a:solidFill>
                      <a:prstDash val="solid"/>
                      <a:round/>
                      <a:headEnd type="none" w="med" len="med"/>
                      <a:tailEnd type="none" w="med" len="med"/>
                    </a:lnT>
                    <a:lnB w="12700" cap="flat" cmpd="sng" algn="ctr">
                      <a:solidFill>
                        <a:srgbClr val="21215A"/>
                      </a:solidFill>
                      <a:prstDash val="solid"/>
                      <a:round/>
                      <a:headEnd type="none" w="med" len="med"/>
                      <a:tailEnd type="none" w="med" len="med"/>
                    </a:lnB>
                    <a:solidFill>
                      <a:srgbClr val="21215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01949194"/>
                  </a:ext>
                </a:extLst>
              </a:tr>
              <a:tr h="154940">
                <a:tc gridSpan="6">
                  <a:txBody>
                    <a:bodyPr/>
                    <a:lstStyle/>
                    <a:p>
                      <a:pPr>
                        <a:lnSpc>
                          <a:spcPct val="107000"/>
                        </a:lnSpc>
                        <a:spcAft>
                          <a:spcPts val="800"/>
                        </a:spcAft>
                        <a:tabLst>
                          <a:tab pos="1610995" algn="ctr"/>
                          <a:tab pos="2255520" algn="ctr"/>
                          <a:tab pos="2906395" algn="ctr"/>
                          <a:tab pos="3557905" algn="ctr"/>
                          <a:tab pos="4208780" algn="ctr"/>
                          <a:tab pos="5148580" algn="r"/>
                        </a:tabLst>
                      </a:pPr>
                      <a:r>
                        <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000" b="1"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2018	2019	2020	2021	2022	2023</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w="12700" cap="flat" cmpd="sng" algn="ctr">
                      <a:solidFill>
                        <a:srgbClr val="21215A"/>
                      </a:solidFill>
                      <a:prstDash val="solid"/>
                      <a:round/>
                      <a:headEnd type="none" w="med" len="med"/>
                      <a:tailEnd type="none" w="med" len="med"/>
                    </a:lnL>
                    <a:lnR w="12700" cap="flat" cmpd="sng" algn="ctr">
                      <a:solidFill>
                        <a:srgbClr val="21215A"/>
                      </a:solidFill>
                      <a:prstDash val="solid"/>
                      <a:round/>
                      <a:headEnd type="none" w="med" len="med"/>
                      <a:tailEnd type="none" w="med" len="med"/>
                    </a:lnR>
                    <a:lnT w="12700" cap="flat" cmpd="sng" algn="ctr">
                      <a:solidFill>
                        <a:srgbClr val="21215A"/>
                      </a:solidFill>
                      <a:prstDash val="solid"/>
                      <a:round/>
                      <a:headEnd type="none" w="med" len="med"/>
                      <a:tailEnd type="none" w="med" len="med"/>
                    </a:lnT>
                    <a:lnB w="12700" cap="flat" cmpd="sng" algn="ctr">
                      <a:solidFill>
                        <a:srgbClr val="21215A"/>
                      </a:solidFill>
                      <a:prstDash val="solid"/>
                      <a:round/>
                      <a:headEnd type="none" w="med" len="med"/>
                      <a:tailEnd type="none" w="med" len="med"/>
                    </a:lnB>
                    <a:solidFill>
                      <a:srgbClr val="E8E8E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770241182"/>
                  </a:ext>
                </a:extLst>
              </a:tr>
              <a:tr h="154940">
                <a:tc gridSpan="6">
                  <a:txBody>
                    <a:bodyPr/>
                    <a:lstStyle/>
                    <a:p>
                      <a:pPr>
                        <a:lnSpc>
                          <a:spcPct val="107000"/>
                        </a:lnSpc>
                        <a:spcAft>
                          <a:spcPts val="800"/>
                        </a:spcAft>
                        <a:tabLst>
                          <a:tab pos="1576070" algn="ctr"/>
                          <a:tab pos="2220595" algn="ctr"/>
                          <a:tab pos="2871470" algn="ctr"/>
                          <a:tab pos="3522980" algn="ctr"/>
                          <a:tab pos="4173855" algn="ctr"/>
                          <a:tab pos="4825365" algn="ctr"/>
                        </a:tabLst>
                      </a:pPr>
                      <a:r>
                        <a:rPr lang="fr-FR"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Présents	</a:t>
                      </a:r>
                      <a:r>
                        <a:rPr lang="fr-FR"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661	524	391	720	510	430</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w="12700" cap="flat" cmpd="sng" algn="ctr">
                      <a:solidFill>
                        <a:srgbClr val="21215A"/>
                      </a:solidFill>
                      <a:prstDash val="solid"/>
                      <a:round/>
                      <a:headEnd type="none" w="med" len="med"/>
                      <a:tailEnd type="none" w="med" len="med"/>
                    </a:lnL>
                    <a:lnR w="12700" cap="flat" cmpd="sng" algn="ctr">
                      <a:solidFill>
                        <a:srgbClr val="21215A"/>
                      </a:solidFill>
                      <a:prstDash val="solid"/>
                      <a:round/>
                      <a:headEnd type="none" w="med" len="med"/>
                      <a:tailEnd type="none" w="med" len="med"/>
                    </a:lnR>
                    <a:lnT w="12700" cap="flat" cmpd="sng" algn="ctr">
                      <a:solidFill>
                        <a:srgbClr val="21215A"/>
                      </a:solidFill>
                      <a:prstDash val="solid"/>
                      <a:round/>
                      <a:headEnd type="none" w="med" len="med"/>
                      <a:tailEnd type="none" w="med" len="med"/>
                    </a:lnT>
                    <a:lnB w="12700" cap="flat" cmpd="sng" algn="ctr">
                      <a:solidFill>
                        <a:srgbClr val="21215A"/>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47187605"/>
                  </a:ext>
                </a:extLst>
              </a:tr>
              <a:tr h="154940">
                <a:tc gridSpan="6">
                  <a:txBody>
                    <a:bodyPr/>
                    <a:lstStyle/>
                    <a:p>
                      <a:pPr>
                        <a:lnSpc>
                          <a:spcPct val="107000"/>
                        </a:lnSpc>
                        <a:spcAft>
                          <a:spcPts val="800"/>
                        </a:spcAft>
                        <a:tabLst>
                          <a:tab pos="1540510" algn="ctr"/>
                          <a:tab pos="2185670" algn="ctr"/>
                          <a:tab pos="2836545" algn="ctr"/>
                          <a:tab pos="3488055" algn="ctr"/>
                          <a:tab pos="4138930" algn="ctr"/>
                          <a:tab pos="4789805" algn="ctr"/>
                        </a:tabLst>
                      </a:pPr>
                      <a:r>
                        <a:rPr lang="fr-FR"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Admis	</a:t>
                      </a:r>
                      <a:r>
                        <a:rPr lang="fr-FR"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34	29	34	44	54	96</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w="12700" cap="flat" cmpd="sng" algn="ctr">
                      <a:solidFill>
                        <a:srgbClr val="21215A"/>
                      </a:solidFill>
                      <a:prstDash val="solid"/>
                      <a:round/>
                      <a:headEnd type="none" w="med" len="med"/>
                      <a:tailEnd type="none" w="med" len="med"/>
                    </a:lnL>
                    <a:lnR w="12700" cap="flat" cmpd="sng" algn="ctr">
                      <a:solidFill>
                        <a:srgbClr val="21215A"/>
                      </a:solidFill>
                      <a:prstDash val="solid"/>
                      <a:round/>
                      <a:headEnd type="none" w="med" len="med"/>
                      <a:tailEnd type="none" w="med" len="med"/>
                    </a:lnR>
                    <a:lnT w="12700" cap="flat" cmpd="sng" algn="ctr">
                      <a:solidFill>
                        <a:srgbClr val="21215A"/>
                      </a:solidFill>
                      <a:prstDash val="solid"/>
                      <a:round/>
                      <a:headEnd type="none" w="med" len="med"/>
                      <a:tailEnd type="none" w="med" len="med"/>
                    </a:lnT>
                    <a:lnB w="12700" cap="flat" cmpd="sng" algn="ctr">
                      <a:solidFill>
                        <a:srgbClr val="21215A"/>
                      </a:solidFill>
                      <a:prstDash val="solid"/>
                      <a:round/>
                      <a:headEnd type="none" w="med" len="med"/>
                      <a:tailEnd type="none" w="med" len="med"/>
                    </a:lnB>
                    <a:solidFill>
                      <a:srgbClr val="E8E8E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55729636"/>
                  </a:ext>
                </a:extLst>
              </a:tr>
              <a:tr h="173990">
                <a:tc gridSpan="6">
                  <a:txBody>
                    <a:bodyPr/>
                    <a:lstStyle/>
                    <a:p>
                      <a:pPr>
                        <a:lnSpc>
                          <a:spcPct val="107000"/>
                        </a:lnSpc>
                        <a:spcAft>
                          <a:spcPts val="800"/>
                        </a:spcAft>
                        <a:tabLst>
                          <a:tab pos="1649095" algn="ctr"/>
                          <a:tab pos="2294255" algn="ctr"/>
                          <a:tab pos="2910205" algn="ctr"/>
                          <a:tab pos="3596640" algn="ctr"/>
                          <a:tab pos="4282440" algn="ctr"/>
                          <a:tab pos="5148580" algn="r"/>
                        </a:tabLst>
                      </a:pPr>
                      <a:r>
                        <a:rPr lang="fr-FR"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Taux de réussite	</a:t>
                      </a:r>
                      <a:r>
                        <a:rPr lang="fr-FR"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5,14%	5.53%	8.7%	6,11%	10,58%	22,32%</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w="12700" cap="flat" cmpd="sng" algn="ctr">
                      <a:solidFill>
                        <a:srgbClr val="21215A"/>
                      </a:solidFill>
                      <a:prstDash val="solid"/>
                      <a:round/>
                      <a:headEnd type="none" w="med" len="med"/>
                      <a:tailEnd type="none" w="med" len="med"/>
                    </a:lnL>
                    <a:lnR w="12700" cap="flat" cmpd="sng" algn="ctr">
                      <a:solidFill>
                        <a:srgbClr val="21215A"/>
                      </a:solidFill>
                      <a:prstDash val="solid"/>
                      <a:round/>
                      <a:headEnd type="none" w="med" len="med"/>
                      <a:tailEnd type="none" w="med" len="med"/>
                    </a:lnR>
                    <a:lnT w="12700" cap="flat" cmpd="sng" algn="ctr">
                      <a:solidFill>
                        <a:srgbClr val="21215A"/>
                      </a:solidFill>
                      <a:prstDash val="solid"/>
                      <a:round/>
                      <a:headEnd type="none" w="med" len="med"/>
                      <a:tailEnd type="none" w="med" len="med"/>
                    </a:lnT>
                    <a:lnB w="12700" cap="flat" cmpd="sng" algn="ctr">
                      <a:solidFill>
                        <a:srgbClr val="21215A"/>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62648199"/>
                  </a:ext>
                </a:extLst>
              </a:tr>
              <a:tr h="151130">
                <a:tc gridSpan="6">
                  <a:txBody>
                    <a:bodyPr/>
                    <a:lstStyle/>
                    <a:p>
                      <a:pPr marL="1270" algn="ctr">
                        <a:lnSpc>
                          <a:spcPct val="107000"/>
                        </a:lnSpc>
                        <a:spcAft>
                          <a:spcPts val="800"/>
                        </a:spcAft>
                      </a:pPr>
                      <a:r>
                        <a:rPr lang="fr-FR" sz="10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Statistiques du concours externe à dominante scientifique et technologique</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w="12700" cap="flat" cmpd="sng" algn="ctr">
                      <a:solidFill>
                        <a:srgbClr val="005841"/>
                      </a:solidFill>
                      <a:prstDash val="solid"/>
                      <a:round/>
                      <a:headEnd type="none" w="med" len="med"/>
                      <a:tailEnd type="none" w="med" len="med"/>
                    </a:lnL>
                    <a:lnR w="12700" cap="flat" cmpd="sng" algn="ctr">
                      <a:solidFill>
                        <a:srgbClr val="005841"/>
                      </a:solidFill>
                      <a:prstDash val="solid"/>
                      <a:round/>
                      <a:headEnd type="none" w="med" len="med"/>
                      <a:tailEnd type="none" w="med" len="med"/>
                    </a:lnR>
                    <a:lnT w="12700" cap="flat" cmpd="sng" algn="ctr">
                      <a:solidFill>
                        <a:srgbClr val="21215A"/>
                      </a:solidFill>
                      <a:prstDash val="solid"/>
                      <a:round/>
                      <a:headEnd type="none" w="med" len="med"/>
                      <a:tailEnd type="none" w="med" len="med"/>
                    </a:lnT>
                    <a:lnB w="12700" cap="flat" cmpd="sng" algn="ctr">
                      <a:solidFill>
                        <a:srgbClr val="005841"/>
                      </a:solidFill>
                      <a:prstDash val="solid"/>
                      <a:round/>
                      <a:headEnd type="none" w="med" len="med"/>
                      <a:tailEnd type="none" w="med" len="med"/>
                    </a:lnB>
                    <a:solidFill>
                      <a:srgbClr val="00584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170355791"/>
                  </a:ext>
                </a:extLst>
              </a:tr>
              <a:tr h="154940">
                <a:tc gridSpan="6">
                  <a:txBody>
                    <a:bodyPr/>
                    <a:lstStyle/>
                    <a:p>
                      <a:pPr>
                        <a:lnSpc>
                          <a:spcPct val="107000"/>
                        </a:lnSpc>
                        <a:spcAft>
                          <a:spcPts val="800"/>
                        </a:spcAft>
                        <a:tabLst>
                          <a:tab pos="1610995" algn="ctr"/>
                          <a:tab pos="2255520" algn="ctr"/>
                          <a:tab pos="2906395" algn="ctr"/>
                          <a:tab pos="3557905" algn="ctr"/>
                          <a:tab pos="4208780" algn="ctr"/>
                          <a:tab pos="5148580" algn="r"/>
                        </a:tabLst>
                      </a:pPr>
                      <a:r>
                        <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000" b="1" dirty="0">
                          <a:solidFill>
                            <a:srgbClr val="003300"/>
                          </a:solidFill>
                          <a:effectLst/>
                          <a:latin typeface="Arial" panose="020B0604020202020204" pitchFamily="34" charset="0"/>
                          <a:ea typeface="Arial" panose="020B0604020202020204" pitchFamily="34" charset="0"/>
                          <a:cs typeface="Times New Roman" panose="02020603050405020304" pitchFamily="18" charset="0"/>
                        </a:rPr>
                        <a:t>2018	2019	2020	2021	2022	2023</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w="12700" cap="flat" cmpd="sng" algn="ctr">
                      <a:solidFill>
                        <a:srgbClr val="005841"/>
                      </a:solidFill>
                      <a:prstDash val="solid"/>
                      <a:round/>
                      <a:headEnd type="none" w="med" len="med"/>
                      <a:tailEnd type="none" w="med" len="med"/>
                    </a:lnL>
                    <a:lnR w="12700" cap="flat" cmpd="sng" algn="ctr">
                      <a:solidFill>
                        <a:srgbClr val="005841"/>
                      </a:solidFill>
                      <a:prstDash val="solid"/>
                      <a:round/>
                      <a:headEnd type="none" w="med" len="med"/>
                      <a:tailEnd type="none" w="med" len="med"/>
                    </a:lnR>
                    <a:lnT w="12700" cap="flat" cmpd="sng" algn="ctr">
                      <a:solidFill>
                        <a:srgbClr val="005841"/>
                      </a:solidFill>
                      <a:prstDash val="solid"/>
                      <a:round/>
                      <a:headEnd type="none" w="med" len="med"/>
                      <a:tailEnd type="none" w="med" len="med"/>
                    </a:lnT>
                    <a:lnB w="12700" cap="flat" cmpd="sng" algn="ctr">
                      <a:solidFill>
                        <a:srgbClr val="005841"/>
                      </a:solidFill>
                      <a:prstDash val="solid"/>
                      <a:round/>
                      <a:headEnd type="none" w="med" len="med"/>
                      <a:tailEnd type="none" w="med" len="med"/>
                    </a:lnB>
                    <a:solidFill>
                      <a:srgbClr val="E7EAE8"/>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785788156"/>
                  </a:ext>
                </a:extLst>
              </a:tr>
              <a:tr h="154940">
                <a:tc gridSpan="6">
                  <a:txBody>
                    <a:bodyPr/>
                    <a:lstStyle/>
                    <a:p>
                      <a:pPr>
                        <a:lnSpc>
                          <a:spcPct val="107000"/>
                        </a:lnSpc>
                        <a:spcAft>
                          <a:spcPts val="800"/>
                        </a:spcAft>
                        <a:tabLst>
                          <a:tab pos="1576070" algn="ctr"/>
                          <a:tab pos="2220595" algn="ctr"/>
                          <a:tab pos="2871470" algn="ctr"/>
                          <a:tab pos="3522980" algn="ctr"/>
                          <a:tab pos="4173855" algn="ctr"/>
                          <a:tab pos="4825365" algn="ctr"/>
                        </a:tabLst>
                      </a:pPr>
                      <a:r>
                        <a:rPr lang="fr-FR"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Présents	</a:t>
                      </a:r>
                      <a:r>
                        <a:rPr lang="fr-FR"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166	140	113	201	136	156</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w="12700" cap="flat" cmpd="sng" algn="ctr">
                      <a:solidFill>
                        <a:srgbClr val="005841"/>
                      </a:solidFill>
                      <a:prstDash val="solid"/>
                      <a:round/>
                      <a:headEnd type="none" w="med" len="med"/>
                      <a:tailEnd type="none" w="med" len="med"/>
                    </a:lnL>
                    <a:lnR w="12700" cap="flat" cmpd="sng" algn="ctr">
                      <a:solidFill>
                        <a:srgbClr val="005841"/>
                      </a:solidFill>
                      <a:prstDash val="solid"/>
                      <a:round/>
                      <a:headEnd type="none" w="med" len="med"/>
                      <a:tailEnd type="none" w="med" len="med"/>
                    </a:lnR>
                    <a:lnT w="12700" cap="flat" cmpd="sng" algn="ctr">
                      <a:solidFill>
                        <a:srgbClr val="005841"/>
                      </a:solidFill>
                      <a:prstDash val="solid"/>
                      <a:round/>
                      <a:headEnd type="none" w="med" len="med"/>
                      <a:tailEnd type="none" w="med" len="med"/>
                    </a:lnT>
                    <a:lnB w="12700" cap="flat" cmpd="sng" algn="ctr">
                      <a:solidFill>
                        <a:srgbClr val="005841"/>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58658288"/>
                  </a:ext>
                </a:extLst>
              </a:tr>
              <a:tr h="154940">
                <a:tc gridSpan="6">
                  <a:txBody>
                    <a:bodyPr/>
                    <a:lstStyle/>
                    <a:p>
                      <a:pPr>
                        <a:lnSpc>
                          <a:spcPct val="107000"/>
                        </a:lnSpc>
                        <a:spcAft>
                          <a:spcPts val="800"/>
                        </a:spcAft>
                        <a:tabLst>
                          <a:tab pos="1540510" algn="ctr"/>
                          <a:tab pos="2185670" algn="ctr"/>
                          <a:tab pos="2836545" algn="ctr"/>
                          <a:tab pos="3488055" algn="ctr"/>
                          <a:tab pos="4138930" algn="ctr"/>
                          <a:tab pos="4789805" algn="ctr"/>
                        </a:tabLst>
                      </a:pPr>
                      <a:r>
                        <a:rPr lang="fr-FR"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Admis	</a:t>
                      </a:r>
                      <a:r>
                        <a:rPr lang="fr-FR"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27	24	28	38	45	42</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w="12700" cap="flat" cmpd="sng" algn="ctr">
                      <a:solidFill>
                        <a:srgbClr val="005841"/>
                      </a:solidFill>
                      <a:prstDash val="solid"/>
                      <a:round/>
                      <a:headEnd type="none" w="med" len="med"/>
                      <a:tailEnd type="none" w="med" len="med"/>
                    </a:lnL>
                    <a:lnR w="12700" cap="flat" cmpd="sng" algn="ctr">
                      <a:solidFill>
                        <a:srgbClr val="005841"/>
                      </a:solidFill>
                      <a:prstDash val="solid"/>
                      <a:round/>
                      <a:headEnd type="none" w="med" len="med"/>
                      <a:tailEnd type="none" w="med" len="med"/>
                    </a:lnR>
                    <a:lnT w="12700" cap="flat" cmpd="sng" algn="ctr">
                      <a:solidFill>
                        <a:srgbClr val="005841"/>
                      </a:solidFill>
                      <a:prstDash val="solid"/>
                      <a:round/>
                      <a:headEnd type="none" w="med" len="med"/>
                      <a:tailEnd type="none" w="med" len="med"/>
                    </a:lnT>
                    <a:lnB w="12700" cap="flat" cmpd="sng" algn="ctr">
                      <a:solidFill>
                        <a:srgbClr val="005841"/>
                      </a:solidFill>
                      <a:prstDash val="solid"/>
                      <a:round/>
                      <a:headEnd type="none" w="med" len="med"/>
                      <a:tailEnd type="none" w="med" len="med"/>
                    </a:lnB>
                    <a:solidFill>
                      <a:srgbClr val="E7EAE8"/>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466041176"/>
                  </a:ext>
                </a:extLst>
              </a:tr>
              <a:tr h="187325">
                <a:tc gridSpan="6">
                  <a:txBody>
                    <a:bodyPr/>
                    <a:lstStyle/>
                    <a:p>
                      <a:pPr>
                        <a:lnSpc>
                          <a:spcPct val="107000"/>
                        </a:lnSpc>
                        <a:spcAft>
                          <a:spcPts val="800"/>
                        </a:spcAft>
                        <a:tabLst>
                          <a:tab pos="1684655" algn="ctr"/>
                          <a:tab pos="2329180" algn="ctr"/>
                          <a:tab pos="2980055" algn="ctr"/>
                          <a:tab pos="3631565" algn="ctr"/>
                          <a:tab pos="4282440" algn="ctr"/>
                          <a:tab pos="5148580" algn="r"/>
                        </a:tabLst>
                      </a:pPr>
                      <a:r>
                        <a:rPr lang="fr-FR"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Taux de réussite	</a:t>
                      </a:r>
                      <a:r>
                        <a:rPr lang="fr-FR"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16,26%	17,14%	24,78%	18,90%	33,08%	26,92%</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w="12700" cap="flat" cmpd="sng" algn="ctr">
                      <a:solidFill>
                        <a:srgbClr val="005841"/>
                      </a:solidFill>
                      <a:prstDash val="solid"/>
                      <a:round/>
                      <a:headEnd type="none" w="med" len="med"/>
                      <a:tailEnd type="none" w="med" len="med"/>
                    </a:lnL>
                    <a:lnR w="12700" cap="flat" cmpd="sng" algn="ctr">
                      <a:solidFill>
                        <a:srgbClr val="005841"/>
                      </a:solidFill>
                      <a:prstDash val="solid"/>
                      <a:round/>
                      <a:headEnd type="none" w="med" len="med"/>
                      <a:tailEnd type="none" w="med" len="med"/>
                    </a:lnR>
                    <a:lnT w="12700" cap="flat" cmpd="sng" algn="ctr">
                      <a:solidFill>
                        <a:srgbClr val="005841"/>
                      </a:solidFill>
                      <a:prstDash val="solid"/>
                      <a:round/>
                      <a:headEnd type="none" w="med" len="med"/>
                      <a:tailEnd type="none" w="med" len="med"/>
                    </a:lnT>
                    <a:lnB w="12700" cap="flat" cmpd="sng" algn="ctr">
                      <a:solidFill>
                        <a:srgbClr val="005841"/>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28691701"/>
                  </a:ext>
                </a:extLst>
              </a:tr>
              <a:tr h="154940">
                <a:tc>
                  <a:txBody>
                    <a:bodyPr/>
                    <a:lstStyle/>
                    <a:p>
                      <a:pPr>
                        <a:lnSpc>
                          <a:spcPct val="107000"/>
                        </a:lnSpc>
                        <a:spcAft>
                          <a:spcPts val="800"/>
                        </a:spcAft>
                      </a:pPr>
                      <a:r>
                        <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71120" marT="7620" marB="0">
                    <a:lnL w="12700" cap="flat" cmpd="sng" algn="ctr">
                      <a:solidFill>
                        <a:srgbClr val="8C2237"/>
                      </a:solidFill>
                      <a:prstDash val="solid"/>
                      <a:round/>
                      <a:headEnd type="none" w="med" len="med"/>
                      <a:tailEnd type="none" w="med" len="med"/>
                    </a:lnL>
                    <a:lnR>
                      <a:noFill/>
                    </a:lnR>
                    <a:lnT w="12700" cap="flat" cmpd="sng" algn="ctr">
                      <a:solidFill>
                        <a:srgbClr val="005841"/>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8C2237"/>
                    </a:solidFill>
                  </a:tcPr>
                </a:tc>
                <a:tc gridSpan="3">
                  <a:txBody>
                    <a:bodyPr/>
                    <a:lstStyle/>
                    <a:p>
                      <a:pPr marL="153670">
                        <a:lnSpc>
                          <a:spcPct val="107000"/>
                        </a:lnSpc>
                        <a:spcAft>
                          <a:spcPts val="800"/>
                        </a:spcAft>
                      </a:pPr>
                      <a:r>
                        <a:rPr lang="fr-FR" sz="10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Statistiques du concours interne</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a:noFill/>
                    </a:lnL>
                    <a:lnR>
                      <a:noFill/>
                    </a:lnR>
                    <a:lnT w="12700" cap="flat" cmpd="sng" algn="ctr">
                      <a:solidFill>
                        <a:srgbClr val="005841"/>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8C2237"/>
                    </a:solidFill>
                  </a:tcPr>
                </a:tc>
                <a:tc hMerge="1">
                  <a:txBody>
                    <a:bodyPr/>
                    <a:lstStyle/>
                    <a:p>
                      <a:endParaRPr lang="fr-FR"/>
                    </a:p>
                  </a:txBody>
                  <a:tcPr/>
                </a:tc>
                <a:tc hMerge="1">
                  <a:txBody>
                    <a:bodyPr/>
                    <a:lstStyle/>
                    <a:p>
                      <a:endParaRPr lang="fr-FR"/>
                    </a:p>
                  </a:txBody>
                  <a:tcPr/>
                </a:tc>
                <a:tc>
                  <a:txBody>
                    <a:bodyPr/>
                    <a:lstStyle/>
                    <a:p>
                      <a:pPr>
                        <a:lnSpc>
                          <a:spcPct val="107000"/>
                        </a:lnSpc>
                        <a:spcAft>
                          <a:spcPts val="800"/>
                        </a:spcAft>
                      </a:pPr>
                      <a:r>
                        <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71120" marT="7620" marB="0">
                    <a:lnL>
                      <a:noFill/>
                    </a:lnL>
                    <a:lnR>
                      <a:noFill/>
                    </a:lnR>
                    <a:lnT w="12700" cap="flat" cmpd="sng" algn="ctr">
                      <a:solidFill>
                        <a:srgbClr val="005841"/>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8C2237"/>
                    </a:solidFill>
                  </a:tcPr>
                </a:tc>
                <a:tc>
                  <a:txBody>
                    <a:bodyPr/>
                    <a:lstStyle/>
                    <a:p>
                      <a:pPr>
                        <a:lnSpc>
                          <a:spcPct val="107000"/>
                        </a:lnSpc>
                        <a:spcAft>
                          <a:spcPts val="800"/>
                        </a:spcAft>
                      </a:pPr>
                      <a:r>
                        <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71120" marT="7620" marB="0">
                    <a:lnL>
                      <a:noFill/>
                    </a:lnL>
                    <a:lnR w="12700" cap="flat" cmpd="sng" algn="ctr">
                      <a:solidFill>
                        <a:srgbClr val="8C2237"/>
                      </a:solidFill>
                      <a:prstDash val="solid"/>
                      <a:round/>
                      <a:headEnd type="none" w="med" len="med"/>
                      <a:tailEnd type="none" w="med" len="med"/>
                    </a:lnR>
                    <a:lnT w="12700" cap="flat" cmpd="sng" algn="ctr">
                      <a:solidFill>
                        <a:srgbClr val="005841"/>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8C2237"/>
                    </a:solidFill>
                  </a:tcPr>
                </a:tc>
                <a:extLst>
                  <a:ext uri="{0D108BD9-81ED-4DB2-BD59-A6C34878D82A}">
                    <a16:rowId xmlns:a16="http://schemas.microsoft.com/office/drawing/2014/main" val="1039554947"/>
                  </a:ext>
                </a:extLst>
              </a:tr>
              <a:tr h="214630">
                <a:tc>
                  <a:txBody>
                    <a:bodyPr/>
                    <a:lstStyle/>
                    <a:p>
                      <a:pPr>
                        <a:lnSpc>
                          <a:spcPct val="107000"/>
                        </a:lnSpc>
                        <a:spcAft>
                          <a:spcPts val="800"/>
                        </a:spcAft>
                      </a:pPr>
                      <a:r>
                        <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71120" marT="7620" marB="0">
                    <a:lnL w="12700" cap="flat" cmpd="sng" algn="ctr">
                      <a:solidFill>
                        <a:srgbClr val="8C2237"/>
                      </a:solidFill>
                      <a:prstDash val="solid"/>
                      <a:round/>
                      <a:headEnd type="none" w="med" len="med"/>
                      <a:tailEnd type="none" w="med" len="med"/>
                    </a:lnL>
                    <a:lnR>
                      <a:noFill/>
                    </a:lnR>
                    <a:lnT w="12700" cap="flat" cmpd="sng" algn="ctr">
                      <a:solidFill>
                        <a:srgbClr val="8C2237"/>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EEE8E8"/>
                    </a:solidFill>
                  </a:tcPr>
                </a:tc>
                <a:tc>
                  <a:txBody>
                    <a:bodyPr/>
                    <a:lstStyle/>
                    <a:p>
                      <a:pPr>
                        <a:lnSpc>
                          <a:spcPct val="107000"/>
                        </a:lnSpc>
                        <a:spcAft>
                          <a:spcPts val="800"/>
                        </a:spcAft>
                        <a:tabLst>
                          <a:tab pos="784860" algn="ctr"/>
                        </a:tabLst>
                      </a:pPr>
                      <a:r>
                        <a:rPr lang="fr-FR" sz="1000" b="1" dirty="0">
                          <a:solidFill>
                            <a:srgbClr val="710008"/>
                          </a:solidFill>
                          <a:effectLst/>
                          <a:latin typeface="Arial" panose="020B0604020202020204" pitchFamily="34" charset="0"/>
                          <a:ea typeface="Arial" panose="020B0604020202020204" pitchFamily="34" charset="0"/>
                          <a:cs typeface="Times New Roman" panose="02020603050405020304" pitchFamily="18" charset="0"/>
                        </a:rPr>
                        <a:t>2018	2019</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a:noFill/>
                    </a:lnL>
                    <a:lnR>
                      <a:noFill/>
                    </a:lnR>
                    <a:lnT w="12700" cap="flat" cmpd="sng" algn="ctr">
                      <a:solidFill>
                        <a:srgbClr val="8C2237"/>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EEE8E8"/>
                    </a:solidFill>
                  </a:tcPr>
                </a:tc>
                <a:tc>
                  <a:txBody>
                    <a:bodyPr/>
                    <a:lstStyle/>
                    <a:p>
                      <a:pPr>
                        <a:lnSpc>
                          <a:spcPct val="107000"/>
                        </a:lnSpc>
                        <a:spcAft>
                          <a:spcPts val="800"/>
                        </a:spcAft>
                      </a:pPr>
                      <a:r>
                        <a:rPr lang="fr-FR" sz="1000" b="1" dirty="0">
                          <a:solidFill>
                            <a:srgbClr val="710008"/>
                          </a:solidFill>
                          <a:effectLst/>
                          <a:latin typeface="Arial" panose="020B0604020202020204" pitchFamily="34" charset="0"/>
                          <a:ea typeface="Arial" panose="020B0604020202020204" pitchFamily="34" charset="0"/>
                          <a:cs typeface="Times New Roman" panose="02020603050405020304" pitchFamily="18" charset="0"/>
                        </a:rPr>
                        <a:t>2020</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a:noFill/>
                    </a:lnL>
                    <a:lnR>
                      <a:noFill/>
                    </a:lnR>
                    <a:lnT w="12700" cap="flat" cmpd="sng" algn="ctr">
                      <a:solidFill>
                        <a:srgbClr val="8C2237"/>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EEE8E8"/>
                    </a:solidFill>
                  </a:tcPr>
                </a:tc>
                <a:tc>
                  <a:txBody>
                    <a:bodyPr/>
                    <a:lstStyle/>
                    <a:p>
                      <a:pPr>
                        <a:lnSpc>
                          <a:spcPct val="107000"/>
                        </a:lnSpc>
                        <a:spcAft>
                          <a:spcPts val="800"/>
                        </a:spcAft>
                      </a:pPr>
                      <a:r>
                        <a:rPr lang="fr-FR" sz="1000" b="1" dirty="0">
                          <a:solidFill>
                            <a:srgbClr val="710008"/>
                          </a:solidFill>
                          <a:effectLst/>
                          <a:latin typeface="Arial" panose="020B0604020202020204" pitchFamily="34" charset="0"/>
                          <a:ea typeface="Arial" panose="020B0604020202020204" pitchFamily="34" charset="0"/>
                          <a:cs typeface="Times New Roman" panose="02020603050405020304" pitchFamily="18" charset="0"/>
                        </a:rPr>
                        <a:t>2021</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a:noFill/>
                    </a:lnL>
                    <a:lnR>
                      <a:noFill/>
                    </a:lnR>
                    <a:lnT w="12700" cap="flat" cmpd="sng" algn="ctr">
                      <a:solidFill>
                        <a:srgbClr val="8C2237"/>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EEE8E8"/>
                    </a:solidFill>
                  </a:tcPr>
                </a:tc>
                <a:tc>
                  <a:txBody>
                    <a:bodyPr/>
                    <a:lstStyle/>
                    <a:p>
                      <a:pPr>
                        <a:lnSpc>
                          <a:spcPct val="107000"/>
                        </a:lnSpc>
                        <a:spcAft>
                          <a:spcPts val="800"/>
                        </a:spcAft>
                      </a:pPr>
                      <a:r>
                        <a:rPr lang="fr-FR" sz="1000" b="1" dirty="0">
                          <a:solidFill>
                            <a:srgbClr val="710008"/>
                          </a:solidFill>
                          <a:effectLst/>
                          <a:latin typeface="Arial" panose="020B0604020202020204" pitchFamily="34" charset="0"/>
                          <a:ea typeface="Arial" panose="020B0604020202020204" pitchFamily="34" charset="0"/>
                          <a:cs typeface="Times New Roman" panose="02020603050405020304" pitchFamily="18" charset="0"/>
                        </a:rPr>
                        <a:t>2022</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a:noFill/>
                    </a:lnL>
                    <a:lnR>
                      <a:noFill/>
                    </a:lnR>
                    <a:lnT w="12700" cap="flat" cmpd="sng" algn="ctr">
                      <a:solidFill>
                        <a:srgbClr val="8C2237"/>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EEE8E8"/>
                    </a:solidFill>
                  </a:tcPr>
                </a:tc>
                <a:tc>
                  <a:txBody>
                    <a:bodyPr/>
                    <a:lstStyle/>
                    <a:p>
                      <a:pPr>
                        <a:lnSpc>
                          <a:spcPct val="107000"/>
                        </a:lnSpc>
                        <a:spcAft>
                          <a:spcPts val="800"/>
                        </a:spcAft>
                      </a:pPr>
                      <a:r>
                        <a:rPr lang="fr-FR" sz="1000" b="1" dirty="0">
                          <a:solidFill>
                            <a:srgbClr val="710008"/>
                          </a:solidFill>
                          <a:effectLst/>
                          <a:latin typeface="Arial" panose="020B0604020202020204" pitchFamily="34" charset="0"/>
                          <a:ea typeface="Arial" panose="020B0604020202020204" pitchFamily="34" charset="0"/>
                          <a:cs typeface="Times New Roman" panose="02020603050405020304" pitchFamily="18" charset="0"/>
                        </a:rPr>
                        <a:t>2023</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a:noFill/>
                    </a:lnL>
                    <a:lnR w="12700" cap="flat" cmpd="sng" algn="ctr">
                      <a:solidFill>
                        <a:srgbClr val="8C2237"/>
                      </a:solidFill>
                      <a:prstDash val="solid"/>
                      <a:round/>
                      <a:headEnd type="none" w="med" len="med"/>
                      <a:tailEnd type="none" w="med" len="med"/>
                    </a:lnR>
                    <a:lnT w="12700" cap="flat" cmpd="sng" algn="ctr">
                      <a:solidFill>
                        <a:srgbClr val="8C2237"/>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EEE8E8"/>
                    </a:solidFill>
                  </a:tcPr>
                </a:tc>
                <a:extLst>
                  <a:ext uri="{0D108BD9-81ED-4DB2-BD59-A6C34878D82A}">
                    <a16:rowId xmlns:a16="http://schemas.microsoft.com/office/drawing/2014/main" val="4113726336"/>
                  </a:ext>
                </a:extLst>
              </a:tr>
              <a:tr h="152400">
                <a:tc>
                  <a:txBody>
                    <a:bodyPr/>
                    <a:lstStyle/>
                    <a:p>
                      <a:pPr marL="68580">
                        <a:lnSpc>
                          <a:spcPct val="107000"/>
                        </a:lnSpc>
                        <a:spcAft>
                          <a:spcPts val="800"/>
                        </a:spcAft>
                      </a:pPr>
                      <a:r>
                        <a:rPr lang="fr-FR"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Présents</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w="12700" cap="flat" cmpd="sng" algn="ctr">
                      <a:solidFill>
                        <a:srgbClr val="8C2237"/>
                      </a:solidFill>
                      <a:prstDash val="solid"/>
                      <a:round/>
                      <a:headEnd type="none" w="med" len="med"/>
                      <a:tailEnd type="none" w="med" len="med"/>
                    </a:lnL>
                    <a:lnR>
                      <a:noFill/>
                    </a:lnR>
                    <a:lnT w="12700" cap="flat" cmpd="sng" algn="ctr">
                      <a:solidFill>
                        <a:srgbClr val="8C2237"/>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FFFFFF"/>
                    </a:solidFill>
                  </a:tcPr>
                </a:tc>
                <a:tc>
                  <a:txBody>
                    <a:bodyPr/>
                    <a:lstStyle/>
                    <a:p>
                      <a:pPr>
                        <a:lnSpc>
                          <a:spcPct val="107000"/>
                        </a:lnSpc>
                        <a:spcAft>
                          <a:spcPts val="800"/>
                        </a:spcAft>
                        <a:tabLst>
                          <a:tab pos="749935" algn="ctr"/>
                        </a:tabLst>
                      </a:pPr>
                      <a:r>
                        <a:rPr lang="fr-FR"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311	329</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a:noFill/>
                    </a:lnL>
                    <a:lnR>
                      <a:noFill/>
                    </a:lnR>
                    <a:lnT w="12700" cap="flat" cmpd="sng" algn="ctr">
                      <a:solidFill>
                        <a:srgbClr val="8C2237"/>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FFFFFF"/>
                    </a:solidFill>
                  </a:tcPr>
                </a:tc>
                <a:tc>
                  <a:txBody>
                    <a:bodyPr/>
                    <a:lstStyle/>
                    <a:p>
                      <a:pPr>
                        <a:lnSpc>
                          <a:spcPct val="107000"/>
                        </a:lnSpc>
                        <a:spcAft>
                          <a:spcPts val="800"/>
                        </a:spcAft>
                      </a:pPr>
                      <a:r>
                        <a:rPr lang="fr-FR"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344</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a:noFill/>
                    </a:lnL>
                    <a:lnR>
                      <a:noFill/>
                    </a:lnR>
                    <a:lnT w="12700" cap="flat" cmpd="sng" algn="ctr">
                      <a:solidFill>
                        <a:srgbClr val="8C2237"/>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FFFFFF"/>
                    </a:solidFill>
                  </a:tcPr>
                </a:tc>
                <a:tc>
                  <a:txBody>
                    <a:bodyPr/>
                    <a:lstStyle/>
                    <a:p>
                      <a:pPr>
                        <a:lnSpc>
                          <a:spcPct val="107000"/>
                        </a:lnSpc>
                        <a:spcAft>
                          <a:spcPts val="800"/>
                        </a:spcAft>
                      </a:pPr>
                      <a:r>
                        <a:rPr lang="fr-FR"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365</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a:noFill/>
                    </a:lnL>
                    <a:lnR>
                      <a:noFill/>
                    </a:lnR>
                    <a:lnT w="12700" cap="flat" cmpd="sng" algn="ctr">
                      <a:solidFill>
                        <a:srgbClr val="8C2237"/>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FFFFFF"/>
                    </a:solidFill>
                  </a:tcPr>
                </a:tc>
                <a:tc>
                  <a:txBody>
                    <a:bodyPr/>
                    <a:lstStyle/>
                    <a:p>
                      <a:pPr>
                        <a:lnSpc>
                          <a:spcPct val="107000"/>
                        </a:lnSpc>
                        <a:spcAft>
                          <a:spcPts val="800"/>
                        </a:spcAft>
                      </a:pPr>
                      <a:r>
                        <a:rPr lang="fr-FR"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416</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a:noFill/>
                    </a:lnL>
                    <a:lnR>
                      <a:noFill/>
                    </a:lnR>
                    <a:lnT w="12700" cap="flat" cmpd="sng" algn="ctr">
                      <a:solidFill>
                        <a:srgbClr val="8C2237"/>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FFFFFF"/>
                    </a:solidFill>
                  </a:tcPr>
                </a:tc>
                <a:tc>
                  <a:txBody>
                    <a:bodyPr/>
                    <a:lstStyle/>
                    <a:p>
                      <a:pPr>
                        <a:lnSpc>
                          <a:spcPct val="107000"/>
                        </a:lnSpc>
                        <a:spcAft>
                          <a:spcPts val="800"/>
                        </a:spcAft>
                      </a:pPr>
                      <a:r>
                        <a:rPr lang="fr-FR"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394</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a:noFill/>
                    </a:lnL>
                    <a:lnR w="12700" cap="flat" cmpd="sng" algn="ctr">
                      <a:solidFill>
                        <a:srgbClr val="8C2237"/>
                      </a:solidFill>
                      <a:prstDash val="solid"/>
                      <a:round/>
                      <a:headEnd type="none" w="med" len="med"/>
                      <a:tailEnd type="none" w="med" len="med"/>
                    </a:lnR>
                    <a:lnT w="12700" cap="flat" cmpd="sng" algn="ctr">
                      <a:solidFill>
                        <a:srgbClr val="8C2237"/>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FFFFFF"/>
                    </a:solidFill>
                  </a:tcPr>
                </a:tc>
                <a:extLst>
                  <a:ext uri="{0D108BD9-81ED-4DB2-BD59-A6C34878D82A}">
                    <a16:rowId xmlns:a16="http://schemas.microsoft.com/office/drawing/2014/main" val="566507218"/>
                  </a:ext>
                </a:extLst>
              </a:tr>
              <a:tr h="152400">
                <a:tc>
                  <a:txBody>
                    <a:bodyPr/>
                    <a:lstStyle/>
                    <a:p>
                      <a:pPr marL="68580">
                        <a:lnSpc>
                          <a:spcPct val="107000"/>
                        </a:lnSpc>
                        <a:spcAft>
                          <a:spcPts val="800"/>
                        </a:spcAft>
                      </a:pPr>
                      <a:r>
                        <a:rPr lang="fr-FR"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Admis</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w="12700" cap="flat" cmpd="sng" algn="ctr">
                      <a:solidFill>
                        <a:srgbClr val="8C2237"/>
                      </a:solidFill>
                      <a:prstDash val="solid"/>
                      <a:round/>
                      <a:headEnd type="none" w="med" len="med"/>
                      <a:tailEnd type="none" w="med" len="med"/>
                    </a:lnL>
                    <a:lnR>
                      <a:noFill/>
                    </a:lnR>
                    <a:lnT w="12700" cap="flat" cmpd="sng" algn="ctr">
                      <a:solidFill>
                        <a:srgbClr val="8C2237"/>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EEE8E8"/>
                    </a:solidFill>
                  </a:tcPr>
                </a:tc>
                <a:tc>
                  <a:txBody>
                    <a:bodyPr/>
                    <a:lstStyle/>
                    <a:p>
                      <a:pPr>
                        <a:lnSpc>
                          <a:spcPct val="107000"/>
                        </a:lnSpc>
                        <a:spcAft>
                          <a:spcPts val="800"/>
                        </a:spcAft>
                        <a:tabLst>
                          <a:tab pos="715010" algn="ctr"/>
                        </a:tabLst>
                      </a:pPr>
                      <a:r>
                        <a:rPr lang="fr-FR"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22	21</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a:noFill/>
                    </a:lnL>
                    <a:lnR>
                      <a:noFill/>
                    </a:lnR>
                    <a:lnT w="12700" cap="flat" cmpd="sng" algn="ctr">
                      <a:solidFill>
                        <a:srgbClr val="8C2237"/>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EEE8E8"/>
                    </a:solidFill>
                  </a:tcPr>
                </a:tc>
                <a:tc>
                  <a:txBody>
                    <a:bodyPr/>
                    <a:lstStyle/>
                    <a:p>
                      <a:pPr>
                        <a:lnSpc>
                          <a:spcPct val="107000"/>
                        </a:lnSpc>
                        <a:spcAft>
                          <a:spcPts val="800"/>
                        </a:spcAft>
                      </a:pPr>
                      <a:r>
                        <a:rPr lang="fr-FR"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23</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a:noFill/>
                    </a:lnL>
                    <a:lnR>
                      <a:noFill/>
                    </a:lnR>
                    <a:lnT w="12700" cap="flat" cmpd="sng" algn="ctr">
                      <a:solidFill>
                        <a:srgbClr val="8C2237"/>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EEE8E8"/>
                    </a:solidFill>
                  </a:tcPr>
                </a:tc>
                <a:tc>
                  <a:txBody>
                    <a:bodyPr/>
                    <a:lstStyle/>
                    <a:p>
                      <a:pPr>
                        <a:lnSpc>
                          <a:spcPct val="107000"/>
                        </a:lnSpc>
                        <a:spcAft>
                          <a:spcPts val="800"/>
                        </a:spcAft>
                      </a:pPr>
                      <a:r>
                        <a:rPr lang="fr-FR"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29</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a:noFill/>
                    </a:lnL>
                    <a:lnR>
                      <a:noFill/>
                    </a:lnR>
                    <a:lnT w="12700" cap="flat" cmpd="sng" algn="ctr">
                      <a:solidFill>
                        <a:srgbClr val="8C2237"/>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EEE8E8"/>
                    </a:solidFill>
                  </a:tcPr>
                </a:tc>
                <a:tc>
                  <a:txBody>
                    <a:bodyPr/>
                    <a:lstStyle/>
                    <a:p>
                      <a:pPr>
                        <a:lnSpc>
                          <a:spcPct val="107000"/>
                        </a:lnSpc>
                        <a:spcAft>
                          <a:spcPts val="800"/>
                        </a:spcAft>
                      </a:pPr>
                      <a:r>
                        <a:rPr lang="fr-FR"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35</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a:noFill/>
                    </a:lnL>
                    <a:lnR>
                      <a:noFill/>
                    </a:lnR>
                    <a:lnT w="12700" cap="flat" cmpd="sng" algn="ctr">
                      <a:solidFill>
                        <a:srgbClr val="8C2237"/>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EEE8E8"/>
                    </a:solidFill>
                  </a:tcPr>
                </a:tc>
                <a:tc>
                  <a:txBody>
                    <a:bodyPr/>
                    <a:lstStyle/>
                    <a:p>
                      <a:pPr>
                        <a:lnSpc>
                          <a:spcPct val="107000"/>
                        </a:lnSpc>
                        <a:spcAft>
                          <a:spcPts val="800"/>
                        </a:spcAft>
                      </a:pPr>
                      <a:r>
                        <a:rPr lang="fr-FR"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30</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a:noFill/>
                    </a:lnL>
                    <a:lnR w="12700" cap="flat" cmpd="sng" algn="ctr">
                      <a:solidFill>
                        <a:srgbClr val="8C2237"/>
                      </a:solidFill>
                      <a:prstDash val="solid"/>
                      <a:round/>
                      <a:headEnd type="none" w="med" len="med"/>
                      <a:tailEnd type="none" w="med" len="med"/>
                    </a:lnR>
                    <a:lnT w="12700" cap="flat" cmpd="sng" algn="ctr">
                      <a:solidFill>
                        <a:srgbClr val="8C2237"/>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EEE8E8"/>
                    </a:solidFill>
                  </a:tcPr>
                </a:tc>
                <a:extLst>
                  <a:ext uri="{0D108BD9-81ED-4DB2-BD59-A6C34878D82A}">
                    <a16:rowId xmlns:a16="http://schemas.microsoft.com/office/drawing/2014/main" val="821519603"/>
                  </a:ext>
                </a:extLst>
              </a:tr>
              <a:tr h="152400">
                <a:tc>
                  <a:txBody>
                    <a:bodyPr/>
                    <a:lstStyle/>
                    <a:p>
                      <a:pPr marL="68580">
                        <a:lnSpc>
                          <a:spcPct val="107000"/>
                        </a:lnSpc>
                        <a:spcAft>
                          <a:spcPts val="800"/>
                        </a:spcAft>
                      </a:pPr>
                      <a:r>
                        <a:rPr lang="fr-FR"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Taux de réussite</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w="12700" cap="flat" cmpd="sng" algn="ctr">
                      <a:solidFill>
                        <a:srgbClr val="8C2237"/>
                      </a:solidFill>
                      <a:prstDash val="solid"/>
                      <a:round/>
                      <a:headEnd type="none" w="med" len="med"/>
                      <a:tailEnd type="none" w="med" len="med"/>
                    </a:lnL>
                    <a:lnR>
                      <a:noFill/>
                    </a:lnR>
                    <a:lnT w="12700" cap="flat" cmpd="sng" algn="ctr">
                      <a:solidFill>
                        <a:srgbClr val="8C2237"/>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FFFFFF"/>
                    </a:solidFill>
                  </a:tcPr>
                </a:tc>
                <a:tc>
                  <a:txBody>
                    <a:bodyPr/>
                    <a:lstStyle/>
                    <a:p>
                      <a:pPr>
                        <a:lnSpc>
                          <a:spcPct val="107000"/>
                        </a:lnSpc>
                        <a:spcAft>
                          <a:spcPts val="800"/>
                        </a:spcAft>
                        <a:tabLst>
                          <a:tab pos="1224280" algn="r"/>
                        </a:tabLst>
                      </a:pPr>
                      <a:r>
                        <a:rPr lang="fr-FR"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18,18%	15,78%</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a:noFill/>
                    </a:lnL>
                    <a:lnR>
                      <a:noFill/>
                    </a:lnR>
                    <a:lnT w="12700" cap="flat" cmpd="sng" algn="ctr">
                      <a:solidFill>
                        <a:srgbClr val="8C2237"/>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FFFFFF"/>
                    </a:solidFill>
                  </a:tcPr>
                </a:tc>
                <a:tc>
                  <a:txBody>
                    <a:bodyPr/>
                    <a:lstStyle/>
                    <a:p>
                      <a:pPr>
                        <a:lnSpc>
                          <a:spcPct val="107000"/>
                        </a:lnSpc>
                        <a:spcAft>
                          <a:spcPts val="800"/>
                        </a:spcAft>
                      </a:pPr>
                      <a:r>
                        <a:rPr lang="fr-FR"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20,90%</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a:noFill/>
                    </a:lnL>
                    <a:lnR>
                      <a:noFill/>
                    </a:lnR>
                    <a:lnT w="12700" cap="flat" cmpd="sng" algn="ctr">
                      <a:solidFill>
                        <a:srgbClr val="8C2237"/>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FFFFFF"/>
                    </a:solidFill>
                  </a:tcPr>
                </a:tc>
                <a:tc>
                  <a:txBody>
                    <a:bodyPr/>
                    <a:lstStyle/>
                    <a:p>
                      <a:pPr>
                        <a:lnSpc>
                          <a:spcPct val="107000"/>
                        </a:lnSpc>
                        <a:spcAft>
                          <a:spcPts val="800"/>
                        </a:spcAft>
                      </a:pPr>
                      <a:r>
                        <a:rPr lang="fr-FR"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21,80%</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a:noFill/>
                    </a:lnL>
                    <a:lnR>
                      <a:noFill/>
                    </a:lnR>
                    <a:lnT w="12700" cap="flat" cmpd="sng" algn="ctr">
                      <a:solidFill>
                        <a:srgbClr val="8C2237"/>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FFFFFF"/>
                    </a:solidFill>
                  </a:tcPr>
                </a:tc>
                <a:tc>
                  <a:txBody>
                    <a:bodyPr/>
                    <a:lstStyle/>
                    <a:p>
                      <a:pPr>
                        <a:lnSpc>
                          <a:spcPct val="107000"/>
                        </a:lnSpc>
                        <a:spcAft>
                          <a:spcPts val="800"/>
                        </a:spcAft>
                      </a:pPr>
                      <a:r>
                        <a:rPr lang="fr-FR"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31,25%</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a:noFill/>
                    </a:lnL>
                    <a:lnR>
                      <a:noFill/>
                    </a:lnR>
                    <a:lnT w="12700" cap="flat" cmpd="sng" algn="ctr">
                      <a:solidFill>
                        <a:srgbClr val="8C2237"/>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fr-FR"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22,22%</a:t>
                      </a:r>
                      <a:endParaRPr lang="fr-F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71120" marT="7620" marB="0">
                    <a:lnL>
                      <a:noFill/>
                    </a:lnL>
                    <a:lnR w="12700" cap="flat" cmpd="sng" algn="ctr">
                      <a:solidFill>
                        <a:srgbClr val="8C2237"/>
                      </a:solidFill>
                      <a:prstDash val="solid"/>
                      <a:round/>
                      <a:headEnd type="none" w="med" len="med"/>
                      <a:tailEnd type="none" w="med" len="med"/>
                    </a:lnR>
                    <a:lnT w="12700" cap="flat" cmpd="sng" algn="ctr">
                      <a:solidFill>
                        <a:srgbClr val="8C2237"/>
                      </a:solidFill>
                      <a:prstDash val="solid"/>
                      <a:round/>
                      <a:headEnd type="none" w="med" len="med"/>
                      <a:tailEnd type="none" w="med" len="med"/>
                    </a:lnT>
                    <a:lnB w="12700" cap="flat" cmpd="sng" algn="ctr">
                      <a:solidFill>
                        <a:srgbClr val="8C2237"/>
                      </a:solidFill>
                      <a:prstDash val="solid"/>
                      <a:round/>
                      <a:headEnd type="none" w="med" len="med"/>
                      <a:tailEnd type="none" w="med" len="med"/>
                    </a:lnB>
                    <a:solidFill>
                      <a:srgbClr val="FFFFFF"/>
                    </a:solidFill>
                  </a:tcPr>
                </a:tc>
                <a:extLst>
                  <a:ext uri="{0D108BD9-81ED-4DB2-BD59-A6C34878D82A}">
                    <a16:rowId xmlns:a16="http://schemas.microsoft.com/office/drawing/2014/main" val="3096663993"/>
                  </a:ext>
                </a:extLst>
              </a:tr>
            </a:tbl>
          </a:graphicData>
        </a:graphic>
      </p:graphicFrame>
      <p:pic>
        <p:nvPicPr>
          <p:cNvPr id="18" name="Image 17">
            <a:extLst>
              <a:ext uri="{FF2B5EF4-FFF2-40B4-BE49-F238E27FC236}">
                <a16:creationId xmlns:a16="http://schemas.microsoft.com/office/drawing/2014/main" id="{68438A02-E560-7F6E-8288-B774B83A8F8E}"/>
              </a:ext>
            </a:extLst>
          </p:cNvPr>
          <p:cNvPicPr>
            <a:picLocks noChangeAspect="1"/>
          </p:cNvPicPr>
          <p:nvPr/>
        </p:nvPicPr>
        <p:blipFill>
          <a:blip r:embed="rId2"/>
          <a:stretch>
            <a:fillRect/>
          </a:stretch>
        </p:blipFill>
        <p:spPr>
          <a:xfrm>
            <a:off x="3109435" y="3662695"/>
            <a:ext cx="1063676" cy="1107996"/>
          </a:xfrm>
          <a:prstGeom prst="rect">
            <a:avLst/>
          </a:prstGeom>
        </p:spPr>
      </p:pic>
      <p:sp>
        <p:nvSpPr>
          <p:cNvPr id="20" name="ZoneTexte 19">
            <a:extLst>
              <a:ext uri="{FF2B5EF4-FFF2-40B4-BE49-F238E27FC236}">
                <a16:creationId xmlns:a16="http://schemas.microsoft.com/office/drawing/2014/main" id="{DCD70456-B925-7440-68F1-DB29046EC0C3}"/>
              </a:ext>
            </a:extLst>
          </p:cNvPr>
          <p:cNvSpPr txBox="1"/>
          <p:nvPr/>
        </p:nvSpPr>
        <p:spPr>
          <a:xfrm>
            <a:off x="5238961" y="3829975"/>
            <a:ext cx="2520280" cy="1107996"/>
          </a:xfrm>
          <a:prstGeom prst="rect">
            <a:avLst/>
          </a:prstGeom>
          <a:noFill/>
        </p:spPr>
        <p:txBody>
          <a:bodyPr wrap="square">
            <a:spAutoFit/>
          </a:bodyPr>
          <a:lstStyle/>
          <a:p>
            <a:pPr algn="just"/>
            <a:r>
              <a:rPr lang="fr-FR" sz="1100" dirty="0"/>
              <a:t>« Aide à la préparation du concours d'inspecteur de la concurrence, de la consommation et de la répression des fraudes – externe »</a:t>
            </a:r>
          </a:p>
          <a:p>
            <a:endParaRPr lang="fr-FR" sz="1100" dirty="0"/>
          </a:p>
          <a:p>
            <a:r>
              <a:rPr lang="fr-FR" sz="1100" dirty="0"/>
              <a:t> </a:t>
            </a:r>
          </a:p>
        </p:txBody>
      </p:sp>
      <p:pic>
        <p:nvPicPr>
          <p:cNvPr id="22" name="Image 21" descr="Une image contenant motif, point&#10;&#10;Description générée automatiquement">
            <a:extLst>
              <a:ext uri="{FF2B5EF4-FFF2-40B4-BE49-F238E27FC236}">
                <a16:creationId xmlns:a16="http://schemas.microsoft.com/office/drawing/2014/main" id="{AF1BC3E7-1D25-1243-5CB6-D046904C9490}"/>
              </a:ext>
            </a:extLst>
          </p:cNvPr>
          <p:cNvPicPr>
            <a:picLocks noChangeAspect="1"/>
          </p:cNvPicPr>
          <p:nvPr/>
        </p:nvPicPr>
        <p:blipFill>
          <a:blip r:embed="rId3"/>
          <a:stretch>
            <a:fillRect/>
          </a:stretch>
        </p:blipFill>
        <p:spPr>
          <a:xfrm>
            <a:off x="7759241" y="3740778"/>
            <a:ext cx="849327" cy="849327"/>
          </a:xfrm>
          <a:prstGeom prst="rect">
            <a:avLst/>
          </a:prstGeom>
        </p:spPr>
      </p:pic>
      <p:sp>
        <p:nvSpPr>
          <p:cNvPr id="24" name="ZoneTexte 23">
            <a:extLst>
              <a:ext uri="{FF2B5EF4-FFF2-40B4-BE49-F238E27FC236}">
                <a16:creationId xmlns:a16="http://schemas.microsoft.com/office/drawing/2014/main" id="{0E65DCAB-5B80-91F9-3211-30E2AC684CC3}"/>
              </a:ext>
            </a:extLst>
          </p:cNvPr>
          <p:cNvSpPr txBox="1"/>
          <p:nvPr/>
        </p:nvSpPr>
        <p:spPr>
          <a:xfrm>
            <a:off x="346586" y="3761415"/>
            <a:ext cx="2602175" cy="830997"/>
          </a:xfrm>
          <a:prstGeom prst="rect">
            <a:avLst/>
          </a:prstGeom>
          <a:noFill/>
        </p:spPr>
        <p:txBody>
          <a:bodyPr wrap="square">
            <a:spAutoFit/>
          </a:bodyPr>
          <a:lstStyle/>
          <a:p>
            <a:r>
              <a:rPr lang="fr-FR" sz="1200" b="1" dirty="0">
                <a:solidFill>
                  <a:srgbClr val="000000"/>
                </a:solidFill>
                <a:effectLst/>
                <a:latin typeface="Arial" panose="020B0604020202020204" pitchFamily="34" charset="0"/>
                <a:ea typeface="Arial" panose="020B0604020202020204" pitchFamily="34" charset="0"/>
              </a:rPr>
              <a:t>Pour plus d’informations sur le concours, rendez-vous sur la page Internet « </a:t>
            </a:r>
            <a:r>
              <a:rPr lang="fr-FR" sz="1200" b="1" u="sng" dirty="0">
                <a:solidFill>
                  <a:schemeClr val="bg2"/>
                </a:solidFill>
                <a:effectLst/>
                <a:latin typeface="Arial" panose="020B0604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Rejoignez la CCRF !</a:t>
            </a:r>
            <a:r>
              <a:rPr lang="fr-FR" sz="1200" b="1" u="sng" dirty="0">
                <a:solidFill>
                  <a:schemeClr val="bg2"/>
                </a:solidFill>
                <a:effectLst/>
                <a:uFill>
                  <a:solidFill>
                    <a:srgbClr val="FF0000"/>
                  </a:solidFill>
                </a:uFill>
                <a:latin typeface="Arial" panose="020B0604020202020204" pitchFamily="34" charset="0"/>
                <a:ea typeface="Arial" panose="020B0604020202020204" pitchFamily="34" charset="0"/>
              </a:rPr>
              <a:t> </a:t>
            </a:r>
            <a:r>
              <a:rPr lang="fr-FR" sz="1200" b="1" dirty="0">
                <a:solidFill>
                  <a:srgbClr val="000000"/>
                </a:solidFill>
                <a:effectLst/>
                <a:latin typeface="Arial" panose="020B0604020202020204" pitchFamily="34" charset="0"/>
                <a:ea typeface="Arial" panose="020B0604020202020204" pitchFamily="34" charset="0"/>
              </a:rPr>
              <a:t>» ou le QR code suivant :</a:t>
            </a:r>
            <a:endParaRPr lang="fr-FR" sz="1200" dirty="0"/>
          </a:p>
        </p:txBody>
      </p:sp>
    </p:spTree>
    <p:extLst>
      <p:ext uri="{BB962C8B-B14F-4D97-AF65-F5344CB8AC3E}">
        <p14:creationId xmlns:p14="http://schemas.microsoft.com/office/powerpoint/2010/main" val="1074679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a:t>
            </a:fld>
            <a:endParaRPr lang="fr-FR" dirty="0"/>
          </a:p>
        </p:txBody>
      </p:sp>
      <p:sp>
        <p:nvSpPr>
          <p:cNvPr id="3" name="Espace réservé du texte 2"/>
          <p:cNvSpPr>
            <a:spLocks noGrp="1"/>
          </p:cNvSpPr>
          <p:nvPr>
            <p:ph type="body" sz="quarter" idx="13"/>
          </p:nvPr>
        </p:nvSpPr>
        <p:spPr/>
        <p:txBody>
          <a:bodyPr/>
          <a:lstStyle/>
          <a:p>
            <a:pPr marL="0" indent="0">
              <a:buNone/>
            </a:pPr>
            <a:r>
              <a:rPr lang="fr-FR" dirty="0"/>
              <a:t>Leur statut</a:t>
            </a:r>
          </a:p>
          <a:p>
            <a:pPr marL="0" indent="0">
              <a:buNone/>
            </a:pPr>
            <a:r>
              <a:rPr lang="fr-FR" dirty="0"/>
              <a:t>Des services déconcentrés de l’Etat autonomes en région ou en département depuis le 1</a:t>
            </a:r>
            <a:r>
              <a:rPr lang="fr-FR" baseline="30000" dirty="0"/>
              <a:t>er</a:t>
            </a:r>
            <a:r>
              <a:rPr lang="fr-FR" dirty="0"/>
              <a:t> avril 2021</a:t>
            </a:r>
          </a:p>
          <a:p>
            <a:pPr marL="0" indent="0">
              <a:buNone/>
            </a:pPr>
            <a:r>
              <a:rPr lang="fr-FR" dirty="0"/>
              <a:t>Mais hiérarchiquement rattachés aux préfets sauf l’inspection du travail</a:t>
            </a:r>
          </a:p>
          <a:p>
            <a:pPr marL="0" indent="0">
              <a:buNone/>
            </a:pPr>
            <a:r>
              <a:rPr lang="fr-FR" dirty="0"/>
              <a:t>Un réseau de 6 services en Pays de la Loire pour 500 etp (57% cadres A) et 324 millions d’euros de crédits d’intervention </a:t>
            </a:r>
          </a:p>
        </p:txBody>
      </p:sp>
      <p:sp>
        <p:nvSpPr>
          <p:cNvPr id="4" name="Espace réservé du texte 3"/>
          <p:cNvSpPr>
            <a:spLocks noGrp="1"/>
          </p:cNvSpPr>
          <p:nvPr>
            <p:ph type="body" sz="quarter" idx="14"/>
          </p:nvPr>
        </p:nvSpPr>
        <p:spPr>
          <a:xfrm>
            <a:off x="3312000" y="1563638"/>
            <a:ext cx="2520000" cy="3024336"/>
          </a:xfrm>
        </p:spPr>
        <p:txBody>
          <a:bodyPr/>
          <a:lstStyle/>
          <a:p>
            <a:pPr marL="0" indent="0">
              <a:buNone/>
            </a:pPr>
            <a:r>
              <a:rPr lang="fr-FR" dirty="0"/>
              <a:t>Leurs missions</a:t>
            </a:r>
          </a:p>
          <a:p>
            <a:pPr marL="0" indent="0">
              <a:buNone/>
            </a:pPr>
            <a:r>
              <a:rPr lang="fr-FR" dirty="0"/>
              <a:t>Grande variété des missions : 7 ministères donneurs d’ordre</a:t>
            </a:r>
          </a:p>
          <a:p>
            <a:pPr marL="0" indent="0">
              <a:buNone/>
            </a:pPr>
            <a:r>
              <a:rPr lang="fr-FR" dirty="0"/>
              <a:t>Pilotage, animation,  coordination et mise en œuvre de politiques publiques territorialisées</a:t>
            </a:r>
          </a:p>
          <a:p>
            <a:pPr marL="0" indent="0">
              <a:buNone/>
            </a:pPr>
            <a:r>
              <a:rPr lang="fr-FR" dirty="0"/>
              <a:t>3 verbes d’action : </a:t>
            </a:r>
          </a:p>
          <a:p>
            <a:pPr marL="0" indent="0" algn="ctr">
              <a:buNone/>
            </a:pPr>
            <a:r>
              <a:rPr lang="fr-FR" dirty="0">
                <a:solidFill>
                  <a:schemeClr val="tx2">
                    <a:lumMod val="60000"/>
                    <a:lumOff val="40000"/>
                  </a:schemeClr>
                </a:solidFill>
              </a:rPr>
              <a:t>Protéger – Accompagner - Développer </a:t>
            </a:r>
          </a:p>
          <a:p>
            <a:pPr marL="0" indent="0">
              <a:buNone/>
            </a:pPr>
            <a:endParaRPr lang="fr-FR" dirty="0"/>
          </a:p>
          <a:p>
            <a:pPr marL="0" indent="0">
              <a:buNone/>
            </a:pPr>
            <a:endParaRPr lang="fr-FR" dirty="0"/>
          </a:p>
        </p:txBody>
      </p:sp>
      <p:sp>
        <p:nvSpPr>
          <p:cNvPr id="5" name="Espace réservé du texte 4"/>
          <p:cNvSpPr>
            <a:spLocks noGrp="1"/>
          </p:cNvSpPr>
          <p:nvPr>
            <p:ph type="body" sz="quarter" idx="15"/>
          </p:nvPr>
        </p:nvSpPr>
        <p:spPr>
          <a:xfrm>
            <a:off x="5838139" y="1497989"/>
            <a:ext cx="3312368" cy="3089985"/>
          </a:xfrm>
        </p:spPr>
        <p:txBody>
          <a:bodyPr/>
          <a:lstStyle/>
          <a:p>
            <a:r>
              <a:rPr lang="fr-FR" dirty="0"/>
              <a:t>Leurs actualités</a:t>
            </a:r>
          </a:p>
          <a:p>
            <a:pPr marL="0" indent="0">
              <a:buNone/>
            </a:pPr>
            <a:r>
              <a:rPr lang="fr-FR" sz="1200" dirty="0"/>
              <a:t>L’accueil des déplacés Ukrainiens   </a:t>
            </a:r>
          </a:p>
          <a:p>
            <a:pPr marL="0" indent="0">
              <a:spcBef>
                <a:spcPts val="0"/>
              </a:spcBef>
              <a:spcAft>
                <a:spcPts val="0"/>
              </a:spcAft>
              <a:buNone/>
            </a:pPr>
            <a:r>
              <a:rPr lang="fr-FR" sz="1200" dirty="0"/>
              <a:t>La surveillance des relations commerciales (contexte inflationniste)</a:t>
            </a:r>
          </a:p>
          <a:p>
            <a:pPr marL="0" indent="0">
              <a:spcBef>
                <a:spcPts val="0"/>
              </a:spcBef>
              <a:spcAft>
                <a:spcPts val="0"/>
              </a:spcAft>
              <a:buNone/>
            </a:pPr>
            <a:r>
              <a:rPr lang="fr-FR" sz="1200" dirty="0"/>
              <a:t>la détection des faux avis sur internet</a:t>
            </a:r>
          </a:p>
          <a:p>
            <a:pPr marL="0" indent="0">
              <a:spcBef>
                <a:spcPts val="0"/>
              </a:spcBef>
              <a:spcAft>
                <a:spcPts val="0"/>
              </a:spcAft>
              <a:buNone/>
            </a:pPr>
            <a:r>
              <a:rPr lang="fr-FR" sz="1200" dirty="0">
                <a:effectLst/>
                <a:ea typeface="Times New Roman" panose="02020603050405020304" pitchFamily="18" charset="0"/>
                <a:cs typeface="Arial" panose="020B0604020202020204" pitchFamily="34" charset="0"/>
              </a:rPr>
              <a:t>le dropshipping </a:t>
            </a:r>
            <a:endParaRPr lang="fr-FR" sz="1200" dirty="0">
              <a:ea typeface="Times New Roman" panose="02020603050405020304" pitchFamily="18" charset="0"/>
              <a:cs typeface="Arial" panose="020B0604020202020204" pitchFamily="34" charset="0"/>
            </a:endParaRPr>
          </a:p>
          <a:p>
            <a:pPr marL="0" indent="0">
              <a:spcBef>
                <a:spcPts val="0"/>
              </a:spcBef>
              <a:spcAft>
                <a:spcPts val="0"/>
              </a:spcAft>
              <a:buNone/>
            </a:pPr>
            <a:endParaRPr lang="fr-FR" sz="1200" dirty="0">
              <a:ea typeface="Times New Roman" panose="02020603050405020304" pitchFamily="18" charset="0"/>
              <a:cs typeface="Arial" panose="020B0604020202020204" pitchFamily="34" charset="0"/>
            </a:endParaRPr>
          </a:p>
          <a:p>
            <a:pPr marL="0" indent="0">
              <a:spcBef>
                <a:spcPts val="0"/>
              </a:spcBef>
              <a:spcAft>
                <a:spcPts val="0"/>
              </a:spcAft>
              <a:buNone/>
            </a:pPr>
            <a:r>
              <a:rPr lang="fr-FR" sz="1200" dirty="0">
                <a:effectLst/>
                <a:ea typeface="Times New Roman" panose="02020603050405020304" pitchFamily="18" charset="0"/>
                <a:cs typeface="Arial" panose="020B0604020202020204" pitchFamily="34" charset="0"/>
              </a:rPr>
              <a:t>Prévention Santé au travail</a:t>
            </a:r>
          </a:p>
          <a:p>
            <a:pPr marL="0" indent="0">
              <a:spcBef>
                <a:spcPts val="0"/>
              </a:spcBef>
              <a:spcAft>
                <a:spcPts val="0"/>
              </a:spcAft>
              <a:buNone/>
            </a:pPr>
            <a:endParaRPr lang="fr-FR" sz="1200" dirty="0">
              <a:ea typeface="Times New Roman" panose="02020603050405020304" pitchFamily="18" charset="0"/>
              <a:cs typeface="Arial" panose="020B0604020202020204" pitchFamily="34" charset="0"/>
            </a:endParaRPr>
          </a:p>
          <a:p>
            <a:pPr marL="0" indent="0">
              <a:spcBef>
                <a:spcPts val="0"/>
              </a:spcBef>
              <a:spcAft>
                <a:spcPts val="0"/>
              </a:spcAft>
              <a:buNone/>
            </a:pPr>
            <a:r>
              <a:rPr lang="fr-FR" sz="1200" dirty="0">
                <a:effectLst/>
                <a:ea typeface="Times New Roman" panose="02020603050405020304" pitchFamily="18" charset="0"/>
                <a:cs typeface="Arial" panose="020B0604020202020204" pitchFamily="34" charset="0"/>
              </a:rPr>
              <a:t>Diplomation des professionnels de  santé </a:t>
            </a:r>
          </a:p>
          <a:p>
            <a:pPr marL="0" indent="0">
              <a:spcBef>
                <a:spcPts val="0"/>
              </a:spcBef>
              <a:spcAft>
                <a:spcPts val="0"/>
              </a:spcAft>
              <a:buNone/>
            </a:pPr>
            <a:endParaRPr lang="fr-FR" sz="1200" dirty="0">
              <a:ea typeface="Times New Roman" panose="02020603050405020304" pitchFamily="18" charset="0"/>
              <a:cs typeface="Arial" panose="020B0604020202020204" pitchFamily="34" charset="0"/>
            </a:endParaRPr>
          </a:p>
          <a:p>
            <a:pPr marL="0" indent="0">
              <a:spcBef>
                <a:spcPts val="0"/>
              </a:spcBef>
              <a:spcAft>
                <a:spcPts val="0"/>
              </a:spcAft>
              <a:buNone/>
            </a:pPr>
            <a:r>
              <a:rPr lang="fr-FR" sz="1200" dirty="0">
                <a:ea typeface="Times New Roman" panose="02020603050405020304" pitchFamily="18" charset="0"/>
                <a:cs typeface="Arial" panose="020B0604020202020204" pitchFamily="34" charset="0"/>
              </a:rPr>
              <a:t>L’accompagnement des entreprises / mutations économiques</a:t>
            </a:r>
          </a:p>
          <a:p>
            <a:pPr marL="0" indent="0">
              <a:spcBef>
                <a:spcPts val="0"/>
              </a:spcBef>
              <a:spcAft>
                <a:spcPts val="0"/>
              </a:spcAft>
              <a:buNone/>
            </a:pPr>
            <a:endParaRPr lang="fr-FR" sz="1200" dirty="0">
              <a:ea typeface="Times New Roman" panose="02020603050405020304" pitchFamily="18" charset="0"/>
              <a:cs typeface="Arial" panose="020B0604020202020204" pitchFamily="34" charset="0"/>
            </a:endParaRPr>
          </a:p>
          <a:p>
            <a:pPr marL="0" indent="0">
              <a:spcBef>
                <a:spcPts val="0"/>
              </a:spcBef>
              <a:spcAft>
                <a:spcPts val="0"/>
              </a:spcAft>
              <a:buNone/>
            </a:pPr>
            <a:r>
              <a:rPr lang="fr-FR" sz="1200" dirty="0">
                <a:effectLst/>
                <a:ea typeface="Times New Roman" panose="02020603050405020304" pitchFamily="18" charset="0"/>
                <a:cs typeface="Arial" panose="020B0604020202020204" pitchFamily="34" charset="0"/>
              </a:rPr>
              <a:t>Gestion des fonds européens </a:t>
            </a:r>
          </a:p>
          <a:p>
            <a:pPr marL="0" indent="0">
              <a:spcBef>
                <a:spcPts val="0"/>
              </a:spcBef>
              <a:spcAft>
                <a:spcPts val="0"/>
              </a:spcAft>
              <a:buNone/>
            </a:pPr>
            <a:endParaRPr lang="fr-FR" dirty="0">
              <a:effectLst/>
              <a:ea typeface="Times New Roman" panose="02020603050405020304" pitchFamily="18" charset="0"/>
              <a:cs typeface="Arial" panose="020B0604020202020204" pitchFamily="34" charset="0"/>
            </a:endParaRPr>
          </a:p>
          <a:p>
            <a:pPr marL="0" indent="0">
              <a:spcBef>
                <a:spcPts val="0"/>
              </a:spcBef>
              <a:spcAft>
                <a:spcPts val="0"/>
              </a:spcAft>
              <a:buNone/>
            </a:pPr>
            <a:endParaRPr lang="fr-FR" sz="1100" dirty="0">
              <a:ea typeface="Times New Roman" panose="02020603050405020304" pitchFamily="18" charset="0"/>
              <a:cs typeface="Arial" panose="020B0604020202020204" pitchFamily="34" charset="0"/>
            </a:endParaRPr>
          </a:p>
          <a:p>
            <a:pPr marL="0" indent="0">
              <a:spcBef>
                <a:spcPts val="0"/>
              </a:spcBef>
              <a:spcAft>
                <a:spcPts val="0"/>
              </a:spcAft>
              <a:buNone/>
            </a:pPr>
            <a:endParaRPr lang="fr-FR" sz="1100" dirty="0">
              <a:effectLst/>
              <a:ea typeface="Times New Roman" panose="02020603050405020304" pitchFamily="18" charset="0"/>
              <a:cs typeface="Arial" panose="020B0604020202020204" pitchFamily="34" charset="0"/>
            </a:endParaRPr>
          </a:p>
          <a:p>
            <a:pPr marL="0" indent="0">
              <a:spcBef>
                <a:spcPts val="0"/>
              </a:spcBef>
              <a:spcAft>
                <a:spcPts val="0"/>
              </a:spcAft>
              <a:buNone/>
            </a:pPr>
            <a:endParaRPr lang="fr-FR" sz="1100" dirty="0">
              <a:ea typeface="Times New Roman" panose="02020603050405020304" pitchFamily="18" charset="0"/>
              <a:cs typeface="Arial" panose="020B0604020202020204" pitchFamily="34" charset="0"/>
            </a:endParaRPr>
          </a:p>
          <a:p>
            <a:pPr marL="0" indent="0">
              <a:spcBef>
                <a:spcPts val="0"/>
              </a:spcBef>
              <a:spcAft>
                <a:spcPts val="0"/>
              </a:spcAft>
              <a:buNone/>
            </a:pPr>
            <a:endParaRPr lang="fr-FR" sz="1100" dirty="0">
              <a:ea typeface="Times New Roman" panose="02020603050405020304" pitchFamily="18" charset="0"/>
              <a:cs typeface="Arial" panose="020B0604020202020204" pitchFamily="34" charset="0"/>
            </a:endParaRPr>
          </a:p>
          <a:p>
            <a:pPr marL="0" indent="0">
              <a:spcBef>
                <a:spcPts val="0"/>
              </a:spcBef>
              <a:spcAft>
                <a:spcPts val="0"/>
              </a:spcAft>
              <a:buNone/>
            </a:pPr>
            <a:endParaRPr lang="fr-FR" sz="1100" dirty="0">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0"/>
              </a:spcBef>
              <a:spcAft>
                <a:spcPts val="0"/>
              </a:spcAft>
              <a:buNone/>
            </a:pPr>
            <a:endParaRPr lang="fr-FR" sz="1100" dirty="0">
              <a:solidFill>
                <a:schemeClr val="bg2"/>
              </a:solidFill>
              <a:latin typeface="Arial" panose="020B0604020202020204" pitchFamily="34" charset="0"/>
              <a:ea typeface="Times New Roman" panose="02020603050405020304" pitchFamily="18" charset="0"/>
              <a:cs typeface="Arial" panose="020B0604020202020204" pitchFamily="34" charset="0"/>
            </a:endParaRPr>
          </a:p>
          <a:p>
            <a:pPr marL="0" indent="0">
              <a:spcBef>
                <a:spcPts val="0"/>
              </a:spcBef>
              <a:spcAft>
                <a:spcPts val="0"/>
              </a:spcAft>
              <a:buNone/>
            </a:pPr>
            <a:endParaRPr lang="fr-FR" sz="1100" dirty="0">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Espace réservé de la date 5"/>
          <p:cNvSpPr>
            <a:spLocks noGrp="1"/>
          </p:cNvSpPr>
          <p:nvPr>
            <p:ph type="dt" sz="half" idx="2"/>
          </p:nvPr>
        </p:nvSpPr>
        <p:spPr/>
        <p:txBody>
          <a:bodyPr/>
          <a:lstStyle/>
          <a:p>
            <a:fld id="{251C71F6-E0A6-1740-B64F-38F332886BAF}" type="datetime1">
              <a:rPr lang="fr-FR" cap="all" smtClean="0"/>
              <a:pPr/>
              <a:t>21/11/2023</a:t>
            </a:fld>
            <a:endParaRPr lang="fr-FR" cap="all" dirty="0"/>
          </a:p>
        </p:txBody>
      </p:sp>
      <p:sp>
        <p:nvSpPr>
          <p:cNvPr id="7" name="Titre 6"/>
          <p:cNvSpPr>
            <a:spLocks noGrp="1"/>
          </p:cNvSpPr>
          <p:nvPr>
            <p:ph type="title"/>
          </p:nvPr>
        </p:nvSpPr>
        <p:spPr>
          <a:xfrm>
            <a:off x="323850" y="702899"/>
            <a:ext cx="8424863" cy="539991"/>
          </a:xfrm>
        </p:spPr>
        <p:txBody>
          <a:bodyPr/>
          <a:lstStyle/>
          <a:p>
            <a:r>
              <a:rPr lang="fr-FR" dirty="0"/>
              <a:t>Qu’est ce qu’une DREETS ? Une DDETS/ PP ? </a:t>
            </a:r>
          </a:p>
        </p:txBody>
      </p:sp>
      <p:sp>
        <p:nvSpPr>
          <p:cNvPr id="8" name="Espace réservé du pied de page 7"/>
          <p:cNvSpPr>
            <a:spLocks noGrp="1"/>
          </p:cNvSpPr>
          <p:nvPr>
            <p:ph type="ftr" sz="quarter" idx="3"/>
          </p:nvPr>
        </p:nvSpPr>
        <p:spPr>
          <a:xfrm>
            <a:off x="2881656" y="195486"/>
            <a:ext cx="5879931" cy="360000"/>
          </a:xfrm>
        </p:spPr>
        <p:txBody>
          <a:bodyPr/>
          <a:lstStyle/>
          <a:p>
            <a:r>
              <a:rPr lang="fr-FR" dirty="0"/>
              <a:t>DREETS Pays de la Loire - DDETS de Loire-Atlantique </a:t>
            </a:r>
          </a:p>
        </p:txBody>
      </p:sp>
      <p:pic>
        <p:nvPicPr>
          <p:cNvPr id="9" name="Picture 497">
            <a:extLst>
              <a:ext uri="{FF2B5EF4-FFF2-40B4-BE49-F238E27FC236}">
                <a16:creationId xmlns:a16="http://schemas.microsoft.com/office/drawing/2014/main" id="{FE99818E-D3B9-C292-49AC-7D3F68D3E43E}"/>
              </a:ext>
            </a:extLst>
          </p:cNvPr>
          <p:cNvPicPr/>
          <p:nvPr/>
        </p:nvPicPr>
        <p:blipFill>
          <a:blip r:embed="rId2"/>
          <a:stretch>
            <a:fillRect/>
          </a:stretch>
        </p:blipFill>
        <p:spPr>
          <a:xfrm>
            <a:off x="8364332" y="2819140"/>
            <a:ext cx="540480" cy="498157"/>
          </a:xfrm>
          <a:prstGeom prst="rect">
            <a:avLst/>
          </a:prstGeom>
        </p:spPr>
      </p:pic>
      <p:pic>
        <p:nvPicPr>
          <p:cNvPr id="10" name="Picture 801">
            <a:extLst>
              <a:ext uri="{FF2B5EF4-FFF2-40B4-BE49-F238E27FC236}">
                <a16:creationId xmlns:a16="http://schemas.microsoft.com/office/drawing/2014/main" id="{B091CB6D-DE80-220C-7052-0365A25B1FE1}"/>
              </a:ext>
            </a:extLst>
          </p:cNvPr>
          <p:cNvPicPr/>
          <p:nvPr/>
        </p:nvPicPr>
        <p:blipFill>
          <a:blip r:embed="rId3"/>
          <a:stretch>
            <a:fillRect/>
          </a:stretch>
        </p:blipFill>
        <p:spPr>
          <a:xfrm>
            <a:off x="7832598" y="2819140"/>
            <a:ext cx="478634" cy="299269"/>
          </a:xfrm>
          <a:prstGeom prst="rect">
            <a:avLst/>
          </a:prstGeom>
        </p:spPr>
      </p:pic>
    </p:spTree>
    <p:extLst>
      <p:ext uri="{BB962C8B-B14F-4D97-AF65-F5344CB8AC3E}">
        <p14:creationId xmlns:p14="http://schemas.microsoft.com/office/powerpoint/2010/main" val="3101192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20</a:t>
            </a:fld>
            <a:endParaRPr lang="fr-FR" dirty="0"/>
          </a:p>
        </p:txBody>
      </p:sp>
      <p:sp>
        <p:nvSpPr>
          <p:cNvPr id="3" name="Espace réservé du texte 2"/>
          <p:cNvSpPr>
            <a:spLocks noGrp="1"/>
          </p:cNvSpPr>
          <p:nvPr>
            <p:ph type="body" sz="quarter" idx="14"/>
          </p:nvPr>
        </p:nvSpPr>
        <p:spPr>
          <a:xfrm>
            <a:off x="323321" y="1687156"/>
            <a:ext cx="8424863" cy="3096344"/>
          </a:xfrm>
        </p:spPr>
        <p:txBody>
          <a:bodyPr/>
          <a:lstStyle/>
          <a:p>
            <a:pPr marL="342900" lvl="0" indent="-342900" fontAlgn="base">
              <a:lnSpc>
                <a:spcPct val="105000"/>
              </a:lnSpc>
              <a:spcAft>
                <a:spcPts val="585"/>
              </a:spcAft>
              <a:buClr>
                <a:srgbClr val="0070C0"/>
              </a:buClr>
              <a:buSzPts val="1050"/>
              <a:buFont typeface="Arial" panose="020B0604020202020204" pitchFamily="34" charset="0"/>
              <a:buChar char="•"/>
            </a:pPr>
            <a:r>
              <a:rPr lang="fr-FR" sz="1100" u="none" strike="noStrike" dirty="0">
                <a:solidFill>
                  <a:srgbClr val="0070C0"/>
                </a:solidFill>
                <a:effectLst/>
                <a:uFill>
                  <a:solidFill>
                    <a:srgbClr val="000000"/>
                  </a:solidFill>
                </a:uFill>
                <a:ea typeface="Arial" panose="020B0604020202020204" pitchFamily="34" charset="0"/>
                <a:cs typeface="Arial" panose="020B0604020202020204" pitchFamily="34" charset="0"/>
              </a:rPr>
              <a:t>Stage d’insertion </a:t>
            </a:r>
            <a:r>
              <a:rPr lang="fr-FR" sz="1100" u="none" strike="noStrike" dirty="0">
                <a:solidFill>
                  <a:srgbClr val="000000"/>
                </a:solidFill>
                <a:effectLst/>
                <a:uFill>
                  <a:solidFill>
                    <a:srgbClr val="000000"/>
                  </a:solidFill>
                </a:uFill>
                <a:ea typeface="Arial" panose="020B0604020202020204" pitchFamily="34" charset="0"/>
                <a:cs typeface="Arial" panose="020B0604020202020204" pitchFamily="34" charset="0"/>
              </a:rPr>
              <a:t>: 1 semaine à la rentrée de septembre (DDPP et DD(ETS)PP de résidence) ;</a:t>
            </a:r>
          </a:p>
          <a:p>
            <a:pPr marL="342900" lvl="0" indent="-342900" fontAlgn="base">
              <a:lnSpc>
                <a:spcPct val="105000"/>
              </a:lnSpc>
              <a:spcAft>
                <a:spcPts val="585"/>
              </a:spcAft>
              <a:buClr>
                <a:srgbClr val="0070C0"/>
              </a:buClr>
              <a:buSzPts val="1050"/>
              <a:buFont typeface="Arial" panose="020B0604020202020204" pitchFamily="34" charset="0"/>
              <a:buChar char="•"/>
            </a:pPr>
            <a:r>
              <a:rPr lang="fr-FR" sz="1100" u="none" strike="noStrike" dirty="0">
                <a:solidFill>
                  <a:srgbClr val="000000"/>
                </a:solidFill>
                <a:effectLst/>
                <a:uFill>
                  <a:solidFill>
                    <a:srgbClr val="000000"/>
                  </a:solidFill>
                </a:uFill>
                <a:ea typeface="Arial" panose="020B0604020202020204" pitchFamily="34" charset="0"/>
                <a:cs typeface="Arial" panose="020B0604020202020204" pitchFamily="34" charset="0"/>
              </a:rPr>
              <a:t>Formation théorique jusqu’à novembre (pouvoirs d’enquête et sécurité) (ENCCRF) ;</a:t>
            </a:r>
          </a:p>
          <a:p>
            <a:pPr marL="342900" lvl="0" indent="-342900" fontAlgn="base">
              <a:lnSpc>
                <a:spcPct val="105000"/>
              </a:lnSpc>
              <a:spcAft>
                <a:spcPts val="585"/>
              </a:spcAft>
              <a:buClr>
                <a:srgbClr val="0070C0"/>
              </a:buClr>
              <a:buSzPts val="1050"/>
              <a:buFont typeface="Arial" panose="020B0604020202020204" pitchFamily="34" charset="0"/>
              <a:buChar char="•"/>
            </a:pPr>
            <a:r>
              <a:rPr lang="fr-FR" sz="1100" u="none" strike="noStrike" dirty="0">
                <a:solidFill>
                  <a:srgbClr val="0070C0"/>
                </a:solidFill>
                <a:effectLst/>
                <a:uFill>
                  <a:solidFill>
                    <a:srgbClr val="000000"/>
                  </a:solidFill>
                </a:uFill>
                <a:ea typeface="Arial" panose="020B0604020202020204" pitchFamily="34" charset="0"/>
                <a:cs typeface="Arial" panose="020B0604020202020204" pitchFamily="34" charset="0"/>
              </a:rPr>
              <a:t>Stage d’application </a:t>
            </a:r>
            <a:r>
              <a:rPr lang="fr-FR" sz="1100" u="none" strike="noStrike" dirty="0">
                <a:solidFill>
                  <a:srgbClr val="000000"/>
                </a:solidFill>
                <a:effectLst/>
                <a:uFill>
                  <a:solidFill>
                    <a:srgbClr val="000000"/>
                  </a:solidFill>
                </a:uFill>
                <a:ea typeface="Arial" panose="020B0604020202020204" pitchFamily="34" charset="0"/>
                <a:cs typeface="Arial" panose="020B0604020202020204" pitchFamily="34" charset="0"/>
              </a:rPr>
              <a:t>: 3 semaines en décembre (en unité d’enquête) ;</a:t>
            </a:r>
          </a:p>
          <a:p>
            <a:pPr marL="342900" lvl="0" indent="-342900" fontAlgn="base">
              <a:lnSpc>
                <a:spcPct val="105000"/>
              </a:lnSpc>
              <a:spcAft>
                <a:spcPts val="585"/>
              </a:spcAft>
              <a:buClr>
                <a:srgbClr val="0070C0"/>
              </a:buClr>
              <a:buSzPts val="1050"/>
              <a:buFont typeface="Arial" panose="020B0604020202020204" pitchFamily="34" charset="0"/>
              <a:buChar char="•"/>
            </a:pPr>
            <a:r>
              <a:rPr lang="fr-FR" sz="1100" u="none" strike="noStrike" dirty="0">
                <a:solidFill>
                  <a:srgbClr val="000000"/>
                </a:solidFill>
                <a:effectLst/>
                <a:uFill>
                  <a:solidFill>
                    <a:srgbClr val="000000"/>
                  </a:solidFill>
                </a:uFill>
                <a:ea typeface="Arial" panose="020B0604020202020204" pitchFamily="34" charset="0"/>
                <a:cs typeface="Arial" panose="020B0604020202020204" pitchFamily="34" charset="0"/>
              </a:rPr>
              <a:t>Formation théorique jusqu’à fin mars (concurrence) (ENCCRF) ;</a:t>
            </a:r>
          </a:p>
          <a:p>
            <a:pPr marL="342900" lvl="0" indent="-342900" fontAlgn="base">
              <a:lnSpc>
                <a:spcPct val="105000"/>
              </a:lnSpc>
              <a:spcAft>
                <a:spcPts val="585"/>
              </a:spcAft>
              <a:buClr>
                <a:srgbClr val="0070C0"/>
              </a:buClr>
              <a:buSzPts val="1050"/>
              <a:buFont typeface="Arial" panose="020B0604020202020204" pitchFamily="34" charset="0"/>
              <a:buChar char="•"/>
            </a:pPr>
            <a:r>
              <a:rPr lang="fr-FR" sz="1100" u="none" strike="noStrike" dirty="0">
                <a:solidFill>
                  <a:srgbClr val="0070C0"/>
                </a:solidFill>
                <a:effectLst/>
                <a:uFill>
                  <a:solidFill>
                    <a:srgbClr val="000000"/>
                  </a:solidFill>
                </a:uFill>
                <a:ea typeface="Arial" panose="020B0604020202020204" pitchFamily="34" charset="0"/>
                <a:cs typeface="Arial" panose="020B0604020202020204" pitchFamily="34" charset="0"/>
              </a:rPr>
              <a:t>Stage d’application </a:t>
            </a:r>
            <a:r>
              <a:rPr lang="fr-FR" sz="1100" u="none" strike="noStrike" dirty="0">
                <a:solidFill>
                  <a:srgbClr val="000000"/>
                </a:solidFill>
                <a:effectLst/>
                <a:uFill>
                  <a:solidFill>
                    <a:srgbClr val="000000"/>
                  </a:solidFill>
                </a:uFill>
                <a:ea typeface="Arial" panose="020B0604020202020204" pitchFamily="34" charset="0"/>
                <a:cs typeface="Arial" panose="020B0604020202020204" pitchFamily="34" charset="0"/>
              </a:rPr>
              <a:t>: 3 semaine en mars (en unité d’enquête) ;</a:t>
            </a:r>
          </a:p>
          <a:p>
            <a:pPr marL="342900" lvl="0" indent="-342900" fontAlgn="base">
              <a:lnSpc>
                <a:spcPct val="105000"/>
              </a:lnSpc>
              <a:spcAft>
                <a:spcPts val="585"/>
              </a:spcAft>
              <a:buClr>
                <a:srgbClr val="0070C0"/>
              </a:buClr>
              <a:buSzPts val="1050"/>
              <a:buFont typeface="Arial" panose="020B0604020202020204" pitchFamily="34" charset="0"/>
              <a:buChar char="•"/>
            </a:pPr>
            <a:r>
              <a:rPr lang="fr-FR" sz="1100" u="none" strike="noStrike" dirty="0">
                <a:solidFill>
                  <a:srgbClr val="000000"/>
                </a:solidFill>
                <a:effectLst/>
                <a:uFill>
                  <a:solidFill>
                    <a:srgbClr val="000000"/>
                  </a:solidFill>
                </a:uFill>
                <a:ea typeface="Arial" panose="020B0604020202020204" pitchFamily="34" charset="0"/>
                <a:cs typeface="Arial" panose="020B0604020202020204" pitchFamily="34" charset="0"/>
              </a:rPr>
              <a:t>Formation théorique jusqu’à fin mai (PEC et affectation) (ENCCRF) ;</a:t>
            </a:r>
          </a:p>
          <a:p>
            <a:pPr marL="342900" lvl="0" indent="-342900" fontAlgn="base">
              <a:lnSpc>
                <a:spcPct val="107000"/>
              </a:lnSpc>
              <a:spcAft>
                <a:spcPts val="1230"/>
              </a:spcAft>
              <a:buClr>
                <a:srgbClr val="0070C0"/>
              </a:buClr>
              <a:buSzPts val="1050"/>
              <a:buFont typeface="Arial" panose="020B0604020202020204" pitchFamily="34" charset="0"/>
              <a:buChar char="•"/>
            </a:pPr>
            <a:r>
              <a:rPr lang="fr-FR" sz="1100" u="none" strike="noStrike" dirty="0">
                <a:solidFill>
                  <a:srgbClr val="0070C0"/>
                </a:solidFill>
                <a:effectLst/>
                <a:uFill>
                  <a:solidFill>
                    <a:srgbClr val="000000"/>
                  </a:solidFill>
                </a:uFill>
                <a:ea typeface="Arial" panose="020B0604020202020204" pitchFamily="34" charset="0"/>
                <a:cs typeface="Arial" panose="020B0604020202020204" pitchFamily="34" charset="0"/>
              </a:rPr>
              <a:t>Stage pratique en juin, juillet et août </a:t>
            </a:r>
            <a:r>
              <a:rPr lang="fr-FR" sz="1100" u="none" strike="noStrike" dirty="0">
                <a:solidFill>
                  <a:srgbClr val="000000"/>
                </a:solidFill>
                <a:effectLst/>
                <a:uFill>
                  <a:solidFill>
                    <a:srgbClr val="000000"/>
                  </a:solidFill>
                </a:uFill>
                <a:ea typeface="Arial" panose="020B0604020202020204" pitchFamily="34" charset="0"/>
                <a:cs typeface="Arial" panose="020B0604020202020204" pitchFamily="34" charset="0"/>
              </a:rPr>
              <a:t>(en unité d’enquête) </a:t>
            </a:r>
          </a:p>
          <a:p>
            <a:pPr marL="13335" indent="-6350">
              <a:lnSpc>
                <a:spcPct val="105000"/>
              </a:lnSpc>
              <a:spcAft>
                <a:spcPts val="1405"/>
              </a:spcAft>
            </a:pPr>
            <a:r>
              <a:rPr lang="fr-FR" sz="1100" dirty="0">
                <a:solidFill>
                  <a:srgbClr val="000000"/>
                </a:solidFill>
                <a:effectLst/>
                <a:ea typeface="Arial" panose="020B0604020202020204" pitchFamily="34" charset="0"/>
              </a:rPr>
              <a:t>La rémunération des inspecteurs stagiaires durant toute leur formation initiale est de 2200 € net mensuel pour un stagiaire du concours externe (avant prélèvement à la source (PAS)) ;</a:t>
            </a:r>
            <a:endParaRPr lang="fr-FR" sz="1100" dirty="0">
              <a:solidFill>
                <a:srgbClr val="000000"/>
              </a:solidFill>
              <a:effectLst/>
              <a:ea typeface="Calibri" panose="020F0502020204030204" pitchFamily="34" charset="0"/>
            </a:endParaRPr>
          </a:p>
          <a:p>
            <a:endParaRPr lang="fr-FR" dirty="0"/>
          </a:p>
        </p:txBody>
      </p:sp>
      <p:sp>
        <p:nvSpPr>
          <p:cNvPr id="4" name="Espace réservé de la date 3"/>
          <p:cNvSpPr>
            <a:spLocks noGrp="1"/>
          </p:cNvSpPr>
          <p:nvPr>
            <p:ph type="dt" sz="half" idx="2"/>
          </p:nvPr>
        </p:nvSpPr>
        <p:spPr/>
        <p:txBody>
          <a:bodyPr/>
          <a:lstStyle/>
          <a:p>
            <a:fld id="{8E1290DD-BE4D-794B-919C-D565D1B9C67D}" type="datetime1">
              <a:rPr lang="fr-FR" cap="all" smtClean="0"/>
              <a:pPr/>
              <a:t>21/11/2023</a:t>
            </a:fld>
            <a:endParaRPr lang="fr-FR" cap="all" dirty="0"/>
          </a:p>
        </p:txBody>
      </p:sp>
      <p:sp>
        <p:nvSpPr>
          <p:cNvPr id="5" name="Espace réservé du texte 4"/>
          <p:cNvSpPr>
            <a:spLocks noGrp="1"/>
          </p:cNvSpPr>
          <p:nvPr>
            <p:ph type="body" sz="quarter" idx="13"/>
          </p:nvPr>
        </p:nvSpPr>
        <p:spPr>
          <a:xfrm>
            <a:off x="323851" y="1248679"/>
            <a:ext cx="8424614" cy="424346"/>
          </a:xfrm>
        </p:spPr>
        <p:txBody>
          <a:bodyPr/>
          <a:lstStyle/>
          <a:p>
            <a:pPr algn="just"/>
            <a:r>
              <a:rPr lang="fr-FR" sz="1000" dirty="0">
                <a:solidFill>
                  <a:schemeClr val="tx1"/>
                </a:solidFill>
              </a:rPr>
              <a:t>Une formation initiale d’une année entre cours théoriques à l’ENCCRF située à Montpellier et stages pratiques en services déconcentrés    DREETS / </a:t>
            </a:r>
            <a:r>
              <a:rPr lang="fr-FR" sz="1000" u="none" strike="noStrike" dirty="0">
                <a:solidFill>
                  <a:srgbClr val="000000"/>
                </a:solidFill>
                <a:effectLst/>
                <a:uFill>
                  <a:solidFill>
                    <a:srgbClr val="000000"/>
                  </a:solidFill>
                </a:uFill>
                <a:ea typeface="Arial" panose="020B0604020202020204" pitchFamily="34" charset="0"/>
                <a:cs typeface="Arial" panose="020B0604020202020204" pitchFamily="34" charset="0"/>
              </a:rPr>
              <a:t>DDPP et DD(ETS)PP </a:t>
            </a:r>
            <a:endParaRPr lang="fr-FR" sz="1000" dirty="0">
              <a:solidFill>
                <a:schemeClr val="tx1"/>
              </a:solidFill>
            </a:endParaRPr>
          </a:p>
        </p:txBody>
      </p:sp>
      <p:sp>
        <p:nvSpPr>
          <p:cNvPr id="6" name="Titre 5"/>
          <p:cNvSpPr>
            <a:spLocks noGrp="1"/>
          </p:cNvSpPr>
          <p:nvPr>
            <p:ph type="title"/>
          </p:nvPr>
        </p:nvSpPr>
        <p:spPr/>
        <p:txBody>
          <a:bodyPr/>
          <a:lstStyle/>
          <a:p>
            <a:r>
              <a:rPr lang="fr-FR" dirty="0"/>
              <a:t>Formation / scolarité / affectation : </a:t>
            </a:r>
          </a:p>
        </p:txBody>
      </p:sp>
      <p:sp>
        <p:nvSpPr>
          <p:cNvPr id="8" name="Espace réservé du pied de page 7"/>
          <p:cNvSpPr>
            <a:spLocks noGrp="1"/>
          </p:cNvSpPr>
          <p:nvPr>
            <p:ph type="ftr" sz="quarter" idx="3"/>
          </p:nvPr>
        </p:nvSpPr>
        <p:spPr/>
        <p:txBody>
          <a:bodyPr/>
          <a:lstStyle/>
          <a:p>
            <a:r>
              <a:rPr lang="fr-FR" dirty="0"/>
              <a:t>DREETS Pays de la Loire - DDETS de Loire-Atlantique </a:t>
            </a:r>
          </a:p>
        </p:txBody>
      </p:sp>
      <p:pic>
        <p:nvPicPr>
          <p:cNvPr id="9" name="Picture 2028">
            <a:extLst>
              <a:ext uri="{FF2B5EF4-FFF2-40B4-BE49-F238E27FC236}">
                <a16:creationId xmlns:a16="http://schemas.microsoft.com/office/drawing/2014/main" id="{F73BF638-AB24-E27E-87C6-881BAC7C68E8}"/>
              </a:ext>
            </a:extLst>
          </p:cNvPr>
          <p:cNvPicPr/>
          <p:nvPr/>
        </p:nvPicPr>
        <p:blipFill>
          <a:blip r:embed="rId2"/>
          <a:stretch>
            <a:fillRect/>
          </a:stretch>
        </p:blipFill>
        <p:spPr>
          <a:xfrm>
            <a:off x="6012160" y="205346"/>
            <a:ext cx="3022471" cy="945570"/>
          </a:xfrm>
          <a:prstGeom prst="rect">
            <a:avLst/>
          </a:prstGeom>
        </p:spPr>
      </p:pic>
    </p:spTree>
    <p:extLst>
      <p:ext uri="{BB962C8B-B14F-4D97-AF65-F5344CB8AC3E}">
        <p14:creationId xmlns:p14="http://schemas.microsoft.com/office/powerpoint/2010/main" val="1985082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21</a:t>
            </a:fld>
            <a:endParaRPr lang="fr-FR" dirty="0"/>
          </a:p>
        </p:txBody>
      </p:sp>
      <p:sp>
        <p:nvSpPr>
          <p:cNvPr id="3" name="Espace réservé du texte 2"/>
          <p:cNvSpPr>
            <a:spLocks noGrp="1"/>
          </p:cNvSpPr>
          <p:nvPr>
            <p:ph type="body" sz="quarter" idx="14"/>
          </p:nvPr>
        </p:nvSpPr>
        <p:spPr>
          <a:xfrm>
            <a:off x="323329" y="1131590"/>
            <a:ext cx="8425384" cy="3816424"/>
          </a:xfrm>
        </p:spPr>
        <p:txBody>
          <a:bodyPr/>
          <a:lstStyle/>
          <a:p>
            <a:pPr marL="13335" indent="-6350">
              <a:lnSpc>
                <a:spcPct val="107000"/>
              </a:lnSpc>
              <a:spcAft>
                <a:spcPts val="15"/>
              </a:spcAft>
            </a:pPr>
            <a:r>
              <a:rPr lang="fr-FR" sz="1100" b="1" dirty="0">
                <a:solidFill>
                  <a:srgbClr val="000000"/>
                </a:solidFill>
                <a:effectLst/>
                <a:ea typeface="Arial" panose="020B0604020202020204" pitchFamily="34" charset="0"/>
              </a:rPr>
              <a:t>Titularisation : affectation et rémunération</a:t>
            </a:r>
          </a:p>
          <a:p>
            <a:pPr marL="13335" indent="-6350">
              <a:lnSpc>
                <a:spcPct val="107000"/>
              </a:lnSpc>
              <a:spcAft>
                <a:spcPts val="15"/>
              </a:spcAft>
            </a:pPr>
            <a:endParaRPr lang="fr-FR" sz="1100" b="1" dirty="0">
              <a:solidFill>
                <a:srgbClr val="000000"/>
              </a:solidFill>
              <a:effectLst/>
              <a:ea typeface="Arial" panose="020B0604020202020204" pitchFamily="34" charset="0"/>
            </a:endParaRPr>
          </a:p>
          <a:p>
            <a:pPr marL="5080" indent="-6350">
              <a:spcAft>
                <a:spcPts val="0"/>
              </a:spcAft>
            </a:pPr>
            <a:r>
              <a:rPr lang="fr-FR" sz="1100" b="1" u="sng" dirty="0">
                <a:solidFill>
                  <a:srgbClr val="000000"/>
                </a:solidFill>
                <a:effectLst/>
                <a:uFill>
                  <a:solidFill>
                    <a:srgbClr val="000000"/>
                  </a:solidFill>
                </a:uFill>
                <a:ea typeface="Arial" panose="020B0604020202020204" pitchFamily="34" charset="0"/>
              </a:rPr>
              <a:t>L’affectation sur le premier poste</a:t>
            </a:r>
            <a:r>
              <a:rPr lang="fr-FR" sz="1100" b="1" dirty="0">
                <a:solidFill>
                  <a:srgbClr val="000000"/>
                </a:solidFill>
                <a:effectLst/>
                <a:uFill>
                  <a:solidFill>
                    <a:srgbClr val="000000"/>
                  </a:solidFill>
                </a:uFill>
                <a:ea typeface="Arial" panose="020B0604020202020204" pitchFamily="34" charset="0"/>
              </a:rPr>
              <a:t> : </a:t>
            </a:r>
            <a:r>
              <a:rPr lang="fr-FR" sz="1100" dirty="0">
                <a:solidFill>
                  <a:srgbClr val="000000"/>
                </a:solidFill>
                <a:effectLst/>
                <a:ea typeface="Arial" panose="020B0604020202020204" pitchFamily="34" charset="0"/>
              </a:rPr>
              <a:t>à la fin de la formation initiale </a:t>
            </a:r>
            <a:r>
              <a:rPr lang="fr-FR" sz="1100" dirty="0">
                <a:solidFill>
                  <a:srgbClr val="000000"/>
                </a:solidFill>
                <a:ea typeface="Arial" panose="020B0604020202020204" pitchFamily="34" charset="0"/>
              </a:rPr>
              <a:t>théorique (en mai avant </a:t>
            </a:r>
            <a:r>
              <a:rPr lang="fr-FR" sz="1100" dirty="0">
                <a:solidFill>
                  <a:srgbClr val="000000"/>
                </a:solidFill>
                <a:effectLst/>
                <a:ea typeface="Arial" panose="020B0604020202020204" pitchFamily="34" charset="0"/>
              </a:rPr>
              <a:t>le stage pratique final de l’été), l’attribution des postes se fait </a:t>
            </a:r>
            <a:endParaRPr lang="fr-FR" sz="1100" dirty="0">
              <a:solidFill>
                <a:srgbClr val="000000"/>
              </a:solidFill>
              <a:effectLst/>
              <a:ea typeface="Calibri" panose="020F0502020204030204" pitchFamily="34" charset="0"/>
            </a:endParaRPr>
          </a:p>
          <a:p>
            <a:pPr marL="227965" indent="-6350">
              <a:spcAft>
                <a:spcPts val="0"/>
              </a:spcAft>
            </a:pPr>
            <a:r>
              <a:rPr lang="fr-FR" sz="1100" dirty="0">
                <a:solidFill>
                  <a:srgbClr val="000000"/>
                </a:solidFill>
                <a:effectLst/>
                <a:uFill>
                  <a:solidFill>
                    <a:srgbClr val="000000"/>
                  </a:solidFill>
                </a:uFill>
                <a:ea typeface="Arial" panose="020B0604020202020204" pitchFamily="34" charset="0"/>
              </a:rPr>
              <a:t>- </a:t>
            </a:r>
            <a:r>
              <a:rPr lang="fr-FR" sz="1100" u="sng" dirty="0">
                <a:solidFill>
                  <a:srgbClr val="000000"/>
                </a:solidFill>
                <a:effectLst/>
                <a:uFill>
                  <a:solidFill>
                    <a:srgbClr val="000000"/>
                  </a:solidFill>
                </a:uFill>
                <a:ea typeface="Arial" panose="020B0604020202020204" pitchFamily="34" charset="0"/>
              </a:rPr>
              <a:t>pour les postes à profil proposés</a:t>
            </a:r>
            <a:r>
              <a:rPr lang="fr-FR" sz="1100" dirty="0">
                <a:solidFill>
                  <a:srgbClr val="000000"/>
                </a:solidFill>
                <a:effectLst/>
                <a:uFill>
                  <a:solidFill>
                    <a:srgbClr val="000000"/>
                  </a:solidFill>
                </a:uFill>
                <a:ea typeface="Arial" panose="020B0604020202020204" pitchFamily="34" charset="0"/>
              </a:rPr>
              <a:t> : </a:t>
            </a:r>
            <a:r>
              <a:rPr lang="fr-FR" sz="1100" dirty="0">
                <a:solidFill>
                  <a:srgbClr val="000000"/>
                </a:solidFill>
                <a:effectLst/>
                <a:ea typeface="Arial" panose="020B0604020202020204" pitchFamily="34" charset="0"/>
              </a:rPr>
              <a:t>par choix de la direction d’affectation</a:t>
            </a:r>
            <a:endParaRPr lang="fr-FR" sz="1100" dirty="0">
              <a:solidFill>
                <a:srgbClr val="000000"/>
              </a:solidFill>
              <a:effectLst/>
              <a:ea typeface="Calibri" panose="020F0502020204030204" pitchFamily="34" charset="0"/>
            </a:endParaRPr>
          </a:p>
          <a:p>
            <a:pPr marL="227965" indent="-6350" algn="just">
              <a:spcAft>
                <a:spcPts val="0"/>
              </a:spcAft>
            </a:pPr>
            <a:r>
              <a:rPr lang="fr-FR" sz="1100" dirty="0">
                <a:solidFill>
                  <a:srgbClr val="000000"/>
                </a:solidFill>
                <a:effectLst/>
                <a:uFill>
                  <a:solidFill>
                    <a:srgbClr val="000000"/>
                  </a:solidFill>
                </a:uFill>
                <a:ea typeface="Arial" panose="020B0604020202020204" pitchFamily="34" charset="0"/>
              </a:rPr>
              <a:t>- </a:t>
            </a:r>
            <a:r>
              <a:rPr lang="fr-FR" sz="1100" u="sng" dirty="0">
                <a:solidFill>
                  <a:srgbClr val="000000"/>
                </a:solidFill>
                <a:effectLst/>
                <a:uFill>
                  <a:solidFill>
                    <a:srgbClr val="000000"/>
                  </a:solidFill>
                </a:uFill>
                <a:ea typeface="Arial" panose="020B0604020202020204" pitchFamily="34" charset="0"/>
              </a:rPr>
              <a:t>pour les autres postes (majoritaires)</a:t>
            </a:r>
            <a:r>
              <a:rPr lang="fr-FR" sz="1100" dirty="0">
                <a:solidFill>
                  <a:srgbClr val="000000"/>
                </a:solidFill>
                <a:effectLst/>
                <a:uFill>
                  <a:solidFill>
                    <a:srgbClr val="000000"/>
                  </a:solidFill>
                </a:uFill>
                <a:ea typeface="Arial" panose="020B0604020202020204" pitchFamily="34" charset="0"/>
              </a:rPr>
              <a:t> : </a:t>
            </a:r>
            <a:r>
              <a:rPr lang="fr-FR" sz="1100" dirty="0">
                <a:solidFill>
                  <a:srgbClr val="000000"/>
                </a:solidFill>
                <a:effectLst/>
                <a:ea typeface="Arial" panose="020B0604020202020204" pitchFamily="34" charset="0"/>
              </a:rPr>
              <a:t>par satisfaction des vœux des stagiaires préalablement classés sur la base de leur rang au concours d’entrée</a:t>
            </a:r>
            <a:endParaRPr lang="fr-FR" sz="1100" dirty="0">
              <a:solidFill>
                <a:srgbClr val="000000"/>
              </a:solidFill>
              <a:effectLst/>
              <a:ea typeface="Calibri" panose="020F0502020204030204" pitchFamily="34" charset="0"/>
            </a:endParaRPr>
          </a:p>
          <a:p>
            <a:pPr marL="87313" algn="just">
              <a:spcAft>
                <a:spcPts val="0"/>
              </a:spcAft>
            </a:pPr>
            <a:r>
              <a:rPr lang="fr-FR" sz="1100" dirty="0">
                <a:solidFill>
                  <a:srgbClr val="000000"/>
                </a:solidFill>
                <a:effectLst/>
                <a:ea typeface="Arial" panose="020B0604020202020204" pitchFamily="34" charset="0"/>
              </a:rPr>
              <a:t>Les agents restent usuellement deux ans sur un poste. Ils peuvent ensuite demander de changer de missions/secteurs, ou de résidence via un système de mutations.</a:t>
            </a:r>
          </a:p>
          <a:p>
            <a:pPr marL="87313">
              <a:spcAft>
                <a:spcPts val="0"/>
              </a:spcAft>
            </a:pPr>
            <a:endParaRPr lang="fr-FR" sz="1100" dirty="0">
              <a:solidFill>
                <a:srgbClr val="000000"/>
              </a:solidFill>
              <a:effectLst/>
              <a:ea typeface="Calibri" panose="020F0502020204030204" pitchFamily="34" charset="0"/>
            </a:endParaRPr>
          </a:p>
          <a:p>
            <a:pPr marL="41910" algn="just">
              <a:spcAft>
                <a:spcPts val="0"/>
              </a:spcAft>
            </a:pPr>
            <a:r>
              <a:rPr lang="fr-FR" sz="1100" b="1" u="sng" dirty="0">
                <a:solidFill>
                  <a:srgbClr val="000000"/>
                </a:solidFill>
                <a:effectLst/>
                <a:uFill>
                  <a:solidFill>
                    <a:srgbClr val="000000"/>
                  </a:solidFill>
                </a:uFill>
                <a:ea typeface="Arial" panose="020B0604020202020204" pitchFamily="34" charset="0"/>
              </a:rPr>
              <a:t>La rémunération en sortie d’école</a:t>
            </a:r>
            <a:r>
              <a:rPr lang="fr-FR" sz="1100" b="1" u="sng" dirty="0">
                <a:effectLst/>
                <a:uFill>
                  <a:solidFill>
                    <a:srgbClr val="000000"/>
                  </a:solidFill>
                </a:uFill>
                <a:ea typeface="Arial" panose="020B0604020202020204" pitchFamily="34" charset="0"/>
              </a:rPr>
              <a:t> </a:t>
            </a:r>
            <a:r>
              <a:rPr lang="fr-FR" sz="1100" b="1" u="sng" dirty="0">
                <a:effectLst/>
                <a:ea typeface="Arial" panose="020B0604020202020204" pitchFamily="34" charset="0"/>
              </a:rPr>
              <a:t>d’un inspecteur du concours externe</a:t>
            </a:r>
            <a:r>
              <a:rPr lang="fr-FR" sz="1100" b="1" dirty="0">
                <a:solidFill>
                  <a:srgbClr val="000000"/>
                </a:solidFill>
                <a:effectLst/>
                <a:ea typeface="Arial" panose="020B0604020202020204" pitchFamily="34" charset="0"/>
              </a:rPr>
              <a:t> </a:t>
            </a:r>
            <a:r>
              <a:rPr lang="fr-FR" sz="1100" i="1" dirty="0">
                <a:solidFill>
                  <a:srgbClr val="000000"/>
                </a:solidFill>
                <a:ea typeface="Arial" panose="020B0604020202020204" pitchFamily="34" charset="0"/>
              </a:rPr>
              <a:t>(cas d’un enquêteur débutant, célibataire, affecté en région parisienne)</a:t>
            </a:r>
            <a:r>
              <a:rPr lang="fr-FR" sz="1100" b="1" dirty="0">
                <a:solidFill>
                  <a:srgbClr val="000000"/>
                </a:solidFill>
                <a:effectLst/>
                <a:ea typeface="Arial" panose="020B0604020202020204" pitchFamily="34" charset="0"/>
              </a:rPr>
              <a:t> : 2 600€ net mensuel (avant PAS) </a:t>
            </a:r>
            <a:r>
              <a:rPr lang="fr-FR" sz="1100" i="1" dirty="0">
                <a:solidFill>
                  <a:srgbClr val="000000"/>
                </a:solidFill>
                <a:effectLst/>
                <a:ea typeface="Arial" panose="020B0604020202020204" pitchFamily="34" charset="0"/>
              </a:rPr>
              <a:t> peuvent s’ajouter l’indemnité de résidence ou des prestations familiales.</a:t>
            </a:r>
          </a:p>
          <a:p>
            <a:pPr marL="41910">
              <a:spcAft>
                <a:spcPts val="0"/>
              </a:spcAft>
            </a:pPr>
            <a:endParaRPr lang="fr-FR" sz="1100" dirty="0">
              <a:solidFill>
                <a:srgbClr val="000000"/>
              </a:solidFill>
              <a:effectLst/>
              <a:ea typeface="Calibri" panose="020F0502020204030204" pitchFamily="34" charset="0"/>
            </a:endParaRPr>
          </a:p>
          <a:p>
            <a:pPr marL="13335" indent="-6350" algn="just">
              <a:spcAft>
                <a:spcPts val="0"/>
              </a:spcAft>
            </a:pPr>
            <a:r>
              <a:rPr lang="fr-FR" sz="1100" b="1" u="sng" dirty="0">
                <a:solidFill>
                  <a:srgbClr val="000000"/>
                </a:solidFill>
                <a:effectLst/>
                <a:ea typeface="Arial" panose="020B0604020202020204" pitchFamily="34" charset="0"/>
              </a:rPr>
              <a:t>L’accès au grade d’inspecteur, d’inspectrice principal(e)</a:t>
            </a:r>
            <a:r>
              <a:rPr lang="fr-FR" sz="1100" b="1" dirty="0">
                <a:solidFill>
                  <a:srgbClr val="000000"/>
                </a:solidFill>
                <a:effectLst/>
                <a:ea typeface="Arial" panose="020B0604020202020204" pitchFamily="34" charset="0"/>
              </a:rPr>
              <a:t> </a:t>
            </a:r>
            <a:r>
              <a:rPr lang="fr-FR" sz="1100" dirty="0">
                <a:solidFill>
                  <a:srgbClr val="000000"/>
                </a:solidFill>
                <a:effectLst/>
                <a:ea typeface="Arial" panose="020B0604020202020204" pitchFamily="34" charset="0"/>
              </a:rPr>
              <a:t>(cadre intermédiaire de la DGCCRF)</a:t>
            </a:r>
          </a:p>
          <a:p>
            <a:pPr marL="13335" indent="-6350" algn="just">
              <a:spcAft>
                <a:spcPts val="0"/>
              </a:spcAft>
            </a:pPr>
            <a:r>
              <a:rPr lang="fr-FR" sz="1100" dirty="0">
                <a:solidFill>
                  <a:srgbClr val="000000"/>
                </a:solidFill>
                <a:ea typeface="Arial" panose="020B0604020202020204" pitchFamily="34" charset="0"/>
              </a:rPr>
              <a:t>Sélection par voie de concours professionnel (concours ouvert à partir de 7 ans d’ancienneté dans le corps des inspecteurs</a:t>
            </a:r>
            <a:r>
              <a:rPr lang="fr-FR" sz="1100" dirty="0">
                <a:solidFill>
                  <a:srgbClr val="000000"/>
                </a:solidFill>
                <a:effectLst/>
                <a:ea typeface="Arial" panose="020B0604020202020204" pitchFamily="34" charset="0"/>
              </a:rPr>
              <a:t>)</a:t>
            </a:r>
            <a:r>
              <a:rPr lang="fr-FR" sz="1100" dirty="0">
                <a:solidFill>
                  <a:srgbClr val="000000"/>
                </a:solidFill>
                <a:ea typeface="Arial" panose="020B0604020202020204" pitchFamily="34" charset="0"/>
              </a:rPr>
              <a:t> </a:t>
            </a:r>
            <a:endParaRPr lang="fr-FR" sz="1100" dirty="0">
              <a:solidFill>
                <a:srgbClr val="000000"/>
              </a:solidFill>
              <a:effectLst/>
              <a:ea typeface="Arial" panose="020B0604020202020204" pitchFamily="34" charset="0"/>
            </a:endParaRPr>
          </a:p>
          <a:p>
            <a:pPr marL="13335" indent="-6350" algn="just">
              <a:spcAft>
                <a:spcPts val="0"/>
              </a:spcAft>
            </a:pPr>
            <a:r>
              <a:rPr lang="fr-FR" sz="1100" dirty="0">
                <a:solidFill>
                  <a:srgbClr val="000000"/>
                </a:solidFill>
                <a:ea typeface="Arial" panose="020B0604020202020204" pitchFamily="34" charset="0"/>
              </a:rPr>
              <a:t> - </a:t>
            </a:r>
            <a:r>
              <a:rPr lang="fr-FR" sz="1100" dirty="0">
                <a:solidFill>
                  <a:srgbClr val="000000"/>
                </a:solidFill>
                <a:effectLst/>
                <a:ea typeface="Arial" panose="020B0604020202020204" pitchFamily="34" charset="0"/>
              </a:rPr>
              <a:t>services déconcentrés : il/elle dirige un service d’enquête de 10 à 15 personnes en moyenne. </a:t>
            </a:r>
          </a:p>
          <a:p>
            <a:pPr marL="13335" indent="-6350" algn="just">
              <a:spcAft>
                <a:spcPts val="0"/>
              </a:spcAft>
            </a:pPr>
            <a:r>
              <a:rPr lang="fr-FR" sz="1100" dirty="0">
                <a:solidFill>
                  <a:srgbClr val="000000"/>
                </a:solidFill>
                <a:ea typeface="Arial" panose="020B0604020202020204" pitchFamily="34" charset="0"/>
              </a:rPr>
              <a:t> - </a:t>
            </a:r>
            <a:r>
              <a:rPr lang="fr-FR" sz="1100" dirty="0">
                <a:solidFill>
                  <a:srgbClr val="000000"/>
                </a:solidFill>
                <a:effectLst/>
                <a:ea typeface="Arial" panose="020B0604020202020204" pitchFamily="34" charset="0"/>
              </a:rPr>
              <a:t>administration centrale, : adjoint(e) des chef(fe)s de bureau.</a:t>
            </a:r>
            <a:endParaRPr lang="fr-FR" sz="1100" dirty="0">
              <a:solidFill>
                <a:srgbClr val="000000"/>
              </a:solidFill>
              <a:effectLst/>
              <a:ea typeface="Calibri" panose="020F0502020204030204" pitchFamily="34" charset="0"/>
            </a:endParaRPr>
          </a:p>
          <a:p>
            <a:pPr marL="29210" marR="15240" indent="-6350" algn="just">
              <a:spcAft>
                <a:spcPts val="0"/>
              </a:spcAft>
            </a:pPr>
            <a:r>
              <a:rPr lang="fr-FR" sz="1100" dirty="0">
                <a:solidFill>
                  <a:srgbClr val="000000"/>
                </a:solidFill>
                <a:effectLst/>
                <a:ea typeface="Arial" panose="020B0604020202020204" pitchFamily="34" charset="0"/>
              </a:rPr>
              <a:t>Après quelques années, au choix de l’administration, ils occupent les fonctions de directeurs, directrices adjoint(e)s puis de directeurs, directrices dans les services déconcentrés ou de chef(fe)s de bureau en administration centrale.</a:t>
            </a:r>
            <a:endParaRPr lang="fr-FR" sz="1100" dirty="0">
              <a:solidFill>
                <a:srgbClr val="000000"/>
              </a:solidFill>
              <a:effectLst/>
              <a:ea typeface="Calibri" panose="020F0502020204030204" pitchFamily="34" charset="0"/>
            </a:endParaRPr>
          </a:p>
          <a:p>
            <a:endParaRPr lang="fr-FR" dirty="0"/>
          </a:p>
        </p:txBody>
      </p:sp>
      <p:sp>
        <p:nvSpPr>
          <p:cNvPr id="4" name="Espace réservé de la date 3"/>
          <p:cNvSpPr>
            <a:spLocks noGrp="1"/>
          </p:cNvSpPr>
          <p:nvPr>
            <p:ph type="dt" sz="half" idx="2"/>
          </p:nvPr>
        </p:nvSpPr>
        <p:spPr/>
        <p:txBody>
          <a:bodyPr/>
          <a:lstStyle/>
          <a:p>
            <a:fld id="{8E1290DD-BE4D-794B-919C-D565D1B9C67D}" type="datetime1">
              <a:rPr lang="fr-FR" cap="all" smtClean="0"/>
              <a:pPr/>
              <a:t>21/11/2023</a:t>
            </a:fld>
            <a:endParaRPr lang="fr-FR" cap="all" dirty="0"/>
          </a:p>
        </p:txBody>
      </p:sp>
      <p:sp>
        <p:nvSpPr>
          <p:cNvPr id="6" name="Titre 5"/>
          <p:cNvSpPr>
            <a:spLocks noGrp="1"/>
          </p:cNvSpPr>
          <p:nvPr>
            <p:ph type="title"/>
          </p:nvPr>
        </p:nvSpPr>
        <p:spPr>
          <a:xfrm>
            <a:off x="359569" y="601863"/>
            <a:ext cx="4212432" cy="539991"/>
          </a:xfrm>
        </p:spPr>
        <p:txBody>
          <a:bodyPr>
            <a:normAutofit/>
          </a:bodyPr>
          <a:lstStyle/>
          <a:p>
            <a:r>
              <a:rPr lang="fr-FR" sz="1400" dirty="0"/>
              <a:t>Carrière : déroulement et perspectives </a:t>
            </a:r>
          </a:p>
        </p:txBody>
      </p:sp>
      <p:sp>
        <p:nvSpPr>
          <p:cNvPr id="8" name="Espace réservé du pied de page 7"/>
          <p:cNvSpPr>
            <a:spLocks noGrp="1"/>
          </p:cNvSpPr>
          <p:nvPr>
            <p:ph type="ftr" sz="quarter" idx="3"/>
          </p:nvPr>
        </p:nvSpPr>
        <p:spPr/>
        <p:txBody>
          <a:bodyPr/>
          <a:lstStyle/>
          <a:p>
            <a:r>
              <a:rPr lang="fr-FR" dirty="0"/>
              <a:t>DREETS Pays de la Loire - DDETS de Loire-Atlantique </a:t>
            </a:r>
          </a:p>
        </p:txBody>
      </p:sp>
      <p:pic>
        <p:nvPicPr>
          <p:cNvPr id="9" name="Picture 2056">
            <a:extLst>
              <a:ext uri="{FF2B5EF4-FFF2-40B4-BE49-F238E27FC236}">
                <a16:creationId xmlns:a16="http://schemas.microsoft.com/office/drawing/2014/main" id="{9368B299-81E1-0514-781D-F1AABF94FDEC}"/>
              </a:ext>
            </a:extLst>
          </p:cNvPr>
          <p:cNvPicPr/>
          <p:nvPr/>
        </p:nvPicPr>
        <p:blipFill>
          <a:blip r:embed="rId2"/>
          <a:stretch>
            <a:fillRect/>
          </a:stretch>
        </p:blipFill>
        <p:spPr>
          <a:xfrm>
            <a:off x="4716016" y="0"/>
            <a:ext cx="936104" cy="1347614"/>
          </a:xfrm>
          <a:prstGeom prst="rect">
            <a:avLst/>
          </a:prstGeom>
        </p:spPr>
      </p:pic>
    </p:spTree>
    <p:extLst>
      <p:ext uri="{BB962C8B-B14F-4D97-AF65-F5344CB8AC3E}">
        <p14:creationId xmlns:p14="http://schemas.microsoft.com/office/powerpoint/2010/main" val="1314385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3" name="Espace réservé de la date 2"/>
          <p:cNvSpPr>
            <a:spLocks noGrp="1"/>
          </p:cNvSpPr>
          <p:nvPr>
            <p:ph type="dt" sz="half" idx="2"/>
          </p:nvPr>
        </p:nvSpPr>
        <p:spPr/>
        <p:txBody>
          <a:bodyPr/>
          <a:lstStyle/>
          <a:p>
            <a:fld id="{5F7325A3-5315-1B4B-A0D9-112471EB5837}" type="datetime1">
              <a:rPr lang="fr-FR" cap="all" smtClean="0"/>
              <a:pPr/>
              <a:t>21/11/2023</a:t>
            </a:fld>
            <a:endParaRPr lang="fr-FR" cap="all" dirty="0"/>
          </a:p>
        </p:txBody>
      </p:sp>
      <p:sp>
        <p:nvSpPr>
          <p:cNvPr id="4" name="Titre 3"/>
          <p:cNvSpPr>
            <a:spLocks noGrp="1"/>
          </p:cNvSpPr>
          <p:nvPr>
            <p:ph type="title"/>
          </p:nvPr>
        </p:nvSpPr>
        <p:spPr/>
        <p:txBody>
          <a:bodyPr/>
          <a:lstStyle/>
          <a:p>
            <a:r>
              <a:rPr lang="fr-FR" dirty="0"/>
              <a:t>Inspecteur de l’action sanitaire et sociale </a:t>
            </a:r>
            <a:br>
              <a:rPr lang="fr-FR" dirty="0"/>
            </a:br>
            <a:r>
              <a:rPr lang="fr-FR" sz="2000" dirty="0"/>
              <a:t>Intervention de Christophe BUZZI</a:t>
            </a:r>
            <a:br>
              <a:rPr lang="fr-FR" sz="2000" dirty="0"/>
            </a:br>
            <a:r>
              <a:rPr lang="fr-FR" sz="2000" dirty="0"/>
              <a:t> </a:t>
            </a:r>
          </a:p>
        </p:txBody>
      </p:sp>
      <p:sp>
        <p:nvSpPr>
          <p:cNvPr id="5" name="Espace réservé du numéro de diapositive 4"/>
          <p:cNvSpPr>
            <a:spLocks noGrp="1"/>
          </p:cNvSpPr>
          <p:nvPr>
            <p:ph type="sldNum" sz="quarter" idx="4"/>
          </p:nvPr>
        </p:nvSpPr>
        <p:spPr/>
        <p:txBody>
          <a:bodyPr/>
          <a:lstStyle/>
          <a:p>
            <a:fld id="{733122C9-A0B9-462F-8757-0847AD287B63}" type="slidenum">
              <a:rPr lang="fr-FR" smtClean="0"/>
              <a:pPr/>
              <a:t>22</a:t>
            </a:fld>
            <a:endParaRPr lang="fr-FR" dirty="0"/>
          </a:p>
        </p:txBody>
      </p:sp>
      <p:sp>
        <p:nvSpPr>
          <p:cNvPr id="6" name="Espace réservé du pied de page 5"/>
          <p:cNvSpPr>
            <a:spLocks noGrp="1"/>
          </p:cNvSpPr>
          <p:nvPr>
            <p:ph type="ftr" sz="quarter" idx="3"/>
          </p:nvPr>
        </p:nvSpPr>
        <p:spPr/>
        <p:txBody>
          <a:bodyPr/>
          <a:lstStyle/>
          <a:p>
            <a:r>
              <a:rPr lang="fr-FR" dirty="0"/>
              <a:t>DREETS Pays de la Loire - DDETS de Loire-Atlantique </a:t>
            </a:r>
          </a:p>
        </p:txBody>
      </p:sp>
    </p:spTree>
    <p:extLst>
      <p:ext uri="{BB962C8B-B14F-4D97-AF65-F5344CB8AC3E}">
        <p14:creationId xmlns:p14="http://schemas.microsoft.com/office/powerpoint/2010/main" val="3454043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23</a:t>
            </a:fld>
            <a:endParaRPr lang="fr-FR" dirty="0"/>
          </a:p>
        </p:txBody>
      </p:sp>
      <p:sp>
        <p:nvSpPr>
          <p:cNvPr id="3" name="Espace réservé de la date 2"/>
          <p:cNvSpPr>
            <a:spLocks noGrp="1"/>
          </p:cNvSpPr>
          <p:nvPr>
            <p:ph type="dt" sz="half" idx="2"/>
          </p:nvPr>
        </p:nvSpPr>
        <p:spPr/>
        <p:txBody>
          <a:bodyPr/>
          <a:lstStyle/>
          <a:p>
            <a:fld id="{6A4A60EE-9D13-3442-9796-E718C6343EC1}" type="datetime1">
              <a:rPr lang="fr-FR" cap="all" smtClean="0"/>
              <a:pPr/>
              <a:t>21/11/2023</a:t>
            </a:fld>
            <a:endParaRPr lang="fr-FR" cap="all" dirty="0"/>
          </a:p>
        </p:txBody>
      </p:sp>
      <p:sp>
        <p:nvSpPr>
          <p:cNvPr id="4" name="Espace réservé du texte 3"/>
          <p:cNvSpPr>
            <a:spLocks noGrp="1"/>
          </p:cNvSpPr>
          <p:nvPr>
            <p:ph type="body" sz="quarter" idx="13"/>
          </p:nvPr>
        </p:nvSpPr>
        <p:spPr>
          <a:xfrm>
            <a:off x="179512" y="1248679"/>
            <a:ext cx="8568953" cy="242951"/>
          </a:xfrm>
        </p:spPr>
        <p:txBody>
          <a:bodyPr/>
          <a:lstStyle/>
          <a:p>
            <a:r>
              <a:rPr lang="fr-FR" sz="1400" dirty="0"/>
              <a:t>Concours 2023 : 70 postes (39 -externes/ 20- internes / 6 -3</a:t>
            </a:r>
            <a:r>
              <a:rPr lang="fr-FR" sz="1400" baseline="30000" dirty="0"/>
              <a:t>ème</a:t>
            </a:r>
            <a:r>
              <a:rPr lang="fr-FR" sz="1400" dirty="0"/>
              <a:t> voie/ 5-TH)- </a:t>
            </a:r>
            <a:r>
              <a:rPr lang="fr-FR" sz="1600" dirty="0">
                <a:solidFill>
                  <a:srgbClr val="00B050"/>
                </a:solidFill>
              </a:rPr>
              <a:t>prochain mars 2024</a:t>
            </a:r>
          </a:p>
        </p:txBody>
      </p:sp>
      <p:sp>
        <p:nvSpPr>
          <p:cNvPr id="5" name="Titre 4"/>
          <p:cNvSpPr>
            <a:spLocks noGrp="1"/>
          </p:cNvSpPr>
          <p:nvPr>
            <p:ph type="title"/>
          </p:nvPr>
        </p:nvSpPr>
        <p:spPr/>
        <p:txBody>
          <a:bodyPr>
            <a:normAutofit fontScale="90000"/>
          </a:bodyPr>
          <a:lstStyle/>
          <a:p>
            <a:r>
              <a:rPr lang="fr-FR" dirty="0"/>
              <a:t>Modalités de recrutement / concours : conditions d’accès et épreuves</a:t>
            </a:r>
          </a:p>
        </p:txBody>
      </p:sp>
      <p:sp>
        <p:nvSpPr>
          <p:cNvPr id="6" name="Espace réservé du texte 5"/>
          <p:cNvSpPr>
            <a:spLocks noGrp="1"/>
          </p:cNvSpPr>
          <p:nvPr>
            <p:ph type="body" sz="quarter" idx="14"/>
          </p:nvPr>
        </p:nvSpPr>
        <p:spPr>
          <a:xfrm>
            <a:off x="323850" y="1517517"/>
            <a:ext cx="8424334" cy="3625983"/>
          </a:xfrm>
        </p:spPr>
        <p:txBody>
          <a:bodyPr/>
          <a:lstStyle/>
          <a:p>
            <a:pPr marL="0" indent="0" algn="just">
              <a:spcBef>
                <a:spcPct val="0"/>
              </a:spcBef>
            </a:pPr>
            <a:r>
              <a:rPr lang="fr-FR" altLang="fr-FR" sz="1400" dirty="0">
                <a:solidFill>
                  <a:schemeClr val="tx2"/>
                </a:solidFill>
                <a:latin typeface="+mn-lt"/>
                <a:cs typeface="Arial" charset="0"/>
              </a:rPr>
              <a:t>Conditions : BAC + 3</a:t>
            </a:r>
          </a:p>
          <a:p>
            <a:pPr marL="0" indent="0" algn="just">
              <a:spcBef>
                <a:spcPct val="0"/>
              </a:spcBef>
            </a:pPr>
            <a:r>
              <a:rPr lang="fr-FR" altLang="fr-FR" sz="1400" b="0" i="1" dirty="0">
                <a:solidFill>
                  <a:schemeClr val="tx2"/>
                </a:solidFill>
                <a:latin typeface="+mn-lt"/>
                <a:cs typeface="Arial" charset="0"/>
              </a:rPr>
              <a:t>Admissibilité: 3 épreuves</a:t>
            </a:r>
          </a:p>
          <a:p>
            <a:pPr marL="342900" indent="-342900" algn="just">
              <a:spcBef>
                <a:spcPct val="0"/>
              </a:spcBef>
              <a:buFont typeface="Wingdings" panose="05000000000000000000" pitchFamily="2" charset="2"/>
              <a:buChar char="ü"/>
            </a:pPr>
            <a:r>
              <a:rPr lang="fr-FR" altLang="fr-FR" sz="1200" b="0" dirty="0">
                <a:solidFill>
                  <a:schemeClr val="tx2"/>
                </a:solidFill>
                <a:latin typeface="+mn-lt"/>
                <a:cs typeface="Arial" charset="0"/>
              </a:rPr>
              <a:t>Note d’analyse et de synthèse à partir d’un dossier (4h coef 4)</a:t>
            </a:r>
          </a:p>
          <a:p>
            <a:pPr marL="342900" indent="-342900" algn="just">
              <a:spcBef>
                <a:spcPct val="0"/>
              </a:spcBef>
              <a:buFont typeface="Wingdings" panose="05000000000000000000" pitchFamily="2" charset="2"/>
              <a:buChar char="ü"/>
            </a:pPr>
            <a:r>
              <a:rPr lang="fr-FR" altLang="fr-FR" sz="1200" b="0" dirty="0">
                <a:solidFill>
                  <a:schemeClr val="tx2"/>
                </a:solidFill>
                <a:latin typeface="+mn-lt"/>
                <a:cs typeface="Arial" charset="0"/>
              </a:rPr>
              <a:t>Epreuve de 4 à 6 questions à réponses courtes dans le domaine des politiques sanitaires et sociales ou portant essentiellement sur du droit public (3h coef 3)</a:t>
            </a:r>
          </a:p>
          <a:p>
            <a:pPr marL="342900" indent="-342900" algn="just">
              <a:spcBef>
                <a:spcPct val="0"/>
              </a:spcBef>
              <a:buFont typeface="Wingdings" panose="05000000000000000000" pitchFamily="2" charset="2"/>
              <a:buChar char="ü"/>
            </a:pPr>
            <a:r>
              <a:rPr lang="fr-FR" altLang="fr-FR" sz="1200" b="0" dirty="0">
                <a:solidFill>
                  <a:schemeClr val="tx2"/>
                </a:solidFill>
                <a:latin typeface="+mn-lt"/>
                <a:cs typeface="Arial" charset="0"/>
              </a:rPr>
              <a:t>Composition sur une épreuve technique au choix (4h coef 4) : santé publique, protection sociale et économie de la santé, politiques sociales, gestion comptable et financière</a:t>
            </a:r>
          </a:p>
          <a:p>
            <a:pPr marL="0" indent="0" algn="just">
              <a:spcBef>
                <a:spcPct val="0"/>
              </a:spcBef>
            </a:pPr>
            <a:r>
              <a:rPr lang="fr-FR" altLang="fr-FR" sz="1400" b="0" i="1" dirty="0">
                <a:solidFill>
                  <a:schemeClr val="tx2"/>
                </a:solidFill>
                <a:latin typeface="+mn-lt"/>
                <a:cs typeface="Arial" charset="0"/>
              </a:rPr>
              <a:t>Admission : 2 épreuves</a:t>
            </a:r>
          </a:p>
          <a:p>
            <a:pPr marL="342900" indent="-342900" algn="just">
              <a:spcBef>
                <a:spcPct val="0"/>
              </a:spcBef>
              <a:buFont typeface="Wingdings" panose="05000000000000000000" pitchFamily="2" charset="2"/>
              <a:buChar char="ü"/>
            </a:pPr>
            <a:r>
              <a:rPr lang="fr-FR" altLang="fr-FR" sz="1200" b="1" dirty="0">
                <a:solidFill>
                  <a:schemeClr val="tx2"/>
                </a:solidFill>
                <a:latin typeface="+mn-lt"/>
                <a:cs typeface="Arial" charset="0"/>
              </a:rPr>
              <a:t>Un entretien en 3 parties de 30 minutes avec le jury (coef 5) :</a:t>
            </a:r>
          </a:p>
          <a:p>
            <a:pPr marL="273050" indent="0" algn="just">
              <a:spcBef>
                <a:spcPct val="0"/>
              </a:spcBef>
            </a:pPr>
            <a:r>
              <a:rPr lang="fr-FR" altLang="fr-FR" sz="1200" b="0" dirty="0">
                <a:solidFill>
                  <a:schemeClr val="tx2"/>
                </a:solidFill>
                <a:latin typeface="+mn-lt"/>
                <a:cs typeface="Arial" charset="0"/>
              </a:rPr>
              <a:t>- présentation de son parcours universitaire et/ou professionnel et de ses motivations (CV)</a:t>
            </a:r>
          </a:p>
          <a:p>
            <a:pPr marL="273050" indent="0" algn="just">
              <a:spcBef>
                <a:spcPct val="0"/>
              </a:spcBef>
            </a:pPr>
            <a:r>
              <a:rPr lang="fr-FR" altLang="fr-FR" sz="1200" b="0" dirty="0">
                <a:solidFill>
                  <a:schemeClr val="tx2"/>
                </a:solidFill>
                <a:latin typeface="+mn-lt"/>
                <a:cs typeface="Arial" charset="0"/>
              </a:rPr>
              <a:t>- exposé ayant, pour point de départ, deux sujets d’ordre général relatif aux politiques sanitaires et sociales, ces derniers sont tirés au sort par le candidat qui choisit de traiter l’un ou l’autre ;</a:t>
            </a:r>
          </a:p>
          <a:p>
            <a:pPr marL="273050" indent="0" algn="just">
              <a:spcBef>
                <a:spcPct val="0"/>
              </a:spcBef>
            </a:pPr>
            <a:r>
              <a:rPr lang="fr-FR" altLang="fr-FR" sz="1200" b="0" dirty="0">
                <a:solidFill>
                  <a:schemeClr val="tx2"/>
                </a:solidFill>
                <a:latin typeface="+mn-lt"/>
                <a:cs typeface="Arial" charset="0"/>
              </a:rPr>
              <a:t>- réponses à des questions sur l’actualité sanitaire et sociale.</a:t>
            </a:r>
          </a:p>
          <a:p>
            <a:pPr marL="342900" indent="-342900" algn="just">
              <a:spcBef>
                <a:spcPct val="0"/>
              </a:spcBef>
              <a:buFont typeface="Wingdings" panose="05000000000000000000" pitchFamily="2" charset="2"/>
              <a:buChar char="ü"/>
            </a:pPr>
            <a:r>
              <a:rPr lang="fr-FR" altLang="fr-FR" sz="1400" b="0" dirty="0">
                <a:solidFill>
                  <a:schemeClr val="tx2"/>
                </a:solidFill>
                <a:latin typeface="+mn-lt"/>
                <a:cs typeface="Arial" charset="0"/>
              </a:rPr>
              <a:t>Une épreuve orale de langue anglaise de 20 minutes + 30 minutes de préparation (coef 1)</a:t>
            </a:r>
            <a:endParaRPr lang="fr-FR" altLang="fr-FR" sz="1400" u="sng" dirty="0">
              <a:solidFill>
                <a:schemeClr val="tx2"/>
              </a:solidFill>
              <a:latin typeface="+mn-lt"/>
            </a:endParaRPr>
          </a:p>
          <a:p>
            <a:endParaRPr lang="fr-FR" dirty="0"/>
          </a:p>
        </p:txBody>
      </p:sp>
      <p:sp>
        <p:nvSpPr>
          <p:cNvPr id="7" name="Espace réservé du pied de page 6"/>
          <p:cNvSpPr>
            <a:spLocks noGrp="1"/>
          </p:cNvSpPr>
          <p:nvPr>
            <p:ph type="ftr" sz="quarter" idx="3"/>
          </p:nvPr>
        </p:nvSpPr>
        <p:spPr/>
        <p:txBody>
          <a:bodyPr/>
          <a:lstStyle/>
          <a:p>
            <a:r>
              <a:rPr lang="fr-FR" dirty="0"/>
              <a:t>DREETS Pays de la Loire - DDETS de Loire-Atlantique </a:t>
            </a:r>
          </a:p>
        </p:txBody>
      </p:sp>
    </p:spTree>
    <p:extLst>
      <p:ext uri="{BB962C8B-B14F-4D97-AF65-F5344CB8AC3E}">
        <p14:creationId xmlns:p14="http://schemas.microsoft.com/office/powerpoint/2010/main" val="2204753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24</a:t>
            </a:fld>
            <a:endParaRPr lang="fr-FR" dirty="0"/>
          </a:p>
        </p:txBody>
      </p:sp>
      <p:sp>
        <p:nvSpPr>
          <p:cNvPr id="3" name="Espace réservé du texte 2"/>
          <p:cNvSpPr>
            <a:spLocks noGrp="1"/>
          </p:cNvSpPr>
          <p:nvPr>
            <p:ph type="body" sz="quarter" idx="14"/>
          </p:nvPr>
        </p:nvSpPr>
        <p:spPr>
          <a:xfrm>
            <a:off x="3635896" y="1707654"/>
            <a:ext cx="5112288" cy="2880320"/>
          </a:xfrm>
        </p:spPr>
        <p:txBody>
          <a:bodyPr/>
          <a:lstStyle/>
          <a:p>
            <a:r>
              <a:rPr lang="fr-FR" altLang="fr-FR" sz="1400" b="0" dirty="0">
                <a:solidFill>
                  <a:srgbClr val="4187DC"/>
                </a:solidFill>
                <a:sym typeface="Wingdings" pitchFamily="2" charset="2"/>
              </a:rPr>
              <a:t>Formation de 15 mois en alternance (école / services) </a:t>
            </a:r>
          </a:p>
          <a:p>
            <a:r>
              <a:rPr lang="fr-FR" dirty="0">
                <a:solidFill>
                  <a:srgbClr val="4187DC"/>
                </a:solidFill>
                <a:sym typeface="Wingdings" pitchFamily="2" charset="2"/>
              </a:rPr>
              <a:t>26 semaines de stages ( 4 périodes de stage)</a:t>
            </a:r>
          </a:p>
          <a:p>
            <a:r>
              <a:rPr lang="fr-FR" dirty="0">
                <a:solidFill>
                  <a:srgbClr val="4187DC"/>
                </a:solidFill>
                <a:sym typeface="Wingdings" pitchFamily="2" charset="2"/>
              </a:rPr>
              <a:t>32 semaines d’enseignement / 13 unités d’enseignement :</a:t>
            </a:r>
          </a:p>
          <a:p>
            <a:r>
              <a:rPr lang="fr-FR" sz="1100" dirty="0"/>
              <a:t>Politiques sociales/médico-sociales-sanitaires/ Inspection-contrôle /Finances-analyse budgétaire / Communication management </a:t>
            </a:r>
          </a:p>
          <a:p>
            <a:r>
              <a:rPr lang="fr-FR" altLang="fr-FR" sz="1400" b="0" dirty="0">
                <a:solidFill>
                  <a:srgbClr val="4187DC"/>
                </a:solidFill>
                <a:sym typeface="Wingdings" pitchFamily="2" charset="2"/>
              </a:rPr>
              <a:t>Formation rémunérée avec </a:t>
            </a:r>
            <a:r>
              <a:rPr lang="fr-FR" sz="1000" b="1" dirty="0">
                <a:solidFill>
                  <a:schemeClr val="tx2"/>
                </a:solidFill>
                <a:cs typeface="Arial" charset="0"/>
              </a:rPr>
              <a:t>Système de reclassement avec reprise d’ancienneté pour les lauréats avec expérience professionnelle (1731 brut +Eléments de rémunération pendant la formation):  </a:t>
            </a:r>
            <a:r>
              <a:rPr lang="fr-FR" sz="1000" dirty="0">
                <a:solidFill>
                  <a:schemeClr val="tx2"/>
                </a:solidFill>
                <a:cs typeface="Arial" charset="0"/>
              </a:rPr>
              <a:t>Indemnité de formation : 121, 96€</a:t>
            </a:r>
          </a:p>
          <a:p>
            <a:pPr marL="0" algn="just">
              <a:spcBef>
                <a:spcPct val="0"/>
              </a:spcBef>
            </a:pPr>
            <a:r>
              <a:rPr lang="fr-FR" sz="1000" dirty="0">
                <a:solidFill>
                  <a:schemeClr val="tx2"/>
                </a:solidFill>
                <a:cs typeface="Arial" charset="0"/>
              </a:rPr>
              <a:t>Indemnité forfaitaire si &gt; 5ans d’exercice pro : </a:t>
            </a:r>
            <a:r>
              <a:rPr lang="fr-FR" sz="1000" dirty="0"/>
              <a:t>182, 94€ </a:t>
            </a:r>
            <a:r>
              <a:rPr lang="fr-FR" sz="900" i="1" dirty="0"/>
              <a:t>(cumulable avec indemnité de formation)</a:t>
            </a:r>
            <a:r>
              <a:rPr lang="fr-FR" sz="900" i="1" dirty="0">
                <a:solidFill>
                  <a:schemeClr val="tx2"/>
                </a:solidFill>
                <a:cs typeface="Arial" charset="0"/>
              </a:rPr>
              <a:t>, </a:t>
            </a:r>
            <a:r>
              <a:rPr lang="fr-FR" sz="1000" dirty="0">
                <a:solidFill>
                  <a:schemeClr val="tx2"/>
                </a:solidFill>
                <a:cs typeface="Arial" charset="0"/>
              </a:rPr>
              <a:t>Supplément familial de traitement, Indemnité journalière de stage : 28,20€ nets Prise en charge déplacements école-stage</a:t>
            </a:r>
            <a:endParaRPr lang="fr-FR" sz="1000" dirty="0"/>
          </a:p>
          <a:p>
            <a:endParaRPr lang="fr-FR" altLang="fr-FR" sz="1000" b="0" dirty="0">
              <a:solidFill>
                <a:srgbClr val="4187DC"/>
              </a:solidFill>
            </a:endParaRPr>
          </a:p>
          <a:p>
            <a:endParaRPr lang="fr-FR" dirty="0"/>
          </a:p>
        </p:txBody>
      </p:sp>
      <p:sp>
        <p:nvSpPr>
          <p:cNvPr id="4" name="Espace réservé de la date 3"/>
          <p:cNvSpPr>
            <a:spLocks noGrp="1"/>
          </p:cNvSpPr>
          <p:nvPr>
            <p:ph type="dt" sz="half" idx="2"/>
          </p:nvPr>
        </p:nvSpPr>
        <p:spPr/>
        <p:txBody>
          <a:bodyPr/>
          <a:lstStyle/>
          <a:p>
            <a:fld id="{8E1290DD-BE4D-794B-919C-D565D1B9C67D}" type="datetime1">
              <a:rPr lang="fr-FR" cap="all" smtClean="0"/>
              <a:pPr/>
              <a:t>21/11/2023</a:t>
            </a:fld>
            <a:endParaRPr lang="fr-FR" cap="all" dirty="0"/>
          </a:p>
        </p:txBody>
      </p:sp>
      <p:sp>
        <p:nvSpPr>
          <p:cNvPr id="5" name="Espace réservé du texte 4"/>
          <p:cNvSpPr>
            <a:spLocks noGrp="1"/>
          </p:cNvSpPr>
          <p:nvPr>
            <p:ph type="body" sz="quarter" idx="13"/>
          </p:nvPr>
        </p:nvSpPr>
        <p:spPr/>
        <p:txBody>
          <a:bodyPr/>
          <a:lstStyle/>
          <a:p>
            <a:r>
              <a:rPr lang="fr-FR" altLang="fr-FR" sz="1600" b="0" dirty="0">
                <a:solidFill>
                  <a:srgbClr val="4187DC"/>
                </a:solidFill>
                <a:sym typeface="Wingdings" pitchFamily="2" charset="2"/>
              </a:rPr>
              <a:t>Ecole des Hautes Etudes en Santé Publique (EHESP) à Rennes </a:t>
            </a:r>
            <a:endParaRPr lang="fr-FR" altLang="fr-FR" sz="1050" b="0" dirty="0">
              <a:solidFill>
                <a:srgbClr val="4187DC"/>
              </a:solidFill>
            </a:endParaRPr>
          </a:p>
          <a:p>
            <a:endParaRPr lang="fr-FR" dirty="0"/>
          </a:p>
        </p:txBody>
      </p:sp>
      <p:sp>
        <p:nvSpPr>
          <p:cNvPr id="6" name="Titre 5"/>
          <p:cNvSpPr>
            <a:spLocks noGrp="1"/>
          </p:cNvSpPr>
          <p:nvPr>
            <p:ph type="title"/>
          </p:nvPr>
        </p:nvSpPr>
        <p:spPr>
          <a:xfrm>
            <a:off x="323850" y="697484"/>
            <a:ext cx="8424863" cy="539991"/>
          </a:xfrm>
        </p:spPr>
        <p:txBody>
          <a:bodyPr/>
          <a:lstStyle/>
          <a:p>
            <a:r>
              <a:rPr lang="fr-FR" dirty="0"/>
              <a:t>Formation/ scolarité affectation</a:t>
            </a:r>
          </a:p>
        </p:txBody>
      </p:sp>
      <p:sp>
        <p:nvSpPr>
          <p:cNvPr id="8" name="Espace réservé du pied de page 7"/>
          <p:cNvSpPr>
            <a:spLocks noGrp="1"/>
          </p:cNvSpPr>
          <p:nvPr>
            <p:ph type="ftr" sz="quarter" idx="3"/>
          </p:nvPr>
        </p:nvSpPr>
        <p:spPr/>
        <p:txBody>
          <a:bodyPr/>
          <a:lstStyle/>
          <a:p>
            <a:r>
              <a:rPr lang="fr-FR" dirty="0"/>
              <a:t>DREETS Pays de la Loire - DDETS de Loire-Atlantique </a:t>
            </a:r>
          </a:p>
        </p:txBody>
      </p:sp>
      <p:pic>
        <p:nvPicPr>
          <p:cNvPr id="9" name="Espace réservé du graphique 8">
            <a:extLst>
              <a:ext uri="{FF2B5EF4-FFF2-40B4-BE49-F238E27FC236}">
                <a16:creationId xmlns:a16="http://schemas.microsoft.com/office/drawing/2014/main" id="{79E36AAE-5525-2840-9D3E-3B68F0288AB5}"/>
              </a:ext>
            </a:extLst>
          </p:cNvPr>
          <p:cNvPicPr>
            <a:picLocks noGrp="1" noChangeAspect="1"/>
          </p:cNvPicPr>
          <p:nvPr>
            <p:ph type="chart" sz="quarter" idx="15"/>
          </p:nvPr>
        </p:nvPicPr>
        <p:blipFill>
          <a:blip r:embed="rId2"/>
          <a:stretch>
            <a:fillRect/>
          </a:stretch>
        </p:blipFill>
        <p:spPr>
          <a:xfrm>
            <a:off x="467544" y="1923679"/>
            <a:ext cx="2952328" cy="221017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16323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25</a:t>
            </a:fld>
            <a:endParaRPr lang="fr-FR" dirty="0"/>
          </a:p>
        </p:txBody>
      </p:sp>
      <p:sp>
        <p:nvSpPr>
          <p:cNvPr id="3" name="Espace réservé du texte 2"/>
          <p:cNvSpPr>
            <a:spLocks noGrp="1"/>
          </p:cNvSpPr>
          <p:nvPr>
            <p:ph type="body" sz="quarter" idx="14"/>
          </p:nvPr>
        </p:nvSpPr>
        <p:spPr>
          <a:xfrm>
            <a:off x="3635896" y="1502834"/>
            <a:ext cx="5112288" cy="3085140"/>
          </a:xfrm>
        </p:spPr>
        <p:txBody>
          <a:bodyPr/>
          <a:lstStyle/>
          <a:p>
            <a:endParaRPr lang="fr-FR" altLang="fr-FR" sz="1100" b="0" dirty="0">
              <a:solidFill>
                <a:srgbClr val="4187DC"/>
              </a:solidFill>
            </a:endParaRPr>
          </a:p>
          <a:p>
            <a:pPr marL="285750" lvl="0" indent="-285750">
              <a:buFont typeface="Wingdings" panose="05000000000000000000" pitchFamily="2" charset="2"/>
              <a:buChar char="Ø"/>
            </a:pPr>
            <a:r>
              <a:rPr lang="fr-FR" sz="1100" b="1" dirty="0">
                <a:solidFill>
                  <a:schemeClr val="accent1">
                    <a:lumMod val="50000"/>
                  </a:schemeClr>
                </a:solidFill>
                <a:cs typeface="Arial" panose="020B0604020202020204" pitchFamily="34" charset="0"/>
              </a:rPr>
              <a:t>Professionnalisation </a:t>
            </a:r>
            <a:r>
              <a:rPr lang="fr-FR" sz="1100" dirty="0">
                <a:solidFill>
                  <a:schemeClr val="accent1">
                    <a:lumMod val="50000"/>
                  </a:schemeClr>
                </a:solidFill>
                <a:cs typeface="Arial" panose="020B0604020202020204" pitchFamily="34" charset="0"/>
              </a:rPr>
              <a:t>: ressources pour comprendre et agir, enseignants-chercheurs et intervenants professionnels </a:t>
            </a:r>
          </a:p>
          <a:p>
            <a:pPr marL="285750" lvl="0" indent="-285750">
              <a:buFont typeface="Wingdings" panose="05000000000000000000" pitchFamily="2" charset="2"/>
              <a:buChar char="Ø"/>
            </a:pPr>
            <a:r>
              <a:rPr lang="fr-FR" sz="1100" b="1" dirty="0">
                <a:solidFill>
                  <a:schemeClr val="accent1">
                    <a:lumMod val="50000"/>
                  </a:schemeClr>
                </a:solidFill>
                <a:cs typeface="Arial" panose="020B0604020202020204" pitchFamily="34" charset="0"/>
              </a:rPr>
              <a:t>Interfiliarité </a:t>
            </a:r>
            <a:r>
              <a:rPr lang="fr-FR" sz="1100" dirty="0">
                <a:solidFill>
                  <a:schemeClr val="accent1">
                    <a:lumMod val="50000"/>
                  </a:schemeClr>
                </a:solidFill>
                <a:cs typeface="Arial" panose="020B0604020202020204" pitchFamily="34" charset="0"/>
              </a:rPr>
              <a:t>: séquence d’enseignements avec d’autres filières (séminaire de rentrée, séminaire commun de santé publique, ateliers modules INSP, enseignements inspection, enseignements prévention de la maltraitance en établissement…)</a:t>
            </a:r>
          </a:p>
          <a:p>
            <a:pPr marL="285750" lvl="0" indent="-285750">
              <a:buFont typeface="Wingdings" panose="05000000000000000000" pitchFamily="2" charset="2"/>
              <a:buChar char="Ø"/>
            </a:pPr>
            <a:r>
              <a:rPr lang="fr-FR" sz="1100" b="1" dirty="0">
                <a:solidFill>
                  <a:schemeClr val="accent1">
                    <a:lumMod val="50000"/>
                  </a:schemeClr>
                </a:solidFill>
                <a:cs typeface="Arial" panose="020B0604020202020204" pitchFamily="34" charset="0"/>
              </a:rPr>
              <a:t>Individualisation </a:t>
            </a:r>
            <a:r>
              <a:rPr lang="fr-FR" sz="1100" dirty="0">
                <a:solidFill>
                  <a:schemeClr val="accent1">
                    <a:lumMod val="50000"/>
                  </a:schemeClr>
                </a:solidFill>
                <a:cs typeface="Arial" panose="020B0604020202020204" pitchFamily="34" charset="0"/>
              </a:rPr>
              <a:t>: possibilité d’investiguer les champs selon ses appétences (ex : choix des stages, choix de cas pratiques…)</a:t>
            </a:r>
          </a:p>
          <a:p>
            <a:pPr marL="285750" lvl="0" indent="-285750">
              <a:buFont typeface="Wingdings" panose="05000000000000000000" pitchFamily="2" charset="2"/>
              <a:buChar char="Ø"/>
            </a:pPr>
            <a:r>
              <a:rPr lang="fr-FR" sz="1100" b="1" dirty="0">
                <a:solidFill>
                  <a:schemeClr val="accent1">
                    <a:lumMod val="50000"/>
                  </a:schemeClr>
                </a:solidFill>
                <a:cs typeface="Arial" panose="020B0604020202020204" pitchFamily="34" charset="0"/>
              </a:rPr>
              <a:t>Accompagnement </a:t>
            </a:r>
            <a:r>
              <a:rPr lang="fr-FR" sz="1100" dirty="0">
                <a:solidFill>
                  <a:schemeClr val="accent1">
                    <a:lumMod val="50000"/>
                  </a:schemeClr>
                </a:solidFill>
                <a:cs typeface="Arial" panose="020B0604020202020204" pitchFamily="34" charset="0"/>
              </a:rPr>
              <a:t>: par des pairs (parrainage), par la filière et l’équipe pédagogique, par un complément de 4 semaines de formation dans l’année de la prise de poste (1 semaine à l’EHESP, 3 semaines individualisées, possibilité d’ateliers de co-développement à distance…)</a:t>
            </a:r>
            <a:endParaRPr lang="fr-FR" sz="1100" b="1" dirty="0">
              <a:solidFill>
                <a:schemeClr val="accent1">
                  <a:lumMod val="50000"/>
                </a:schemeClr>
              </a:solidFill>
            </a:endParaRPr>
          </a:p>
          <a:p>
            <a:endParaRPr lang="fr-FR" dirty="0"/>
          </a:p>
        </p:txBody>
      </p:sp>
      <p:sp>
        <p:nvSpPr>
          <p:cNvPr id="4" name="Espace réservé de la date 3"/>
          <p:cNvSpPr>
            <a:spLocks noGrp="1"/>
          </p:cNvSpPr>
          <p:nvPr>
            <p:ph type="dt" sz="half" idx="2"/>
          </p:nvPr>
        </p:nvSpPr>
        <p:spPr/>
        <p:txBody>
          <a:bodyPr/>
          <a:lstStyle/>
          <a:p>
            <a:fld id="{8E1290DD-BE4D-794B-919C-D565D1B9C67D}" type="datetime1">
              <a:rPr lang="fr-FR" cap="all" smtClean="0"/>
              <a:pPr/>
              <a:t>21/11/2023</a:t>
            </a:fld>
            <a:endParaRPr lang="fr-FR" cap="all" dirty="0"/>
          </a:p>
        </p:txBody>
      </p:sp>
      <p:sp>
        <p:nvSpPr>
          <p:cNvPr id="5" name="Espace réservé du texte 4"/>
          <p:cNvSpPr>
            <a:spLocks noGrp="1"/>
          </p:cNvSpPr>
          <p:nvPr>
            <p:ph type="body" sz="quarter" idx="13"/>
          </p:nvPr>
        </p:nvSpPr>
        <p:spPr/>
        <p:txBody>
          <a:bodyPr/>
          <a:lstStyle/>
          <a:p>
            <a:r>
              <a:rPr lang="fr-FR" altLang="fr-FR" sz="1600" b="0" dirty="0">
                <a:solidFill>
                  <a:srgbClr val="4187DC"/>
                </a:solidFill>
                <a:sym typeface="Wingdings" pitchFamily="2" charset="2"/>
              </a:rPr>
              <a:t>Ecole des Hautes Etudes en Santé Publique (EHESP) à Rennes </a:t>
            </a:r>
            <a:endParaRPr lang="fr-FR" altLang="fr-FR" sz="1050" b="0" dirty="0">
              <a:solidFill>
                <a:srgbClr val="4187DC"/>
              </a:solidFill>
            </a:endParaRPr>
          </a:p>
          <a:p>
            <a:endParaRPr lang="fr-FR" dirty="0"/>
          </a:p>
        </p:txBody>
      </p:sp>
      <p:sp>
        <p:nvSpPr>
          <p:cNvPr id="6" name="Titre 5"/>
          <p:cNvSpPr>
            <a:spLocks noGrp="1"/>
          </p:cNvSpPr>
          <p:nvPr>
            <p:ph type="title"/>
          </p:nvPr>
        </p:nvSpPr>
        <p:spPr>
          <a:xfrm>
            <a:off x="323850" y="697484"/>
            <a:ext cx="8424863" cy="539991"/>
          </a:xfrm>
        </p:spPr>
        <p:txBody>
          <a:bodyPr/>
          <a:lstStyle/>
          <a:p>
            <a:r>
              <a:rPr lang="fr-FR" dirty="0"/>
              <a:t>Formation/ scolarité affectation</a:t>
            </a:r>
          </a:p>
        </p:txBody>
      </p:sp>
      <p:sp>
        <p:nvSpPr>
          <p:cNvPr id="8" name="Espace réservé du pied de page 7"/>
          <p:cNvSpPr>
            <a:spLocks noGrp="1"/>
          </p:cNvSpPr>
          <p:nvPr>
            <p:ph type="ftr" sz="quarter" idx="3"/>
          </p:nvPr>
        </p:nvSpPr>
        <p:spPr/>
        <p:txBody>
          <a:bodyPr/>
          <a:lstStyle/>
          <a:p>
            <a:r>
              <a:rPr lang="fr-FR" dirty="0"/>
              <a:t>DREETS Pays de la Loire - DDETS de Loire-Atlantique </a:t>
            </a:r>
          </a:p>
        </p:txBody>
      </p:sp>
      <p:pic>
        <p:nvPicPr>
          <p:cNvPr id="11" name="Espace réservé du graphique 10">
            <a:extLst>
              <a:ext uri="{FF2B5EF4-FFF2-40B4-BE49-F238E27FC236}">
                <a16:creationId xmlns:a16="http://schemas.microsoft.com/office/drawing/2014/main" id="{CC418BE2-BD06-DB0D-C332-1AA99DB75333}"/>
              </a:ext>
            </a:extLst>
          </p:cNvPr>
          <p:cNvPicPr>
            <a:picLocks noGrp="1" noChangeAspect="1"/>
          </p:cNvPicPr>
          <p:nvPr>
            <p:ph type="chart" sz="quarter" idx="15"/>
          </p:nvPr>
        </p:nvPicPr>
        <p:blipFill>
          <a:blip r:embed="rId2"/>
          <a:stretch>
            <a:fillRect/>
          </a:stretch>
        </p:blipFill>
        <p:spPr>
          <a:xfrm>
            <a:off x="467544" y="2571749"/>
            <a:ext cx="3168352" cy="1783553"/>
          </a:xfrm>
          <a:prstGeom prst="rect">
            <a:avLst/>
          </a:prstGeom>
        </p:spPr>
      </p:pic>
    </p:spTree>
    <p:extLst>
      <p:ext uri="{BB962C8B-B14F-4D97-AF65-F5344CB8AC3E}">
        <p14:creationId xmlns:p14="http://schemas.microsoft.com/office/powerpoint/2010/main" val="1427663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26</a:t>
            </a:fld>
            <a:endParaRPr lang="fr-FR" dirty="0"/>
          </a:p>
        </p:txBody>
      </p:sp>
      <p:sp>
        <p:nvSpPr>
          <p:cNvPr id="3" name="Espace réservé de la date 2"/>
          <p:cNvSpPr>
            <a:spLocks noGrp="1"/>
          </p:cNvSpPr>
          <p:nvPr>
            <p:ph type="dt" sz="half" idx="2"/>
          </p:nvPr>
        </p:nvSpPr>
        <p:spPr/>
        <p:txBody>
          <a:bodyPr/>
          <a:lstStyle/>
          <a:p>
            <a:fld id="{6A4A60EE-9D13-3442-9796-E718C6343EC1}" type="datetime1">
              <a:rPr lang="fr-FR" cap="all" smtClean="0"/>
              <a:pPr/>
              <a:t>21/11/2023</a:t>
            </a:fld>
            <a:endParaRPr lang="fr-FR" cap="all" dirty="0"/>
          </a:p>
        </p:txBody>
      </p:sp>
      <p:sp>
        <p:nvSpPr>
          <p:cNvPr id="4" name="Espace réservé du texte 3"/>
          <p:cNvSpPr>
            <a:spLocks noGrp="1"/>
          </p:cNvSpPr>
          <p:nvPr>
            <p:ph type="body" sz="quarter" idx="13"/>
          </p:nvPr>
        </p:nvSpPr>
        <p:spPr/>
        <p:txBody>
          <a:bodyPr/>
          <a:lstStyle/>
          <a:p>
            <a:r>
              <a:rPr lang="fr-FR" sz="1600" dirty="0">
                <a:solidFill>
                  <a:schemeClr val="tx2"/>
                </a:solidFill>
                <a:cs typeface="Arial" panose="020B0604020202020204" pitchFamily="34" charset="0"/>
              </a:rPr>
              <a:t>+/- 1500 Inspecteurs de l’action sanitaire et sociale</a:t>
            </a:r>
            <a:endParaRPr lang="fr-FR" dirty="0"/>
          </a:p>
        </p:txBody>
      </p:sp>
      <p:sp>
        <p:nvSpPr>
          <p:cNvPr id="5" name="Titre 4"/>
          <p:cNvSpPr>
            <a:spLocks noGrp="1"/>
          </p:cNvSpPr>
          <p:nvPr>
            <p:ph type="title"/>
          </p:nvPr>
        </p:nvSpPr>
        <p:spPr/>
        <p:txBody>
          <a:bodyPr>
            <a:normAutofit/>
          </a:bodyPr>
          <a:lstStyle/>
          <a:p>
            <a:r>
              <a:rPr lang="fr-FR" dirty="0"/>
              <a:t>Caractéristiques du métier</a:t>
            </a:r>
          </a:p>
        </p:txBody>
      </p:sp>
      <p:sp>
        <p:nvSpPr>
          <p:cNvPr id="6" name="Espace réservé du texte 5"/>
          <p:cNvSpPr>
            <a:spLocks noGrp="1"/>
          </p:cNvSpPr>
          <p:nvPr>
            <p:ph type="body" sz="quarter" idx="14"/>
          </p:nvPr>
        </p:nvSpPr>
        <p:spPr/>
        <p:txBody>
          <a:bodyPr/>
          <a:lstStyle/>
          <a:p>
            <a:pPr algn="just"/>
            <a:r>
              <a:rPr lang="fr-FR" sz="1400" dirty="0">
                <a:solidFill>
                  <a:schemeClr val="tx2"/>
                </a:solidFill>
                <a:cs typeface="Arial" panose="020B0604020202020204" pitchFamily="34" charset="0"/>
              </a:rPr>
              <a:t>Cadres A de la fonction publique d’Etat / recruté par concours </a:t>
            </a:r>
          </a:p>
          <a:p>
            <a:pPr algn="just"/>
            <a:endParaRPr lang="fr-FR" sz="1400" dirty="0">
              <a:solidFill>
                <a:schemeClr val="tx2"/>
              </a:solidFill>
              <a:cs typeface="Arial" panose="020B0604020202020204" pitchFamily="34" charset="0"/>
            </a:endParaRPr>
          </a:p>
          <a:p>
            <a:pPr algn="just"/>
            <a:r>
              <a:rPr lang="fr-FR" sz="1400" dirty="0">
                <a:solidFill>
                  <a:schemeClr val="tx2"/>
                </a:solidFill>
                <a:cs typeface="Arial" panose="020B0604020202020204" pitchFamily="34" charset="0"/>
              </a:rPr>
              <a:t>Agents des Ministères sociaux</a:t>
            </a:r>
          </a:p>
          <a:p>
            <a:pPr algn="just"/>
            <a:endParaRPr lang="fr-FR" sz="1400" dirty="0">
              <a:solidFill>
                <a:schemeClr val="tx2"/>
              </a:solidFill>
              <a:cs typeface="Arial" panose="020B0604020202020204" pitchFamily="34" charset="0"/>
            </a:endParaRPr>
          </a:p>
          <a:p>
            <a:pPr algn="just"/>
            <a:r>
              <a:rPr lang="fr-FR" sz="1400" b="1" dirty="0">
                <a:solidFill>
                  <a:schemeClr val="tx2"/>
                </a:solidFill>
                <a:cs typeface="Arial" panose="020B0604020202020204" pitchFamily="34" charset="0"/>
              </a:rPr>
              <a:t>Enjeux :</a:t>
            </a:r>
            <a:r>
              <a:rPr lang="fr-FR" sz="1400" dirty="0">
                <a:solidFill>
                  <a:schemeClr val="tx2"/>
                </a:solidFill>
                <a:cs typeface="Arial" panose="020B0604020202020204" pitchFamily="34" charset="0"/>
              </a:rPr>
              <a:t> répondre aux besoins sociaux et de santé des citoyens – organiser les parcours de vie et de santé des personnes vulnérables selon les spécificités des territoires, garantir la qualité des prises en charge</a:t>
            </a:r>
          </a:p>
          <a:p>
            <a:pPr algn="just"/>
            <a:endParaRPr lang="fr-FR" sz="1400" dirty="0">
              <a:solidFill>
                <a:schemeClr val="tx2"/>
              </a:solidFill>
              <a:cs typeface="Arial" panose="020B0604020202020204" pitchFamily="34" charset="0"/>
            </a:endParaRPr>
          </a:p>
          <a:p>
            <a:pPr algn="just"/>
            <a:r>
              <a:rPr lang="fr-FR" sz="1400" b="1" dirty="0">
                <a:solidFill>
                  <a:schemeClr val="tx2"/>
                </a:solidFill>
                <a:cs typeface="Arial" panose="020B0604020202020204" pitchFamily="34" charset="0"/>
              </a:rPr>
              <a:t>Fil directeur </a:t>
            </a:r>
            <a:r>
              <a:rPr lang="fr-FR" sz="1400" dirty="0">
                <a:solidFill>
                  <a:schemeClr val="tx2"/>
                </a:solidFill>
                <a:cs typeface="Arial" panose="020B0604020202020204" pitchFamily="34" charset="0"/>
              </a:rPr>
              <a:t>: Réduction des inégalités sociales et des inégalités territoriales de santé</a:t>
            </a:r>
          </a:p>
          <a:p>
            <a:endParaRPr lang="fr-FR" dirty="0"/>
          </a:p>
        </p:txBody>
      </p:sp>
      <p:sp>
        <p:nvSpPr>
          <p:cNvPr id="7" name="Espace réservé du pied de page 6"/>
          <p:cNvSpPr>
            <a:spLocks noGrp="1"/>
          </p:cNvSpPr>
          <p:nvPr>
            <p:ph type="ftr" sz="quarter" idx="3"/>
          </p:nvPr>
        </p:nvSpPr>
        <p:spPr/>
        <p:txBody>
          <a:bodyPr/>
          <a:lstStyle/>
          <a:p>
            <a:r>
              <a:rPr lang="fr-FR" dirty="0"/>
              <a:t>DREETS Pays de la Loire - DDETS de Loire-Atlantique </a:t>
            </a:r>
          </a:p>
        </p:txBody>
      </p:sp>
    </p:spTree>
    <p:extLst>
      <p:ext uri="{BB962C8B-B14F-4D97-AF65-F5344CB8AC3E}">
        <p14:creationId xmlns:p14="http://schemas.microsoft.com/office/powerpoint/2010/main" val="559143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27</a:t>
            </a:fld>
            <a:endParaRPr lang="fr-FR" dirty="0"/>
          </a:p>
        </p:txBody>
      </p:sp>
      <p:sp>
        <p:nvSpPr>
          <p:cNvPr id="3" name="Espace réservé du texte 2"/>
          <p:cNvSpPr>
            <a:spLocks noGrp="1"/>
          </p:cNvSpPr>
          <p:nvPr>
            <p:ph type="body" sz="quarter" idx="14"/>
          </p:nvPr>
        </p:nvSpPr>
        <p:spPr>
          <a:xfrm>
            <a:off x="323320" y="2067694"/>
            <a:ext cx="8424864" cy="2520279"/>
          </a:xfrm>
        </p:spPr>
        <p:txBody>
          <a:bodyPr/>
          <a:lstStyle/>
          <a:p>
            <a:pPr>
              <a:lnSpc>
                <a:spcPct val="115000"/>
              </a:lnSpc>
              <a:spcAft>
                <a:spcPts val="750"/>
              </a:spcAft>
            </a:pPr>
            <a:endParaRPr lang="fr-FR" sz="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750"/>
              </a:spcAft>
            </a:pPr>
            <a:r>
              <a:rPr lang="fr-FR" sz="11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LIEUX d’exercice  : Agences régionales de santé (ARS) et leurs délégations départementales (DDARS) </a:t>
            </a:r>
            <a:r>
              <a:rPr lang="fr-FR"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11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Directions départementales de l’emploi du travail et des solidarités (DDETS) </a:t>
            </a:r>
            <a:r>
              <a:rPr lang="fr-FR"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11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Directions régionales de l’économie, de l’emploi, du travail et des solidarités (DREETS), et des Directions de l’économie, de l’emploi, du travail et des solidarités (DEETS) en Outre-Mer / Mission Nationale de Contrôle (MNC) des organismes de sécurité sociale </a:t>
            </a:r>
            <a:r>
              <a:rPr lang="fr-FR"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11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Directions d’administration centrale (DAC) des Ministères de la santé et des solidarités : DGCS, DGOS, DGS, etc.</a:t>
            </a:r>
          </a:p>
          <a:p>
            <a:pPr>
              <a:lnSpc>
                <a:spcPct val="115000"/>
              </a:lnSpc>
              <a:spcAft>
                <a:spcPts val="750"/>
              </a:spcAft>
            </a:pPr>
            <a:endParaRPr lang="fr-FR" sz="11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750"/>
              </a:spcAft>
            </a:pPr>
            <a:r>
              <a:rPr lang="fr-FR"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Le métier d’IASS est un métier pluriel.</a:t>
            </a:r>
          </a:p>
          <a:p>
            <a:endParaRPr lang="fr-FR" dirty="0"/>
          </a:p>
        </p:txBody>
      </p:sp>
      <p:sp>
        <p:nvSpPr>
          <p:cNvPr id="4" name="Espace réservé de la date 3"/>
          <p:cNvSpPr>
            <a:spLocks noGrp="1"/>
          </p:cNvSpPr>
          <p:nvPr>
            <p:ph type="dt" sz="half" idx="2"/>
          </p:nvPr>
        </p:nvSpPr>
        <p:spPr/>
        <p:txBody>
          <a:bodyPr/>
          <a:lstStyle/>
          <a:p>
            <a:fld id="{8E1290DD-BE4D-794B-919C-D565D1B9C67D}" type="datetime1">
              <a:rPr lang="fr-FR" cap="all" smtClean="0"/>
              <a:pPr/>
              <a:t>21/11/2023</a:t>
            </a:fld>
            <a:endParaRPr lang="fr-FR" cap="all" dirty="0"/>
          </a:p>
        </p:txBody>
      </p:sp>
      <p:sp>
        <p:nvSpPr>
          <p:cNvPr id="5" name="Espace réservé du texte 4"/>
          <p:cNvSpPr>
            <a:spLocks noGrp="1"/>
          </p:cNvSpPr>
          <p:nvPr>
            <p:ph type="body" sz="quarter" idx="13"/>
          </p:nvPr>
        </p:nvSpPr>
        <p:spPr>
          <a:xfrm>
            <a:off x="323320" y="1248679"/>
            <a:ext cx="8425145" cy="700885"/>
          </a:xfrm>
        </p:spPr>
        <p:txBody>
          <a:bodyPr/>
          <a:lstStyle/>
          <a:p>
            <a:pPr algn="just"/>
            <a:r>
              <a:rPr lang="fr-FR"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Les IASS sont chargés de </a:t>
            </a:r>
            <a:r>
              <a:rPr lang="fr-FR"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la conception, la mise en œuvre, et l’évaluation des politiques publiques sanitaires, sociales, et médico-sociales, en réponse aux besoins sociaux et de santé de la population.</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re 5"/>
          <p:cNvSpPr>
            <a:spLocks noGrp="1"/>
          </p:cNvSpPr>
          <p:nvPr>
            <p:ph type="title"/>
          </p:nvPr>
        </p:nvSpPr>
        <p:spPr/>
        <p:txBody>
          <a:bodyPr/>
          <a:lstStyle/>
          <a:p>
            <a:r>
              <a:rPr lang="fr-FR" dirty="0"/>
              <a:t>Le métier : missions/ prérogatives</a:t>
            </a:r>
          </a:p>
        </p:txBody>
      </p:sp>
      <p:sp>
        <p:nvSpPr>
          <p:cNvPr id="8" name="Espace réservé du pied de page 7"/>
          <p:cNvSpPr>
            <a:spLocks noGrp="1"/>
          </p:cNvSpPr>
          <p:nvPr>
            <p:ph type="ftr" sz="quarter" idx="3"/>
          </p:nvPr>
        </p:nvSpPr>
        <p:spPr/>
        <p:txBody>
          <a:bodyPr/>
          <a:lstStyle/>
          <a:p>
            <a:r>
              <a:rPr lang="fr-FR" dirty="0"/>
              <a:t>DREETS Pays de la Loire - DDETS de Loire-Atlantique </a:t>
            </a:r>
          </a:p>
        </p:txBody>
      </p:sp>
    </p:spTree>
    <p:extLst>
      <p:ext uri="{BB962C8B-B14F-4D97-AF65-F5344CB8AC3E}">
        <p14:creationId xmlns:p14="http://schemas.microsoft.com/office/powerpoint/2010/main" val="530836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28</a:t>
            </a:fld>
            <a:endParaRPr lang="fr-FR" dirty="0"/>
          </a:p>
        </p:txBody>
      </p:sp>
      <p:sp>
        <p:nvSpPr>
          <p:cNvPr id="4" name="Espace réservé de la date 3"/>
          <p:cNvSpPr>
            <a:spLocks noGrp="1"/>
          </p:cNvSpPr>
          <p:nvPr>
            <p:ph type="dt" sz="half" idx="2"/>
          </p:nvPr>
        </p:nvSpPr>
        <p:spPr/>
        <p:txBody>
          <a:bodyPr/>
          <a:lstStyle/>
          <a:p>
            <a:fld id="{0597CDB5-73DC-8641-8CC1-FAD9379FD627}" type="datetime1">
              <a:rPr lang="fr-FR" cap="all" smtClean="0"/>
              <a:pPr/>
              <a:t>21/11/2023</a:t>
            </a:fld>
            <a:endParaRPr lang="fr-FR" cap="all" dirty="0"/>
          </a:p>
        </p:txBody>
      </p:sp>
      <p:sp>
        <p:nvSpPr>
          <p:cNvPr id="5" name="Espace réservé du texte 4"/>
          <p:cNvSpPr>
            <a:spLocks noGrp="1"/>
          </p:cNvSpPr>
          <p:nvPr>
            <p:ph type="body" sz="quarter" idx="13"/>
          </p:nvPr>
        </p:nvSpPr>
        <p:spPr>
          <a:xfrm>
            <a:off x="323851" y="1038923"/>
            <a:ext cx="8424614" cy="739077"/>
          </a:xfrm>
        </p:spPr>
        <p:txBody>
          <a:bodyPr/>
          <a:lstStyle/>
          <a:p>
            <a:pPr>
              <a:lnSpc>
                <a:spcPct val="115000"/>
              </a:lnSpc>
              <a:spcAft>
                <a:spcPts val="750"/>
              </a:spcAft>
            </a:pPr>
            <a:r>
              <a:rPr lang="fr-FR" sz="10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M</a:t>
            </a:r>
            <a:r>
              <a:rPr lang="fr-FR" sz="10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issions </a:t>
            </a:r>
            <a:r>
              <a:rPr lang="fr-FR" sz="1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:De veille et d’observation dans les domaines de la cohésion sociale/des solidarités et de santé </a:t>
            </a:r>
            <a:r>
              <a:rPr lang="fr-FR" sz="1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1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De conception, de pilotage et de mise en œuvre de ces politiques et dispositifs </a:t>
            </a:r>
            <a:r>
              <a:rPr lang="fr-FR" sz="1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1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De planification, de programmation (organisation et activités) et d’allocation de ressources des opérateurs et des établissements et services sanitaires, sociaux et médico-sociaux et organismes de sécurité sociale </a:t>
            </a:r>
            <a:r>
              <a:rPr lang="fr-FR" sz="1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1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D’inspection, de contrôle, d’évaluation et d’audit des opérateurs et des établissements et services sanitaires, sociaux et médico-sociaux </a:t>
            </a:r>
            <a:r>
              <a:rPr lang="fr-FR" sz="1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1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D’évaluation des politiques publiques et de conduite de projet.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6" name="Titre 5"/>
          <p:cNvSpPr>
            <a:spLocks noGrp="1"/>
          </p:cNvSpPr>
          <p:nvPr>
            <p:ph type="title"/>
          </p:nvPr>
        </p:nvSpPr>
        <p:spPr>
          <a:xfrm>
            <a:off x="323850" y="555487"/>
            <a:ext cx="8424863" cy="483436"/>
          </a:xfrm>
        </p:spPr>
        <p:txBody>
          <a:bodyPr/>
          <a:lstStyle/>
          <a:p>
            <a:r>
              <a:rPr lang="fr-FR" dirty="0"/>
              <a:t>Le métier : missions/ prérogatives</a:t>
            </a:r>
          </a:p>
        </p:txBody>
      </p:sp>
      <p:sp>
        <p:nvSpPr>
          <p:cNvPr id="8" name="Espace réservé du pied de page 7"/>
          <p:cNvSpPr>
            <a:spLocks noGrp="1"/>
          </p:cNvSpPr>
          <p:nvPr>
            <p:ph type="ftr" sz="quarter" idx="3"/>
          </p:nvPr>
        </p:nvSpPr>
        <p:spPr/>
        <p:txBody>
          <a:bodyPr/>
          <a:lstStyle/>
          <a:p>
            <a:r>
              <a:rPr lang="fr-FR" dirty="0"/>
              <a:t>DREETS Pays de la Loire - DDETS de Loire-Atlantique </a:t>
            </a:r>
          </a:p>
        </p:txBody>
      </p:sp>
      <p:graphicFrame>
        <p:nvGraphicFramePr>
          <p:cNvPr id="9" name="Espace réservé pour une image  8">
            <a:extLst>
              <a:ext uri="{FF2B5EF4-FFF2-40B4-BE49-F238E27FC236}">
                <a16:creationId xmlns:a16="http://schemas.microsoft.com/office/drawing/2014/main" id="{9C716C33-3923-F899-5BE2-898B3B9611BB}"/>
              </a:ext>
            </a:extLst>
          </p:cNvPr>
          <p:cNvGraphicFramePr>
            <a:graphicFrameLocks noGrp="1"/>
          </p:cNvGraphicFramePr>
          <p:nvPr>
            <p:ph type="pic" sz="quarter" idx="15"/>
            <p:extLst>
              <p:ext uri="{D42A27DB-BD31-4B8C-83A1-F6EECF244321}">
                <p14:modId xmlns:p14="http://schemas.microsoft.com/office/powerpoint/2010/main" val="2065713800"/>
              </p:ext>
            </p:extLst>
          </p:nvPr>
        </p:nvGraphicFramePr>
        <p:xfrm>
          <a:off x="3132139" y="1923678"/>
          <a:ext cx="5616326" cy="2664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a:extLst>
              <a:ext uri="{FF2B5EF4-FFF2-40B4-BE49-F238E27FC236}">
                <a16:creationId xmlns:a16="http://schemas.microsoft.com/office/drawing/2014/main" id="{120035E0-136C-FF14-A7A1-56C937B3FC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5" y="1923678"/>
            <a:ext cx="4176464" cy="2664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175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29</a:t>
            </a:fld>
            <a:endParaRPr lang="fr-FR" dirty="0"/>
          </a:p>
        </p:txBody>
      </p:sp>
      <p:sp>
        <p:nvSpPr>
          <p:cNvPr id="4" name="Espace réservé de la date 3"/>
          <p:cNvSpPr>
            <a:spLocks noGrp="1"/>
          </p:cNvSpPr>
          <p:nvPr>
            <p:ph type="dt" sz="half" idx="2"/>
          </p:nvPr>
        </p:nvSpPr>
        <p:spPr/>
        <p:txBody>
          <a:bodyPr/>
          <a:lstStyle/>
          <a:p>
            <a:fld id="{8E1290DD-BE4D-794B-919C-D565D1B9C67D}" type="datetime1">
              <a:rPr lang="fr-FR" cap="all" smtClean="0"/>
              <a:pPr/>
              <a:t>21/11/2023</a:t>
            </a:fld>
            <a:endParaRPr lang="fr-FR" cap="all" dirty="0"/>
          </a:p>
        </p:txBody>
      </p:sp>
      <p:sp>
        <p:nvSpPr>
          <p:cNvPr id="5" name="Espace réservé du texte 4"/>
          <p:cNvSpPr>
            <a:spLocks noGrp="1"/>
          </p:cNvSpPr>
          <p:nvPr>
            <p:ph type="body" sz="quarter" idx="13"/>
          </p:nvPr>
        </p:nvSpPr>
        <p:spPr/>
        <p:txBody>
          <a:bodyPr/>
          <a:lstStyle/>
          <a:p>
            <a:r>
              <a:rPr lang="fr-FR" b="0" i="0" u="none" strike="noStrike" dirty="0">
                <a:solidFill>
                  <a:srgbClr val="4187DC"/>
                </a:solidFill>
                <a:effectLst/>
                <a:latin typeface="Arial" panose="020B0604020202020204" pitchFamily="34" charset="0"/>
              </a:rPr>
              <a:t>concrètement au quotidien : exemples d’activités type</a:t>
            </a:r>
            <a:endParaRPr lang="fr-FR" dirty="0"/>
          </a:p>
        </p:txBody>
      </p:sp>
      <p:sp>
        <p:nvSpPr>
          <p:cNvPr id="6" name="Titre 5"/>
          <p:cNvSpPr>
            <a:spLocks noGrp="1"/>
          </p:cNvSpPr>
          <p:nvPr>
            <p:ph type="title"/>
          </p:nvPr>
        </p:nvSpPr>
        <p:spPr/>
        <p:txBody>
          <a:bodyPr/>
          <a:lstStyle/>
          <a:p>
            <a:r>
              <a:rPr lang="fr-FR" dirty="0"/>
              <a:t>Le métier : missions/ prérogatives</a:t>
            </a:r>
          </a:p>
        </p:txBody>
      </p:sp>
      <p:sp>
        <p:nvSpPr>
          <p:cNvPr id="8" name="Espace réservé du pied de page 7"/>
          <p:cNvSpPr>
            <a:spLocks noGrp="1"/>
          </p:cNvSpPr>
          <p:nvPr>
            <p:ph type="ftr" sz="quarter" idx="3"/>
          </p:nvPr>
        </p:nvSpPr>
        <p:spPr/>
        <p:txBody>
          <a:bodyPr/>
          <a:lstStyle/>
          <a:p>
            <a:r>
              <a:rPr lang="fr-FR" dirty="0"/>
              <a:t>DREETS Pays de la Loire - DDETS de Loire-Atlantique </a:t>
            </a:r>
          </a:p>
        </p:txBody>
      </p:sp>
      <p:graphicFrame>
        <p:nvGraphicFramePr>
          <p:cNvPr id="9" name="Espace réservé du graphique 8">
            <a:extLst>
              <a:ext uri="{FF2B5EF4-FFF2-40B4-BE49-F238E27FC236}">
                <a16:creationId xmlns:a16="http://schemas.microsoft.com/office/drawing/2014/main" id="{7FFE6618-D265-AAF8-F7B1-90651621C650}"/>
              </a:ext>
            </a:extLst>
          </p:cNvPr>
          <p:cNvGraphicFramePr>
            <a:graphicFrameLocks noGrp="1"/>
          </p:cNvGraphicFramePr>
          <p:nvPr>
            <p:ph type="chart" sz="quarter" idx="15"/>
            <p:extLst>
              <p:ext uri="{D42A27DB-BD31-4B8C-83A1-F6EECF244321}">
                <p14:modId xmlns:p14="http://schemas.microsoft.com/office/powerpoint/2010/main" val="2779682924"/>
              </p:ext>
            </p:extLst>
          </p:nvPr>
        </p:nvGraphicFramePr>
        <p:xfrm>
          <a:off x="365851" y="1707654"/>
          <a:ext cx="8670645" cy="2879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762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a:t>
            </a:fld>
            <a:endParaRPr lang="fr-FR" dirty="0"/>
          </a:p>
        </p:txBody>
      </p:sp>
      <p:sp>
        <p:nvSpPr>
          <p:cNvPr id="4" name="Espace réservé du texte 3"/>
          <p:cNvSpPr>
            <a:spLocks noGrp="1"/>
          </p:cNvSpPr>
          <p:nvPr>
            <p:ph type="body" sz="quarter" idx="14"/>
          </p:nvPr>
        </p:nvSpPr>
        <p:spPr>
          <a:xfrm>
            <a:off x="653316" y="1563638"/>
            <a:ext cx="8071957" cy="3024336"/>
          </a:xfrm>
        </p:spPr>
        <p:txBody>
          <a:bodyPr/>
          <a:lstStyle/>
          <a:p>
            <a:pPr marL="0" indent="0">
              <a:buNone/>
            </a:pPr>
            <a:r>
              <a:rPr lang="fr-FR" dirty="0"/>
              <a:t>Des corps techniques orientés vers le contrôle et la protection</a:t>
            </a:r>
          </a:p>
          <a:p>
            <a:pPr marL="0" indent="0">
              <a:buNone/>
            </a:pPr>
            <a:r>
              <a:rPr lang="fr-FR" dirty="0">
                <a:solidFill>
                  <a:srgbClr val="FF0000"/>
                </a:solidFill>
              </a:rPr>
              <a:t>Inspecteur du travail </a:t>
            </a:r>
            <a:r>
              <a:rPr lang="fr-FR" dirty="0">
                <a:solidFill>
                  <a:schemeClr val="tx2">
                    <a:lumMod val="60000"/>
                    <a:lumOff val="40000"/>
                  </a:schemeClr>
                </a:solidFill>
              </a:rPr>
              <a:t>: protection des salariés </a:t>
            </a:r>
          </a:p>
          <a:p>
            <a:pPr marL="0" indent="0">
              <a:buNone/>
            </a:pPr>
            <a:r>
              <a:rPr lang="fr-FR" dirty="0">
                <a:solidFill>
                  <a:srgbClr val="FF0000"/>
                </a:solidFill>
              </a:rPr>
              <a:t>Inspecteur de la consommation, de la concurrence et de la répression de fraudes : </a:t>
            </a:r>
            <a:r>
              <a:rPr lang="fr-FR" dirty="0">
                <a:solidFill>
                  <a:schemeClr val="tx2">
                    <a:lumMod val="60000"/>
                    <a:lumOff val="40000"/>
                  </a:schemeClr>
                </a:solidFill>
              </a:rPr>
              <a:t>protection des consommateurs et de leur pouvoir d’achat tout en garantissant l’ordre public économique </a:t>
            </a:r>
            <a:endParaRPr lang="fr-FR" dirty="0">
              <a:solidFill>
                <a:schemeClr val="tx2">
                  <a:lumMod val="60000"/>
                  <a:lumOff val="40000"/>
                </a:schemeClr>
              </a:solidFill>
              <a:cs typeface="Arial"/>
            </a:endParaRPr>
          </a:p>
          <a:p>
            <a:pPr marL="0" indent="0">
              <a:buNone/>
            </a:pPr>
            <a:r>
              <a:rPr lang="fr-FR" dirty="0">
                <a:solidFill>
                  <a:srgbClr val="FF0000"/>
                </a:solidFill>
              </a:rPr>
              <a:t>Inspecteur de l’action sanitaire et sociale : </a:t>
            </a:r>
            <a:r>
              <a:rPr lang="fr-FR" dirty="0">
                <a:solidFill>
                  <a:schemeClr val="tx2">
                    <a:lumMod val="60000"/>
                    <a:lumOff val="40000"/>
                  </a:schemeClr>
                </a:solidFill>
              </a:rPr>
              <a:t>protection des plus vulnérables </a:t>
            </a:r>
          </a:p>
          <a:p>
            <a:pPr marL="0" indent="0">
              <a:buNone/>
            </a:pPr>
            <a:r>
              <a:rPr lang="fr-FR" dirty="0"/>
              <a:t>Des corps généralistes orientés vers les métiers de l’accompagnement et du développement</a:t>
            </a:r>
          </a:p>
          <a:p>
            <a:pPr marL="0" indent="0">
              <a:buNone/>
            </a:pPr>
            <a:r>
              <a:rPr lang="fr-FR" dirty="0">
                <a:solidFill>
                  <a:srgbClr val="FF0000"/>
                </a:solidFill>
              </a:rPr>
              <a:t>Inspecteur de l’action sanitaire et sociale </a:t>
            </a:r>
          </a:p>
          <a:p>
            <a:pPr marL="0" indent="0">
              <a:buNone/>
            </a:pPr>
            <a:r>
              <a:rPr lang="fr-FR" dirty="0">
                <a:solidFill>
                  <a:srgbClr val="FF0000"/>
                </a:solidFill>
              </a:rPr>
              <a:t>Attachés de l’administration de l’Etat</a:t>
            </a:r>
          </a:p>
          <a:p>
            <a:pPr marL="0" indent="0" algn="ctr">
              <a:buNone/>
            </a:pPr>
            <a:r>
              <a:rPr lang="fr-FR" dirty="0">
                <a:solidFill>
                  <a:schemeClr val="tx2">
                    <a:lumMod val="40000"/>
                    <a:lumOff val="60000"/>
                  </a:schemeClr>
                </a:solidFill>
              </a:rPr>
              <a:t>Protéger – Accompagner - Développer </a:t>
            </a:r>
          </a:p>
          <a:p>
            <a:pPr marL="0" indent="0">
              <a:buNone/>
            </a:pPr>
            <a:endParaRPr lang="fr-FR" dirty="0"/>
          </a:p>
          <a:p>
            <a:pPr marL="0" indent="0">
              <a:buNone/>
            </a:pPr>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21/11/2023</a:t>
            </a:fld>
            <a:endParaRPr lang="fr-FR" cap="all" dirty="0"/>
          </a:p>
        </p:txBody>
      </p:sp>
      <p:sp>
        <p:nvSpPr>
          <p:cNvPr id="7" name="Titre 6"/>
          <p:cNvSpPr>
            <a:spLocks noGrp="1"/>
          </p:cNvSpPr>
          <p:nvPr>
            <p:ph type="title"/>
          </p:nvPr>
        </p:nvSpPr>
        <p:spPr/>
        <p:txBody>
          <a:bodyPr/>
          <a:lstStyle/>
          <a:p>
            <a:r>
              <a:rPr lang="fr-FR" dirty="0"/>
              <a:t>Zoom sur 4 métiers …</a:t>
            </a:r>
          </a:p>
        </p:txBody>
      </p:sp>
      <p:sp>
        <p:nvSpPr>
          <p:cNvPr id="8" name="Espace réservé du pied de page 7"/>
          <p:cNvSpPr>
            <a:spLocks noGrp="1"/>
          </p:cNvSpPr>
          <p:nvPr>
            <p:ph type="ftr" sz="quarter" idx="3"/>
          </p:nvPr>
        </p:nvSpPr>
        <p:spPr>
          <a:xfrm>
            <a:off x="2881656" y="195486"/>
            <a:ext cx="5879931" cy="360000"/>
          </a:xfrm>
        </p:spPr>
        <p:txBody>
          <a:bodyPr/>
          <a:lstStyle/>
          <a:p>
            <a:r>
              <a:rPr lang="fr-FR" dirty="0"/>
              <a:t>DREETS Pays de la Loire - DDETS de Loire-Atlantique </a:t>
            </a:r>
          </a:p>
        </p:txBody>
      </p:sp>
    </p:spTree>
    <p:extLst>
      <p:ext uri="{BB962C8B-B14F-4D97-AF65-F5344CB8AC3E}">
        <p14:creationId xmlns:p14="http://schemas.microsoft.com/office/powerpoint/2010/main" val="2857915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30</a:t>
            </a:fld>
            <a:endParaRPr lang="fr-FR" dirty="0"/>
          </a:p>
        </p:txBody>
      </p:sp>
      <p:sp>
        <p:nvSpPr>
          <p:cNvPr id="3" name="Espace réservé du texte 2"/>
          <p:cNvSpPr>
            <a:spLocks noGrp="1"/>
          </p:cNvSpPr>
          <p:nvPr>
            <p:ph type="body" sz="quarter" idx="14"/>
          </p:nvPr>
        </p:nvSpPr>
        <p:spPr/>
        <p:txBody>
          <a:bodyPr/>
          <a:lstStyle/>
          <a:p>
            <a:r>
              <a:rPr lang="fr-FR" b="1" dirty="0"/>
              <a:t>AFFECTATION </a:t>
            </a:r>
          </a:p>
          <a:p>
            <a:pPr marL="285750" lvl="0" indent="-285750">
              <a:buFont typeface="Wingdings" panose="05000000000000000000" pitchFamily="2" charset="2"/>
              <a:buChar char="Ø"/>
            </a:pPr>
            <a:r>
              <a:rPr lang="fr-FR" sz="1400" dirty="0">
                <a:solidFill>
                  <a:schemeClr val="accent1">
                    <a:lumMod val="50000"/>
                  </a:schemeClr>
                </a:solidFill>
              </a:rPr>
              <a:t>Liste de postes prioritaires</a:t>
            </a:r>
          </a:p>
          <a:p>
            <a:pPr marL="285750" lvl="0" indent="-285750">
              <a:buFont typeface="Wingdings" panose="05000000000000000000" pitchFamily="2" charset="2"/>
              <a:buChar char="Ø"/>
            </a:pPr>
            <a:r>
              <a:rPr lang="fr-FR" sz="1400" dirty="0">
                <a:solidFill>
                  <a:schemeClr val="accent1">
                    <a:lumMod val="50000"/>
                  </a:schemeClr>
                </a:solidFill>
              </a:rPr>
              <a:t>Choix des élèves par ordre de classement au concours</a:t>
            </a:r>
          </a:p>
          <a:p>
            <a:pPr marL="285750" lvl="0" indent="-285750">
              <a:buFont typeface="Wingdings" panose="05000000000000000000" pitchFamily="2" charset="2"/>
              <a:buChar char="Ø"/>
            </a:pPr>
            <a:r>
              <a:rPr lang="fr-FR" sz="1400" dirty="0">
                <a:solidFill>
                  <a:schemeClr val="accent1">
                    <a:lumMod val="50000"/>
                  </a:schemeClr>
                </a:solidFill>
              </a:rPr>
              <a:t>Fin novembre-début décembre</a:t>
            </a:r>
          </a:p>
          <a:p>
            <a:pPr marL="285750" lvl="0" indent="-285750">
              <a:buFont typeface="Wingdings" panose="05000000000000000000" pitchFamily="2" charset="2"/>
              <a:buChar char="Ø"/>
            </a:pPr>
            <a:r>
              <a:rPr lang="fr-FR" dirty="0">
                <a:solidFill>
                  <a:schemeClr val="accent1">
                    <a:lumMod val="50000"/>
                  </a:schemeClr>
                </a:solidFill>
              </a:rPr>
              <a:t>Prise de poste au 1</a:t>
            </a:r>
            <a:r>
              <a:rPr lang="fr-FR" baseline="30000" dirty="0">
                <a:solidFill>
                  <a:schemeClr val="accent1">
                    <a:lumMod val="50000"/>
                  </a:schemeClr>
                </a:solidFill>
              </a:rPr>
              <a:t>er</a:t>
            </a:r>
            <a:r>
              <a:rPr lang="fr-FR" dirty="0">
                <a:solidFill>
                  <a:schemeClr val="accent1">
                    <a:lumMod val="50000"/>
                  </a:schemeClr>
                </a:solidFill>
              </a:rPr>
              <a:t> avril de l’année suivante</a:t>
            </a:r>
            <a:endParaRPr lang="fr-FR" sz="1400" dirty="0">
              <a:solidFill>
                <a:schemeClr val="accent1">
                  <a:lumMod val="50000"/>
                </a:schemeClr>
              </a:solidFill>
            </a:endParaRPr>
          </a:p>
          <a:p>
            <a:endParaRPr lang="fr-FR" dirty="0"/>
          </a:p>
        </p:txBody>
      </p:sp>
      <p:sp>
        <p:nvSpPr>
          <p:cNvPr id="4" name="Espace réservé de la date 3"/>
          <p:cNvSpPr>
            <a:spLocks noGrp="1"/>
          </p:cNvSpPr>
          <p:nvPr>
            <p:ph type="dt" sz="half" idx="2"/>
          </p:nvPr>
        </p:nvSpPr>
        <p:spPr/>
        <p:txBody>
          <a:bodyPr/>
          <a:lstStyle/>
          <a:p>
            <a:fld id="{8E1290DD-BE4D-794B-919C-D565D1B9C67D}" type="datetime1">
              <a:rPr lang="fr-FR" cap="all" smtClean="0"/>
              <a:pPr/>
              <a:t>21/11/2023</a:t>
            </a:fld>
            <a:endParaRPr lang="fr-FR" cap="all" dirty="0"/>
          </a:p>
        </p:txBody>
      </p:sp>
      <p:sp>
        <p:nvSpPr>
          <p:cNvPr id="5" name="Espace réservé du texte 4"/>
          <p:cNvSpPr>
            <a:spLocks noGrp="1"/>
          </p:cNvSpPr>
          <p:nvPr>
            <p:ph type="body" sz="quarter" idx="13"/>
          </p:nvPr>
        </p:nvSpPr>
        <p:spPr/>
        <p:txBody>
          <a:bodyPr/>
          <a:lstStyle/>
          <a:p>
            <a:r>
              <a:rPr lang="fr-FR" dirty="0"/>
              <a:t>Déroulement et perspectives</a:t>
            </a:r>
          </a:p>
        </p:txBody>
      </p:sp>
      <p:sp>
        <p:nvSpPr>
          <p:cNvPr id="6" name="Titre 5"/>
          <p:cNvSpPr>
            <a:spLocks noGrp="1"/>
          </p:cNvSpPr>
          <p:nvPr>
            <p:ph type="title"/>
          </p:nvPr>
        </p:nvSpPr>
        <p:spPr/>
        <p:txBody>
          <a:bodyPr/>
          <a:lstStyle/>
          <a:p>
            <a:r>
              <a:rPr lang="fr-FR" dirty="0"/>
              <a:t>Carrière </a:t>
            </a:r>
          </a:p>
        </p:txBody>
      </p:sp>
      <p:sp>
        <p:nvSpPr>
          <p:cNvPr id="8" name="Espace réservé du pied de page 7"/>
          <p:cNvSpPr>
            <a:spLocks noGrp="1"/>
          </p:cNvSpPr>
          <p:nvPr>
            <p:ph type="ftr" sz="quarter" idx="3"/>
          </p:nvPr>
        </p:nvSpPr>
        <p:spPr/>
        <p:txBody>
          <a:bodyPr/>
          <a:lstStyle/>
          <a:p>
            <a:r>
              <a:rPr lang="fr-FR" dirty="0"/>
              <a:t>DREETS Pays de la Loire - DDETS de Loire-Atlantique </a:t>
            </a:r>
          </a:p>
        </p:txBody>
      </p:sp>
      <p:sp>
        <p:nvSpPr>
          <p:cNvPr id="10" name="Espace réservé du texte 2">
            <a:extLst>
              <a:ext uri="{FF2B5EF4-FFF2-40B4-BE49-F238E27FC236}">
                <a16:creationId xmlns:a16="http://schemas.microsoft.com/office/drawing/2014/main" id="{718DF14D-0136-9751-BD81-8CBD2B86DD3E}"/>
              </a:ext>
            </a:extLst>
          </p:cNvPr>
          <p:cNvSpPr txBox="1">
            <a:spLocks/>
          </p:cNvSpPr>
          <p:nvPr/>
        </p:nvSpPr>
        <p:spPr bwMode="gray">
          <a:xfrm>
            <a:off x="319895" y="1491630"/>
            <a:ext cx="2303934" cy="2988332"/>
          </a:xfrm>
          <a:prstGeom prst="rect">
            <a:avLst/>
          </a:prstGeom>
        </p:spPr>
        <p:txBody>
          <a:bodyPr vert="horz" lIns="0" tIns="0" rIns="0" bIns="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baseline="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CARRIERE </a:t>
            </a:r>
          </a:p>
          <a:p>
            <a:pPr marL="285750" indent="-285750">
              <a:buFont typeface="Wingdings" panose="05000000000000000000" pitchFamily="2" charset="2"/>
              <a:buChar char="Ø"/>
            </a:pPr>
            <a:r>
              <a:rPr lang="fr-FR" sz="1100" dirty="0">
                <a:solidFill>
                  <a:schemeClr val="accent1">
                    <a:lumMod val="50000"/>
                  </a:schemeClr>
                </a:solidFill>
              </a:rPr>
              <a:t>3 grades </a:t>
            </a:r>
          </a:p>
          <a:p>
            <a:pPr marL="285750" indent="-285750">
              <a:buFont typeface="Wingdings" panose="05000000000000000000" pitchFamily="2" charset="2"/>
              <a:buChar char="Ø"/>
            </a:pPr>
            <a:r>
              <a:rPr lang="fr-FR" sz="1100" dirty="0">
                <a:solidFill>
                  <a:schemeClr val="accent1">
                    <a:lumMod val="50000"/>
                  </a:schemeClr>
                </a:solidFill>
              </a:rPr>
              <a:t>Examen professionnel national pour passer du  1</a:t>
            </a:r>
            <a:r>
              <a:rPr lang="fr-FR" sz="1100" baseline="30000" dirty="0">
                <a:solidFill>
                  <a:schemeClr val="accent1">
                    <a:lumMod val="50000"/>
                  </a:schemeClr>
                </a:solidFill>
              </a:rPr>
              <a:t>er</a:t>
            </a:r>
            <a:r>
              <a:rPr lang="fr-FR" sz="1100" dirty="0">
                <a:solidFill>
                  <a:schemeClr val="accent1">
                    <a:lumMod val="50000"/>
                  </a:schemeClr>
                </a:solidFill>
              </a:rPr>
              <a:t> au second grade</a:t>
            </a:r>
          </a:p>
          <a:p>
            <a:pPr marL="285750" indent="-285750">
              <a:buFont typeface="Wingdings" panose="05000000000000000000" pitchFamily="2" charset="2"/>
              <a:buChar char="Ø"/>
            </a:pPr>
            <a:r>
              <a:rPr lang="fr-FR" sz="1100" dirty="0">
                <a:solidFill>
                  <a:srgbClr val="333333"/>
                </a:solidFill>
                <a:ea typeface="Times New Roman" panose="02020603050405020304" pitchFamily="18" charset="0"/>
                <a:cs typeface="Times New Roman" panose="02020603050405020304" pitchFamily="18" charset="0"/>
              </a:rPr>
              <a:t>P</a:t>
            </a:r>
            <a:r>
              <a:rPr lang="fr-FR" sz="1100" dirty="0">
                <a:solidFill>
                  <a:srgbClr val="333333"/>
                </a:solidFill>
                <a:effectLst/>
                <a:ea typeface="Times New Roman" panose="02020603050405020304" pitchFamily="18" charset="0"/>
                <a:cs typeface="Times New Roman" panose="02020603050405020304" pitchFamily="18" charset="0"/>
              </a:rPr>
              <a:t>ossibilité de changer plusieurs fois de secteurs d’intervention durant la carrière et d’exercer des métiers variés à différents niveaux de responsabilités.</a:t>
            </a:r>
            <a:endParaRPr lang="fr-FR" sz="1100" dirty="0">
              <a:solidFill>
                <a:schemeClr val="accent1">
                  <a:lumMod val="50000"/>
                </a:schemeClr>
              </a:solidFill>
            </a:endParaRPr>
          </a:p>
          <a:p>
            <a:pPr marL="285750" indent="-285750">
              <a:buFont typeface="Wingdings" panose="05000000000000000000" pitchFamily="2" charset="2"/>
              <a:buChar char="Ø"/>
            </a:pPr>
            <a:r>
              <a:rPr lang="fr-FR" sz="1100" dirty="0">
                <a:solidFill>
                  <a:schemeClr val="accent1">
                    <a:lumMod val="50000"/>
                  </a:schemeClr>
                </a:solidFill>
              </a:rPr>
              <a:t>Accès aux postes fonctionnels de direction ou de sous préfet, etc…</a:t>
            </a:r>
          </a:p>
          <a:p>
            <a:pPr marL="285750" indent="-285750">
              <a:buFont typeface="Wingdings" panose="05000000000000000000" pitchFamily="2" charset="2"/>
              <a:buChar char="Ø"/>
            </a:pPr>
            <a:r>
              <a:rPr lang="fr-FR" sz="1100" dirty="0">
                <a:solidFill>
                  <a:schemeClr val="accent1">
                    <a:lumMod val="50000"/>
                  </a:schemeClr>
                </a:solidFill>
              </a:rPr>
              <a:t>Détachement en collectivités territoriales, organismes de protection sociale, en associations, établissements publics, hôpitaux, etc…</a:t>
            </a:r>
          </a:p>
          <a:p>
            <a:pPr marL="0"/>
            <a:endParaRPr lang="fr-FR" dirty="0">
              <a:solidFill>
                <a:schemeClr val="accent1">
                  <a:lumMod val="50000"/>
                </a:schemeClr>
              </a:solidFill>
            </a:endParaRPr>
          </a:p>
          <a:p>
            <a:endParaRPr lang="fr-FR" dirty="0"/>
          </a:p>
        </p:txBody>
      </p:sp>
      <p:sp>
        <p:nvSpPr>
          <p:cNvPr id="12" name="Espace réservé du contenu 2">
            <a:extLst>
              <a:ext uri="{FF2B5EF4-FFF2-40B4-BE49-F238E27FC236}">
                <a16:creationId xmlns:a16="http://schemas.microsoft.com/office/drawing/2014/main" id="{4BD4C4BF-B8A7-73F3-8DB6-1B236CBB2F09}"/>
              </a:ext>
            </a:extLst>
          </p:cNvPr>
          <p:cNvSpPr txBox="1">
            <a:spLocks/>
          </p:cNvSpPr>
          <p:nvPr/>
        </p:nvSpPr>
        <p:spPr>
          <a:xfrm rot="20701983">
            <a:off x="3258141" y="1231524"/>
            <a:ext cx="2556032" cy="3026331"/>
          </a:xfrm>
          <a:prstGeom prst="rect">
            <a:avLst/>
          </a:prstGeom>
          <a:ln>
            <a:solidFill>
              <a:schemeClr val="tx2">
                <a:lumMod val="75000"/>
              </a:schemeClr>
            </a:solidFill>
          </a:ln>
        </p:spPr>
        <p:txBody>
          <a:bodyPr/>
          <a:lstStyle>
            <a:lvl1pPr marL="457200" indent="-457200" algn="l" defTabSz="914400" rtl="0" eaLnBrk="1" latinLnBrk="0" hangingPunct="1">
              <a:lnSpc>
                <a:spcPct val="90000"/>
              </a:lnSpc>
              <a:spcBef>
                <a:spcPts val="1000"/>
              </a:spcBef>
              <a:buFont typeface="Wingdings" pitchFamily="2" charset="2"/>
              <a:buChar char="§"/>
              <a:defRPr sz="2400" kern="1200">
                <a:solidFill>
                  <a:srgbClr val="002B52"/>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71750" indent="-285750" algn="l" defTabSz="914400" rtl="0" eaLnBrk="1" latinLnBrk="0" hangingPunct="1">
              <a:lnSpc>
                <a:spcPct val="90000"/>
              </a:lnSpc>
              <a:spcBef>
                <a:spcPts val="500"/>
              </a:spcBef>
              <a:buFont typeface="Arial" panose="020B0604020202020204" pitchFamily="34" charset="0"/>
              <a:buChar char="•"/>
              <a:defRPr sz="1800" kern="1200">
                <a:solidFill>
                  <a:srgbClr val="002B5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fr-FR" sz="1600" b="1" dirty="0">
                <a:solidFill>
                  <a:schemeClr val="tx2"/>
                </a:solidFill>
                <a:cs typeface="Arial" charset="0"/>
              </a:rPr>
              <a:t>Eléments de rémunération : </a:t>
            </a:r>
          </a:p>
          <a:p>
            <a:pPr marL="342900" indent="-342900">
              <a:spcBef>
                <a:spcPct val="0"/>
              </a:spcBef>
              <a:buFontTx/>
              <a:buChar char="-"/>
            </a:pPr>
            <a:r>
              <a:rPr lang="fr-FR" sz="1600" dirty="0">
                <a:solidFill>
                  <a:schemeClr val="tx2"/>
                </a:solidFill>
                <a:cs typeface="Arial" charset="0"/>
              </a:rPr>
              <a:t>Traitement IM</a:t>
            </a:r>
          </a:p>
          <a:p>
            <a:pPr marL="342900" indent="-342900">
              <a:spcBef>
                <a:spcPct val="0"/>
              </a:spcBef>
              <a:buFontTx/>
              <a:buChar char="-"/>
            </a:pPr>
            <a:r>
              <a:rPr lang="fr-FR" sz="1600" dirty="0">
                <a:solidFill>
                  <a:schemeClr val="tx2"/>
                </a:solidFill>
                <a:cs typeface="Arial" charset="0"/>
              </a:rPr>
              <a:t>IFSE : socle de 9 600€ annuels</a:t>
            </a:r>
          </a:p>
          <a:p>
            <a:pPr marL="342900" indent="-342900">
              <a:spcBef>
                <a:spcPct val="0"/>
              </a:spcBef>
              <a:buFontTx/>
              <a:buChar char="-"/>
            </a:pPr>
            <a:r>
              <a:rPr lang="fr-FR" sz="1600" dirty="0">
                <a:solidFill>
                  <a:schemeClr val="tx2"/>
                </a:solidFill>
                <a:cs typeface="Arial" charset="0"/>
              </a:rPr>
              <a:t>Indemnité de résidence</a:t>
            </a:r>
          </a:p>
          <a:p>
            <a:pPr marL="342900" indent="-342900">
              <a:spcBef>
                <a:spcPct val="0"/>
              </a:spcBef>
              <a:buFontTx/>
              <a:buChar char="-"/>
            </a:pPr>
            <a:r>
              <a:rPr lang="fr-FR" sz="1600" dirty="0">
                <a:solidFill>
                  <a:schemeClr val="tx2"/>
                </a:solidFill>
                <a:cs typeface="Arial" charset="0"/>
              </a:rPr>
              <a:t>Supplément familial de traitement</a:t>
            </a:r>
            <a:r>
              <a:rPr lang="fr-FR" sz="1200" dirty="0">
                <a:solidFill>
                  <a:schemeClr val="accent1">
                    <a:lumMod val="50000"/>
                  </a:schemeClr>
                </a:solidFill>
              </a:rPr>
              <a:t> </a:t>
            </a:r>
          </a:p>
          <a:p>
            <a:pPr marL="0" indent="0">
              <a:spcBef>
                <a:spcPct val="0"/>
              </a:spcBef>
              <a:buNone/>
            </a:pPr>
            <a:endParaRPr lang="fr-FR" sz="1200" dirty="0">
              <a:solidFill>
                <a:schemeClr val="accent1">
                  <a:lumMod val="50000"/>
                </a:schemeClr>
              </a:solidFill>
              <a:cs typeface="Arial" charset="0"/>
              <a:sym typeface="Wingdings" panose="05000000000000000000" pitchFamily="2" charset="2"/>
            </a:endParaRPr>
          </a:p>
          <a:p>
            <a:pPr marL="0" indent="0" algn="ctr">
              <a:spcBef>
                <a:spcPct val="0"/>
              </a:spcBef>
              <a:buNone/>
            </a:pPr>
            <a:r>
              <a:rPr lang="fr-FR" sz="1600" dirty="0">
                <a:solidFill>
                  <a:schemeClr val="tx2"/>
                </a:solidFill>
                <a:cs typeface="Arial" charset="0"/>
                <a:sym typeface="Wingdings" panose="05000000000000000000" pitchFamily="2" charset="2"/>
              </a:rPr>
              <a:t> </a:t>
            </a:r>
            <a:r>
              <a:rPr lang="fr-FR" sz="1600" dirty="0">
                <a:solidFill>
                  <a:schemeClr val="tx2"/>
                </a:solidFill>
                <a:cs typeface="Arial" charset="0"/>
              </a:rPr>
              <a:t>Rémunération a minima au 1</a:t>
            </a:r>
            <a:r>
              <a:rPr lang="fr-FR" sz="1600" baseline="30000" dirty="0">
                <a:solidFill>
                  <a:schemeClr val="tx2"/>
                </a:solidFill>
                <a:cs typeface="Arial" charset="0"/>
              </a:rPr>
              <a:t>er</a:t>
            </a:r>
            <a:r>
              <a:rPr lang="fr-FR" sz="1600" dirty="0">
                <a:solidFill>
                  <a:schemeClr val="tx2"/>
                </a:solidFill>
                <a:cs typeface="Arial" charset="0"/>
              </a:rPr>
              <a:t> échelon de la grille : 2366€ nets mensuels</a:t>
            </a:r>
            <a:endParaRPr lang="fr-FR" sz="1600" dirty="0"/>
          </a:p>
          <a:p>
            <a:pPr marL="342900" indent="-342900">
              <a:spcBef>
                <a:spcPct val="0"/>
              </a:spcBef>
              <a:buFontTx/>
              <a:buChar char="-"/>
            </a:pPr>
            <a:endParaRPr lang="fr-FR" sz="1600" dirty="0">
              <a:solidFill>
                <a:schemeClr val="tx2"/>
              </a:solidFill>
              <a:cs typeface="Arial" charset="0"/>
            </a:endParaRPr>
          </a:p>
          <a:p>
            <a:pPr marL="342900" indent="-342900">
              <a:spcBef>
                <a:spcPct val="0"/>
              </a:spcBef>
              <a:buFontTx/>
              <a:buChar char="-"/>
            </a:pPr>
            <a:endParaRPr lang="fr-FR" sz="1600" dirty="0"/>
          </a:p>
        </p:txBody>
      </p:sp>
    </p:spTree>
    <p:extLst>
      <p:ext uri="{BB962C8B-B14F-4D97-AF65-F5344CB8AC3E}">
        <p14:creationId xmlns:p14="http://schemas.microsoft.com/office/powerpoint/2010/main" val="3006989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31</a:t>
            </a:fld>
            <a:endParaRPr lang="fr-FR" dirty="0"/>
          </a:p>
        </p:txBody>
      </p:sp>
      <p:sp>
        <p:nvSpPr>
          <p:cNvPr id="4" name="Espace réservé de la date 3"/>
          <p:cNvSpPr>
            <a:spLocks noGrp="1"/>
          </p:cNvSpPr>
          <p:nvPr>
            <p:ph type="dt" sz="half" idx="2"/>
          </p:nvPr>
        </p:nvSpPr>
        <p:spPr/>
        <p:txBody>
          <a:bodyPr/>
          <a:lstStyle/>
          <a:p>
            <a:fld id="{8E1290DD-BE4D-794B-919C-D565D1B9C67D}" type="datetime1">
              <a:rPr lang="fr-FR" cap="all" smtClean="0"/>
              <a:pPr/>
              <a:t>21/11/2023</a:t>
            </a:fld>
            <a:endParaRPr lang="fr-FR" cap="all" dirty="0"/>
          </a:p>
        </p:txBody>
      </p:sp>
      <p:sp>
        <p:nvSpPr>
          <p:cNvPr id="6" name="Titre 5"/>
          <p:cNvSpPr>
            <a:spLocks noGrp="1"/>
          </p:cNvSpPr>
          <p:nvPr>
            <p:ph type="title"/>
          </p:nvPr>
        </p:nvSpPr>
        <p:spPr/>
        <p:txBody>
          <a:bodyPr/>
          <a:lstStyle/>
          <a:p>
            <a:r>
              <a:rPr lang="fr-FR" dirty="0"/>
              <a:t>Rémunération</a:t>
            </a:r>
          </a:p>
        </p:txBody>
      </p:sp>
      <p:sp>
        <p:nvSpPr>
          <p:cNvPr id="8" name="Espace réservé du pied de page 7"/>
          <p:cNvSpPr>
            <a:spLocks noGrp="1"/>
          </p:cNvSpPr>
          <p:nvPr>
            <p:ph type="ftr" sz="quarter" idx="3"/>
          </p:nvPr>
        </p:nvSpPr>
        <p:spPr/>
        <p:txBody>
          <a:bodyPr/>
          <a:lstStyle/>
          <a:p>
            <a:r>
              <a:rPr lang="fr-FR" dirty="0"/>
              <a:t>DREETS Pays de la Loire - DDETS de Loire-Atlantique </a:t>
            </a:r>
          </a:p>
        </p:txBody>
      </p:sp>
      <p:pic>
        <p:nvPicPr>
          <p:cNvPr id="7" name="Image 6">
            <a:extLst>
              <a:ext uri="{FF2B5EF4-FFF2-40B4-BE49-F238E27FC236}">
                <a16:creationId xmlns:a16="http://schemas.microsoft.com/office/drawing/2014/main" id="{0EAC1A92-D396-67BC-FC2E-6646D9AFB07D}"/>
              </a:ext>
            </a:extLst>
          </p:cNvPr>
          <p:cNvPicPr>
            <a:picLocks noChangeAspect="1"/>
          </p:cNvPicPr>
          <p:nvPr/>
        </p:nvPicPr>
        <p:blipFill>
          <a:blip r:embed="rId2"/>
          <a:stretch>
            <a:fillRect/>
          </a:stretch>
        </p:blipFill>
        <p:spPr>
          <a:xfrm>
            <a:off x="323851" y="1248679"/>
            <a:ext cx="2879998" cy="3339296"/>
          </a:xfrm>
          <a:prstGeom prst="rect">
            <a:avLst/>
          </a:prstGeom>
        </p:spPr>
      </p:pic>
      <p:pic>
        <p:nvPicPr>
          <p:cNvPr id="9" name="Image 8">
            <a:extLst>
              <a:ext uri="{FF2B5EF4-FFF2-40B4-BE49-F238E27FC236}">
                <a16:creationId xmlns:a16="http://schemas.microsoft.com/office/drawing/2014/main" id="{C6B53F1B-0A1D-9B89-B37C-ADE9E920A75C}"/>
              </a:ext>
            </a:extLst>
          </p:cNvPr>
          <p:cNvPicPr>
            <a:picLocks noChangeAspect="1"/>
          </p:cNvPicPr>
          <p:nvPr/>
        </p:nvPicPr>
        <p:blipFill>
          <a:blip r:embed="rId3"/>
          <a:stretch>
            <a:fillRect/>
          </a:stretch>
        </p:blipFill>
        <p:spPr>
          <a:xfrm>
            <a:off x="3276180" y="1248679"/>
            <a:ext cx="2519956" cy="3339296"/>
          </a:xfrm>
          <a:prstGeom prst="rect">
            <a:avLst/>
          </a:prstGeom>
        </p:spPr>
      </p:pic>
      <p:pic>
        <p:nvPicPr>
          <p:cNvPr id="10" name="Image 9">
            <a:extLst>
              <a:ext uri="{FF2B5EF4-FFF2-40B4-BE49-F238E27FC236}">
                <a16:creationId xmlns:a16="http://schemas.microsoft.com/office/drawing/2014/main" id="{53CB7294-6EEB-B76B-6782-CA96CD6C95D8}"/>
              </a:ext>
            </a:extLst>
          </p:cNvPr>
          <p:cNvPicPr>
            <a:picLocks noChangeAspect="1"/>
          </p:cNvPicPr>
          <p:nvPr/>
        </p:nvPicPr>
        <p:blipFill>
          <a:blip r:embed="rId4"/>
          <a:stretch>
            <a:fillRect/>
          </a:stretch>
        </p:blipFill>
        <p:spPr>
          <a:xfrm>
            <a:off x="5868468" y="1248680"/>
            <a:ext cx="2880245" cy="3321358"/>
          </a:xfrm>
          <a:prstGeom prst="rect">
            <a:avLst/>
          </a:prstGeom>
        </p:spPr>
      </p:pic>
    </p:spTree>
    <p:extLst>
      <p:ext uri="{BB962C8B-B14F-4D97-AF65-F5344CB8AC3E}">
        <p14:creationId xmlns:p14="http://schemas.microsoft.com/office/powerpoint/2010/main" val="2435818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3" name="Espace réservé de la date 2"/>
          <p:cNvSpPr>
            <a:spLocks noGrp="1"/>
          </p:cNvSpPr>
          <p:nvPr>
            <p:ph type="dt" sz="half" idx="2"/>
          </p:nvPr>
        </p:nvSpPr>
        <p:spPr/>
        <p:txBody>
          <a:bodyPr/>
          <a:lstStyle/>
          <a:p>
            <a:fld id="{5F7325A3-5315-1B4B-A0D9-112471EB5837}" type="datetime1">
              <a:rPr lang="fr-FR" cap="all" smtClean="0"/>
              <a:pPr/>
              <a:t>21/11/2023</a:t>
            </a:fld>
            <a:endParaRPr lang="fr-FR" cap="all" dirty="0"/>
          </a:p>
        </p:txBody>
      </p:sp>
      <p:sp>
        <p:nvSpPr>
          <p:cNvPr id="4" name="Titre 3"/>
          <p:cNvSpPr>
            <a:spLocks noGrp="1"/>
          </p:cNvSpPr>
          <p:nvPr>
            <p:ph type="title"/>
          </p:nvPr>
        </p:nvSpPr>
        <p:spPr/>
        <p:txBody>
          <a:bodyPr/>
          <a:lstStyle/>
          <a:p>
            <a:pPr marL="395605" indent="-395605"/>
            <a:r>
              <a:rPr lang="fr-FR" dirty="0"/>
              <a:t>Attaché d’administration de l’Etat</a:t>
            </a:r>
            <a:br>
              <a:rPr lang="fr-FR" dirty="0"/>
            </a:br>
            <a:r>
              <a:rPr lang="fr-FR" sz="2000" dirty="0"/>
              <a:t>Intervention de Emmanuelle PROTEAU et Fabien FAYARD </a:t>
            </a:r>
            <a:endParaRPr lang="fr-FR" dirty="0"/>
          </a:p>
        </p:txBody>
      </p:sp>
      <p:sp>
        <p:nvSpPr>
          <p:cNvPr id="5" name="Espace réservé du numéro de diapositive 4"/>
          <p:cNvSpPr>
            <a:spLocks noGrp="1"/>
          </p:cNvSpPr>
          <p:nvPr>
            <p:ph type="sldNum" sz="quarter" idx="4"/>
          </p:nvPr>
        </p:nvSpPr>
        <p:spPr/>
        <p:txBody>
          <a:bodyPr/>
          <a:lstStyle/>
          <a:p>
            <a:fld id="{733122C9-A0B9-462F-8757-0847AD287B63}" type="slidenum">
              <a:rPr lang="fr-FR" smtClean="0"/>
              <a:pPr/>
              <a:t>32</a:t>
            </a:fld>
            <a:endParaRPr lang="fr-FR" dirty="0"/>
          </a:p>
        </p:txBody>
      </p:sp>
      <p:sp>
        <p:nvSpPr>
          <p:cNvPr id="6" name="Espace réservé du pied de page 5"/>
          <p:cNvSpPr>
            <a:spLocks noGrp="1"/>
          </p:cNvSpPr>
          <p:nvPr>
            <p:ph type="ftr" sz="quarter" idx="3"/>
          </p:nvPr>
        </p:nvSpPr>
        <p:spPr/>
        <p:txBody>
          <a:bodyPr/>
          <a:lstStyle/>
          <a:p>
            <a:r>
              <a:rPr lang="fr-FR" dirty="0"/>
              <a:t>DREETS Pays de la Loire - DDETS de Loire-Atlantique </a:t>
            </a:r>
          </a:p>
        </p:txBody>
      </p:sp>
    </p:spTree>
    <p:extLst>
      <p:ext uri="{BB962C8B-B14F-4D97-AF65-F5344CB8AC3E}">
        <p14:creationId xmlns:p14="http://schemas.microsoft.com/office/powerpoint/2010/main" val="2778810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33</a:t>
            </a:fld>
            <a:endParaRPr lang="fr-FR" dirty="0"/>
          </a:p>
        </p:txBody>
      </p:sp>
      <p:sp>
        <p:nvSpPr>
          <p:cNvPr id="3" name="Espace réservé de la date 2"/>
          <p:cNvSpPr>
            <a:spLocks noGrp="1"/>
          </p:cNvSpPr>
          <p:nvPr>
            <p:ph type="dt" sz="half" idx="2"/>
          </p:nvPr>
        </p:nvSpPr>
        <p:spPr/>
        <p:txBody>
          <a:bodyPr/>
          <a:lstStyle/>
          <a:p>
            <a:fld id="{6A4A60EE-9D13-3442-9796-E718C6343EC1}" type="datetime1">
              <a:rPr lang="fr-FR" cap="all" smtClean="0"/>
              <a:pPr/>
              <a:t>21/11/2023</a:t>
            </a:fld>
            <a:endParaRPr lang="fr-FR" cap="all" dirty="0"/>
          </a:p>
        </p:txBody>
      </p:sp>
      <p:sp>
        <p:nvSpPr>
          <p:cNvPr id="5" name="Titre 4"/>
          <p:cNvSpPr>
            <a:spLocks noGrp="1"/>
          </p:cNvSpPr>
          <p:nvPr>
            <p:ph type="title"/>
          </p:nvPr>
        </p:nvSpPr>
        <p:spPr/>
        <p:txBody>
          <a:bodyPr>
            <a:normAutofit fontScale="90000"/>
          </a:bodyPr>
          <a:lstStyle/>
          <a:p>
            <a:r>
              <a:rPr lang="fr-FR" dirty="0"/>
              <a:t>Le recrutement des Attachés : accès, conditions d’accès, épreuves et formation des lauréats</a:t>
            </a:r>
          </a:p>
        </p:txBody>
      </p:sp>
      <p:sp>
        <p:nvSpPr>
          <p:cNvPr id="6" name="Espace réservé du texte 5"/>
          <p:cNvSpPr>
            <a:spLocks noGrp="1"/>
          </p:cNvSpPr>
          <p:nvPr>
            <p:ph type="body" sz="quarter" idx="14"/>
          </p:nvPr>
        </p:nvSpPr>
        <p:spPr>
          <a:xfrm>
            <a:off x="323850" y="1275606"/>
            <a:ext cx="8424334" cy="3456384"/>
          </a:xfrm>
        </p:spPr>
        <p:txBody>
          <a:bodyPr/>
          <a:lstStyle/>
          <a:p>
            <a:r>
              <a:rPr lang="fr-FR" b="1" dirty="0">
                <a:solidFill>
                  <a:srgbClr val="00B0F0"/>
                </a:solidFill>
                <a:cs typeface="Arial"/>
              </a:rPr>
              <a:t>Mode de recrutement principal :</a:t>
            </a:r>
          </a:p>
          <a:p>
            <a:r>
              <a:rPr lang="fr-FR" sz="1200" dirty="0">
                <a:cs typeface="Arial"/>
              </a:rPr>
              <a:t>► par le biais des 5 Instituts Régionaux d’Administration (Bastia, Nantes, Lille, Metz, Lyon).</a:t>
            </a:r>
          </a:p>
          <a:p>
            <a:r>
              <a:rPr lang="fr-FR" sz="1200" dirty="0">
                <a:cs typeface="Arial"/>
              </a:rPr>
              <a:t>► par examen professionnel mais il faut justifier de plusieurs années de service en tant qu'agent public dans le périmètre ministériel.</a:t>
            </a:r>
            <a:endParaRPr lang="fr-FR" sz="600" dirty="0">
              <a:cs typeface="Arial"/>
            </a:endParaRPr>
          </a:p>
          <a:p>
            <a:r>
              <a:rPr lang="fr-FR" b="1" dirty="0">
                <a:solidFill>
                  <a:srgbClr val="00B0F0"/>
                </a:solidFill>
                <a:cs typeface="Arial"/>
              </a:rPr>
              <a:t>Modalités des épreuves :</a:t>
            </a:r>
          </a:p>
          <a:p>
            <a:r>
              <a:rPr lang="fr-FR" dirty="0">
                <a:cs typeface="Arial"/>
              </a:rPr>
              <a:t>► </a:t>
            </a:r>
            <a:r>
              <a:rPr lang="fr-FR" sz="1200" dirty="0">
                <a:cs typeface="Arial"/>
              </a:rPr>
              <a:t>voie IRA externe, interne, 3</a:t>
            </a:r>
            <a:r>
              <a:rPr lang="fr-FR" sz="1200" baseline="30000" dirty="0">
                <a:cs typeface="Arial"/>
              </a:rPr>
              <a:t>ème</a:t>
            </a:r>
            <a:r>
              <a:rPr lang="fr-FR" sz="1200" dirty="0">
                <a:cs typeface="Arial"/>
              </a:rPr>
              <a:t> concours : depuis 2019, 2 concours par an. Epreuves écrites communes d’admissibilité : cas pratique et questionnaire à choix multiples. Epreuve orale d’admission : entretien avec le jury.</a:t>
            </a:r>
          </a:p>
          <a:p>
            <a:r>
              <a:rPr lang="fr-FR" sz="1200" b="1" dirty="0">
                <a:solidFill>
                  <a:srgbClr val="00B0F0"/>
                </a:solidFill>
                <a:cs typeface="Arial"/>
              </a:rPr>
              <a:t>NB : </a:t>
            </a:r>
            <a:r>
              <a:rPr lang="fr-FR" sz="1000" dirty="0">
                <a:cs typeface="Arial"/>
              </a:rPr>
              <a:t>Le candidat fait le choix de l’IRA dans lequel il souhaite effectuer sa formation. Les écrits se déroulent dans l’un des centres d’épreuves suivants: Aix-Marseille, Basse-Terre, Bastia, Bordeaux, Cayenne, Dijon, Dzaoudzi-Mamoudzou, Fort-de-France, Lille, Lyon, Metz, Montpellier, Nantes, Nouméa, Papeete, Paris, Poitiers, Rennes, Rouen, Saint Denis de la Réunion, Saint-Pierre (Saint-Pierre et Miquelon), Strasbourg et Toulouse.</a:t>
            </a:r>
          </a:p>
          <a:p>
            <a:r>
              <a:rPr lang="fr-FR" sz="1200" dirty="0">
                <a:cs typeface="Arial"/>
              </a:rPr>
              <a:t>► Conditions fixées par arrêté lors de l’organisation de ses sessions pour les examens professionnels.</a:t>
            </a:r>
            <a:endParaRPr lang="fr-FR" sz="600" dirty="0">
              <a:cs typeface="Arial"/>
            </a:endParaRPr>
          </a:p>
          <a:p>
            <a:r>
              <a:rPr lang="fr-FR" b="1" dirty="0">
                <a:solidFill>
                  <a:srgbClr val="00B0F0"/>
                </a:solidFill>
                <a:cs typeface="Arial"/>
              </a:rPr>
              <a:t>Scolarité :</a:t>
            </a:r>
            <a:r>
              <a:rPr lang="fr-FR" dirty="0">
                <a:cs typeface="Arial"/>
              </a:rPr>
              <a:t> </a:t>
            </a:r>
          </a:p>
          <a:p>
            <a:r>
              <a:rPr lang="fr-FR" sz="1000" dirty="0">
                <a:cs typeface="Arial"/>
              </a:rPr>
              <a:t>► </a:t>
            </a:r>
            <a:r>
              <a:rPr lang="fr-FR" sz="1200" dirty="0"/>
              <a:t>La formation des élèves-attachés s’organisent </a:t>
            </a:r>
            <a:r>
              <a:rPr lang="fr-FR" sz="1200" b="1" dirty="0"/>
              <a:t>en deux périodes</a:t>
            </a:r>
            <a:r>
              <a:rPr lang="fr-FR" sz="1200" dirty="0"/>
              <a:t> probatoires : une première d’une durée de 6 mois correspondra à la formation au sein de l’IRA ; la seconde s’effectuera sur le poste de pré-affectation choisi par les élèves suite aux épreuves de classement.</a:t>
            </a:r>
            <a:endParaRPr lang="fr-FR" sz="1200" dirty="0">
              <a:cs typeface="Arial"/>
            </a:endParaRPr>
          </a:p>
          <a:p>
            <a:endParaRPr lang="fr-FR" dirty="0">
              <a:cs typeface="Arial"/>
            </a:endParaRPr>
          </a:p>
          <a:p>
            <a:endParaRPr lang="fr-FR" dirty="0">
              <a:cs typeface="Arial"/>
            </a:endParaRPr>
          </a:p>
          <a:p>
            <a:endParaRPr lang="fr-FR" dirty="0">
              <a:cs typeface="Arial"/>
            </a:endParaRPr>
          </a:p>
        </p:txBody>
      </p:sp>
      <p:sp>
        <p:nvSpPr>
          <p:cNvPr id="7" name="Espace réservé du pied de page 6"/>
          <p:cNvSpPr>
            <a:spLocks noGrp="1"/>
          </p:cNvSpPr>
          <p:nvPr>
            <p:ph type="ftr" sz="quarter" idx="3"/>
          </p:nvPr>
        </p:nvSpPr>
        <p:spPr/>
        <p:txBody>
          <a:bodyPr/>
          <a:lstStyle/>
          <a:p>
            <a:r>
              <a:rPr lang="fr-FR" dirty="0"/>
              <a:t>DREETS Pays de la Loire - DDETS de Loire-Atlantique </a:t>
            </a:r>
          </a:p>
        </p:txBody>
      </p:sp>
    </p:spTree>
    <p:extLst>
      <p:ext uri="{BB962C8B-B14F-4D97-AF65-F5344CB8AC3E}">
        <p14:creationId xmlns:p14="http://schemas.microsoft.com/office/powerpoint/2010/main" val="519076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34</a:t>
            </a:fld>
            <a:endParaRPr lang="fr-FR" dirty="0"/>
          </a:p>
        </p:txBody>
      </p:sp>
      <p:sp>
        <p:nvSpPr>
          <p:cNvPr id="4" name="Espace réservé de la date 3"/>
          <p:cNvSpPr>
            <a:spLocks noGrp="1"/>
          </p:cNvSpPr>
          <p:nvPr>
            <p:ph type="dt" sz="half" idx="2"/>
          </p:nvPr>
        </p:nvSpPr>
        <p:spPr/>
        <p:txBody>
          <a:bodyPr/>
          <a:lstStyle/>
          <a:p>
            <a:fld id="{8E1290DD-BE4D-794B-919C-D565D1B9C67D}" type="datetime1">
              <a:rPr lang="fr-FR" cap="all" smtClean="0"/>
              <a:pPr/>
              <a:t>21/11/2023</a:t>
            </a:fld>
            <a:endParaRPr lang="fr-FR" cap="all" dirty="0"/>
          </a:p>
        </p:txBody>
      </p:sp>
      <p:sp>
        <p:nvSpPr>
          <p:cNvPr id="6" name="Titre 5"/>
          <p:cNvSpPr>
            <a:spLocks noGrp="1"/>
          </p:cNvSpPr>
          <p:nvPr>
            <p:ph type="title"/>
          </p:nvPr>
        </p:nvSpPr>
        <p:spPr/>
        <p:txBody>
          <a:bodyPr/>
          <a:lstStyle/>
          <a:p>
            <a:r>
              <a:rPr lang="fr-FR" dirty="0"/>
              <a:t>Les métiers ouverts au corps des attachés</a:t>
            </a:r>
          </a:p>
        </p:txBody>
      </p:sp>
      <p:sp>
        <p:nvSpPr>
          <p:cNvPr id="8" name="Espace réservé du pied de page 7"/>
          <p:cNvSpPr>
            <a:spLocks noGrp="1"/>
          </p:cNvSpPr>
          <p:nvPr>
            <p:ph type="ftr" sz="quarter" idx="3"/>
          </p:nvPr>
        </p:nvSpPr>
        <p:spPr/>
        <p:txBody>
          <a:bodyPr/>
          <a:lstStyle/>
          <a:p>
            <a:r>
              <a:rPr lang="fr-FR" dirty="0"/>
              <a:t>DREETS Pays de la Loire - DDETS de Loire-Atlantique </a:t>
            </a:r>
          </a:p>
        </p:txBody>
      </p:sp>
      <p:sp>
        <p:nvSpPr>
          <p:cNvPr id="9" name="Espace réservé du texte 5">
            <a:extLst>
              <a:ext uri="{FF2B5EF4-FFF2-40B4-BE49-F238E27FC236}">
                <a16:creationId xmlns:a16="http://schemas.microsoft.com/office/drawing/2014/main" id="{12E365FE-D439-B44B-9477-4C8B66EACAC9}"/>
              </a:ext>
            </a:extLst>
          </p:cNvPr>
          <p:cNvSpPr>
            <a:spLocks noGrp="1"/>
          </p:cNvSpPr>
          <p:nvPr>
            <p:ph type="body" sz="quarter" idx="14"/>
          </p:nvPr>
        </p:nvSpPr>
        <p:spPr>
          <a:xfrm>
            <a:off x="323850" y="1131590"/>
            <a:ext cx="8424334" cy="3600400"/>
          </a:xfrm>
        </p:spPr>
        <p:txBody>
          <a:bodyPr/>
          <a:lstStyle/>
          <a:p>
            <a:r>
              <a:rPr lang="fr-FR" b="1" dirty="0">
                <a:solidFill>
                  <a:srgbClr val="00B0F0"/>
                </a:solidFill>
                <a:cs typeface="Arial"/>
              </a:rPr>
              <a:t>Une diversité de métiers:</a:t>
            </a:r>
          </a:p>
          <a:p>
            <a:r>
              <a:rPr lang="fr-FR" sz="1000" dirty="0">
                <a:cs typeface="Arial"/>
              </a:rPr>
              <a:t>Être attaché d'administration, c'est avoir accès, tout au long de sa carrière, à une possibilité de métiers et d'évolution : dans la gestion d'une politique publique, en tant que chef de projet, dans des domaines spécifiques (rh, juridiques, économiques, sociaux), etc. La formation dans un IRA vous prépare à devenir ce  fameux « couteau suisse ».</a:t>
            </a:r>
          </a:p>
          <a:p>
            <a:r>
              <a:rPr lang="fr-FR" b="1" dirty="0">
                <a:solidFill>
                  <a:srgbClr val="00B0F0"/>
                </a:solidFill>
                <a:cs typeface="Arial"/>
              </a:rPr>
              <a:t>Les spécificités d’un attaché au sein des MSO</a:t>
            </a:r>
          </a:p>
          <a:p>
            <a:r>
              <a:rPr lang="fr-FR" sz="1000" dirty="0">
                <a:cs typeface="Arial"/>
              </a:rPr>
              <a:t>Le cœur de métier est la mise en œuvre nationale ou territoriale des politiques publiques et la gestion des moyens humains et budgétaires afférents. </a:t>
            </a:r>
          </a:p>
          <a:p>
            <a:r>
              <a:rPr lang="fr-FR" sz="1000" dirty="0">
                <a:cs typeface="Arial"/>
              </a:rPr>
              <a:t>Le profil généraliste des attaché.e.s d’administration est particulièrement apprécié dans les DREETS et DDETS/PP sur des missions de conception, de pilotage et d’animation des politiques et de leurs déclinaisons sur les champs de l’emploi, l’accompagnement des entreprises et des mutations économiques, la cohésion sociale mais aussi dans la gestion interne des services. </a:t>
            </a:r>
          </a:p>
          <a:p>
            <a:r>
              <a:rPr lang="fr-FR" b="1" dirty="0">
                <a:solidFill>
                  <a:srgbClr val="00B0F0"/>
                </a:solidFill>
                <a:cs typeface="Arial"/>
              </a:rPr>
              <a:t>Types de missions offertes au MSO:</a:t>
            </a:r>
          </a:p>
          <a:p>
            <a:r>
              <a:rPr lang="fr-FR" sz="1000" dirty="0">
                <a:cs typeface="Arial"/>
              </a:rPr>
              <a:t>Développement territorial, conception, pilotage et animation, accompagnement :</a:t>
            </a:r>
          </a:p>
          <a:p>
            <a:r>
              <a:rPr lang="fr-FR" sz="1000" dirty="0">
                <a:cs typeface="Arial"/>
              </a:rPr>
              <a:t>► </a:t>
            </a:r>
            <a:r>
              <a:rPr lang="fr-FR" sz="1000" dirty="0"/>
              <a:t>Chargé de mission sur les thématiques politique de la ville, mutations économiques, accompagnement des entreprises, handicap, hébergement, …</a:t>
            </a:r>
          </a:p>
          <a:p>
            <a:r>
              <a:rPr lang="fr-FR" sz="1000" dirty="0">
                <a:cs typeface="Arial"/>
              </a:rPr>
              <a:t>Contrôle :</a:t>
            </a:r>
          </a:p>
          <a:p>
            <a:r>
              <a:rPr lang="fr-FR" sz="1000" dirty="0">
                <a:cs typeface="Arial"/>
              </a:rPr>
              <a:t>► Toute mission déployant des crédits d’intervention publics (Etat / Europe) BOP Etat et Fonds européen (FSE +, FTJ, FEAD) et les missons relatives à la Formation professionnelle.</a:t>
            </a:r>
          </a:p>
          <a:p>
            <a:r>
              <a:rPr lang="fr-FR" sz="1000" dirty="0">
                <a:cs typeface="Arial"/>
              </a:rPr>
              <a:t>Appui :</a:t>
            </a:r>
          </a:p>
          <a:p>
            <a:r>
              <a:rPr lang="fr-FR" sz="1000" dirty="0">
                <a:cs typeface="Arial"/>
              </a:rPr>
              <a:t>► </a:t>
            </a:r>
            <a:r>
              <a:rPr lang="fr-FR" sz="1000" dirty="0"/>
              <a:t>RH, Moyens généraux</a:t>
            </a:r>
          </a:p>
          <a:p>
            <a:endParaRPr lang="fr-FR" dirty="0">
              <a:cs typeface="Arial"/>
            </a:endParaRPr>
          </a:p>
          <a:p>
            <a:endParaRPr lang="fr-FR" dirty="0">
              <a:cs typeface="Arial"/>
            </a:endParaRPr>
          </a:p>
          <a:p>
            <a:endParaRPr lang="fr-FR" dirty="0">
              <a:cs typeface="Arial"/>
            </a:endParaRPr>
          </a:p>
        </p:txBody>
      </p:sp>
    </p:spTree>
    <p:extLst>
      <p:ext uri="{BB962C8B-B14F-4D97-AF65-F5344CB8AC3E}">
        <p14:creationId xmlns:p14="http://schemas.microsoft.com/office/powerpoint/2010/main" val="3569531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35</a:t>
            </a:fld>
            <a:endParaRPr lang="fr-FR" dirty="0"/>
          </a:p>
        </p:txBody>
      </p:sp>
      <p:sp>
        <p:nvSpPr>
          <p:cNvPr id="3" name="Espace réservé de la date 2"/>
          <p:cNvSpPr>
            <a:spLocks noGrp="1"/>
          </p:cNvSpPr>
          <p:nvPr>
            <p:ph type="dt" sz="half" idx="2"/>
          </p:nvPr>
        </p:nvSpPr>
        <p:spPr/>
        <p:txBody>
          <a:bodyPr/>
          <a:lstStyle/>
          <a:p>
            <a:fld id="{6A4A60EE-9D13-3442-9796-E718C6343EC1}" type="datetime1">
              <a:rPr lang="fr-FR" cap="all" smtClean="0"/>
              <a:pPr/>
              <a:t>21/11/2023</a:t>
            </a:fld>
            <a:endParaRPr lang="fr-FR" cap="all" dirty="0"/>
          </a:p>
        </p:txBody>
      </p:sp>
      <p:sp>
        <p:nvSpPr>
          <p:cNvPr id="5" name="Titre 4"/>
          <p:cNvSpPr>
            <a:spLocks noGrp="1"/>
          </p:cNvSpPr>
          <p:nvPr>
            <p:ph type="title"/>
          </p:nvPr>
        </p:nvSpPr>
        <p:spPr/>
        <p:txBody>
          <a:bodyPr>
            <a:normAutofit/>
          </a:bodyPr>
          <a:lstStyle/>
          <a:p>
            <a:r>
              <a:rPr lang="fr-FR" dirty="0"/>
              <a:t>La formation dans les IRA et la première affectation</a:t>
            </a:r>
          </a:p>
        </p:txBody>
      </p:sp>
      <p:sp>
        <p:nvSpPr>
          <p:cNvPr id="6" name="Espace réservé du texte 5"/>
          <p:cNvSpPr>
            <a:spLocks noGrp="1"/>
          </p:cNvSpPr>
          <p:nvPr>
            <p:ph type="body" sz="quarter" idx="14"/>
          </p:nvPr>
        </p:nvSpPr>
        <p:spPr>
          <a:xfrm>
            <a:off x="323850" y="1131590"/>
            <a:ext cx="8424334" cy="3600400"/>
          </a:xfrm>
        </p:spPr>
        <p:txBody>
          <a:bodyPr/>
          <a:lstStyle/>
          <a:p>
            <a:r>
              <a:rPr lang="fr-FR" b="1" dirty="0">
                <a:solidFill>
                  <a:srgbClr val="00B0F0"/>
                </a:solidFill>
                <a:cs typeface="Arial"/>
              </a:rPr>
              <a:t>Statut en tant qu’élève-attaché :</a:t>
            </a:r>
          </a:p>
          <a:p>
            <a:r>
              <a:rPr lang="fr-FR" sz="1200" dirty="0">
                <a:cs typeface="Arial"/>
              </a:rPr>
              <a:t>► </a:t>
            </a:r>
            <a:r>
              <a:rPr lang="fr-FR" sz="1000" dirty="0">
                <a:cs typeface="Arial"/>
              </a:rPr>
              <a:t>Le lauréat du concours d’accès aux IRA est stagiaire de la fonction publique le temps de sa période probatoire de 12 mois.</a:t>
            </a:r>
          </a:p>
          <a:p>
            <a:r>
              <a:rPr lang="fr-FR" sz="1000" dirty="0">
                <a:cs typeface="Arial"/>
              </a:rPr>
              <a:t>► Rémunération concours externe – IM 343 – IB 371 : 1 607,31 € brut / 1 462,36 € net (hors SFT et frais de transports) pendant les 8 premiers mois puis rémunération au 1</a:t>
            </a:r>
            <a:r>
              <a:rPr lang="fr-FR" sz="1000" baseline="30000" dirty="0">
                <a:cs typeface="Arial"/>
              </a:rPr>
              <a:t>er</a:t>
            </a:r>
            <a:r>
              <a:rPr lang="fr-FR" sz="1000" dirty="0">
                <a:cs typeface="Arial"/>
              </a:rPr>
              <a:t> échelon du grade d’attaché d’administration de l’Etat </a:t>
            </a:r>
            <a:endParaRPr lang="fr-FR" sz="1000" dirty="0">
              <a:solidFill>
                <a:schemeClr val="bg2"/>
              </a:solidFill>
              <a:cs typeface="Arial"/>
            </a:endParaRPr>
          </a:p>
          <a:p>
            <a:r>
              <a:rPr lang="fr-FR" b="1" dirty="0">
                <a:solidFill>
                  <a:srgbClr val="00B0F0"/>
                </a:solidFill>
                <a:cs typeface="Arial"/>
              </a:rPr>
              <a:t>Principes de la formation :</a:t>
            </a:r>
          </a:p>
          <a:p>
            <a:r>
              <a:rPr lang="fr-FR" sz="1000" dirty="0">
                <a:cs typeface="Arial"/>
              </a:rPr>
              <a:t>► </a:t>
            </a:r>
            <a:r>
              <a:rPr lang="fr-FR" sz="1000" dirty="0"/>
              <a:t>Une formation fondée sur l’</a:t>
            </a:r>
            <a:r>
              <a:rPr lang="fr-FR" sz="1000" b="1" dirty="0"/>
              <a:t>approche par les compétences</a:t>
            </a:r>
            <a:r>
              <a:rPr lang="fr-FR" sz="1000" dirty="0"/>
              <a:t> (</a:t>
            </a:r>
            <a:r>
              <a:rPr lang="fr-FR" sz="1000" b="1" dirty="0"/>
              <a:t>APC</a:t>
            </a:r>
            <a:r>
              <a:rPr lang="fr-FR" sz="1000" dirty="0"/>
              <a:t>), visant une meilleure individualisation du cursus de formation.</a:t>
            </a:r>
          </a:p>
          <a:p>
            <a:r>
              <a:rPr lang="fr-FR" sz="1000" dirty="0">
                <a:cs typeface="Arial"/>
              </a:rPr>
              <a:t>► </a:t>
            </a:r>
            <a:r>
              <a:rPr lang="fr-FR" sz="1000" dirty="0"/>
              <a:t>Une </a:t>
            </a:r>
            <a:r>
              <a:rPr lang="fr-FR" sz="1000" b="1" dirty="0"/>
              <a:t>évaluation</a:t>
            </a:r>
            <a:r>
              <a:rPr lang="fr-FR" sz="1000" dirty="0"/>
              <a:t>, au fil du cycle de formation, </a:t>
            </a:r>
            <a:r>
              <a:rPr lang="fr-FR" sz="1000" b="1" dirty="0"/>
              <a:t>de l’acquisition des compétences</a:t>
            </a:r>
            <a:r>
              <a:rPr lang="fr-FR" sz="1000" dirty="0"/>
              <a:t>, en lien avec le projet professionnel de l’élève.</a:t>
            </a:r>
          </a:p>
          <a:p>
            <a:r>
              <a:rPr lang="fr-FR" sz="1000" dirty="0">
                <a:cs typeface="Arial"/>
              </a:rPr>
              <a:t>► </a:t>
            </a:r>
            <a:r>
              <a:rPr lang="fr-FR" sz="1000" dirty="0"/>
              <a:t>Un </a:t>
            </a:r>
            <a:r>
              <a:rPr lang="fr-FR" sz="1000" b="1" dirty="0"/>
              <a:t>cursus organisé en deux périodes probatoires de 6 mois chacune</a:t>
            </a:r>
            <a:r>
              <a:rPr lang="fr-FR" sz="1000" dirty="0"/>
              <a:t> (6 mois à l’IRA suivis de 6 mois sur le poste d’affectation). Environ 80 élèves issus des 3 concours par promotion.</a:t>
            </a:r>
          </a:p>
          <a:p>
            <a:r>
              <a:rPr lang="fr-FR" sz="1000" dirty="0">
                <a:cs typeface="Arial"/>
              </a:rPr>
              <a:t>► </a:t>
            </a:r>
            <a:r>
              <a:rPr lang="fr-FR" sz="1000" dirty="0"/>
              <a:t>Une utilisation du classement uniquement pour permettre le choix du poste d’affectation.</a:t>
            </a:r>
          </a:p>
          <a:p>
            <a:r>
              <a:rPr lang="fr-FR" sz="1000" dirty="0">
                <a:cs typeface="Arial"/>
              </a:rPr>
              <a:t>► </a:t>
            </a:r>
            <a:r>
              <a:rPr lang="fr-FR" sz="1000" dirty="0"/>
              <a:t>La </a:t>
            </a:r>
            <a:r>
              <a:rPr lang="fr-FR" sz="1000" b="1" dirty="0"/>
              <a:t>décision de titularisation </a:t>
            </a:r>
            <a:r>
              <a:rPr lang="fr-FR" sz="1000" dirty="0"/>
              <a:t>revient à l’employeur (administration d’affectation).</a:t>
            </a:r>
          </a:p>
          <a:p>
            <a:r>
              <a:rPr lang="fr-FR" b="1" dirty="0">
                <a:solidFill>
                  <a:srgbClr val="00B0F0"/>
                </a:solidFill>
                <a:cs typeface="Arial"/>
              </a:rPr>
              <a:t>Premières affectations possibles :</a:t>
            </a:r>
            <a:r>
              <a:rPr lang="fr-FR" dirty="0">
                <a:cs typeface="Arial"/>
              </a:rPr>
              <a:t> </a:t>
            </a:r>
          </a:p>
          <a:p>
            <a:r>
              <a:rPr lang="fr-FR" sz="1000" dirty="0">
                <a:cs typeface="Arial"/>
              </a:rPr>
              <a:t>► </a:t>
            </a:r>
            <a:r>
              <a:rPr lang="fr-FR" sz="1000" b="1" dirty="0"/>
              <a:t>en administration centrale : </a:t>
            </a:r>
            <a:r>
              <a:rPr lang="fr-FR" sz="800" dirty="0"/>
              <a:t>au sein des différents ministères (intérieur, économie et finances, environnement, travail, justice, services du Premier ministre, éducation nationale…) ;</a:t>
            </a:r>
          </a:p>
          <a:p>
            <a:r>
              <a:rPr lang="fr-FR" sz="1000" dirty="0">
                <a:cs typeface="Arial"/>
              </a:rPr>
              <a:t>► </a:t>
            </a:r>
            <a:r>
              <a:rPr lang="fr-FR" sz="1000" b="1" dirty="0"/>
              <a:t>en services déconcentrés (préfectures, police, équipement, défense, justice, emploi, agriculture, culture, rectorats…) </a:t>
            </a:r>
            <a:r>
              <a:rPr lang="fr-FR" sz="800" dirty="0"/>
              <a:t>relevant du périmètre géographique de l’IRA de formation. </a:t>
            </a:r>
          </a:p>
          <a:p>
            <a:r>
              <a:rPr lang="fr-FR" sz="1000" dirty="0">
                <a:cs typeface="Arial"/>
              </a:rPr>
              <a:t>► </a:t>
            </a:r>
            <a:r>
              <a:rPr lang="fr-FR" sz="1000" b="1" dirty="0"/>
              <a:t>dans des établissements publics, établissements publics locaux d’enseignement </a:t>
            </a:r>
            <a:r>
              <a:rPr lang="fr-FR" sz="800" dirty="0"/>
              <a:t>(collèges et lycées, y compris de l’enseignement agricole)</a:t>
            </a:r>
            <a:r>
              <a:rPr lang="fr-FR" sz="1000" b="1" dirty="0"/>
              <a:t> ou les universités.</a:t>
            </a:r>
          </a:p>
          <a:p>
            <a:endParaRPr lang="fr-FR" dirty="0">
              <a:cs typeface="Arial"/>
            </a:endParaRPr>
          </a:p>
          <a:p>
            <a:endParaRPr lang="fr-FR" dirty="0">
              <a:cs typeface="Arial"/>
            </a:endParaRPr>
          </a:p>
          <a:p>
            <a:endParaRPr lang="fr-FR" dirty="0">
              <a:cs typeface="Arial"/>
            </a:endParaRPr>
          </a:p>
        </p:txBody>
      </p:sp>
      <p:sp>
        <p:nvSpPr>
          <p:cNvPr id="7" name="Espace réservé du pied de page 6"/>
          <p:cNvSpPr>
            <a:spLocks noGrp="1"/>
          </p:cNvSpPr>
          <p:nvPr>
            <p:ph type="ftr" sz="quarter" idx="3"/>
          </p:nvPr>
        </p:nvSpPr>
        <p:spPr/>
        <p:txBody>
          <a:bodyPr/>
          <a:lstStyle/>
          <a:p>
            <a:r>
              <a:rPr lang="fr-FR" dirty="0"/>
              <a:t>DREETS Pays de la Loire - DDETS de Loire-Atlantique </a:t>
            </a:r>
          </a:p>
        </p:txBody>
      </p:sp>
    </p:spTree>
    <p:extLst>
      <p:ext uri="{BB962C8B-B14F-4D97-AF65-F5344CB8AC3E}">
        <p14:creationId xmlns:p14="http://schemas.microsoft.com/office/powerpoint/2010/main" val="1025189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36</a:t>
            </a:fld>
            <a:endParaRPr lang="fr-FR" dirty="0"/>
          </a:p>
        </p:txBody>
      </p:sp>
      <p:sp>
        <p:nvSpPr>
          <p:cNvPr id="4" name="Espace réservé de la date 3"/>
          <p:cNvSpPr>
            <a:spLocks noGrp="1"/>
          </p:cNvSpPr>
          <p:nvPr>
            <p:ph type="dt" sz="half" idx="2"/>
          </p:nvPr>
        </p:nvSpPr>
        <p:spPr/>
        <p:txBody>
          <a:bodyPr/>
          <a:lstStyle/>
          <a:p>
            <a:fld id="{8E1290DD-BE4D-794B-919C-D565D1B9C67D}" type="datetime1">
              <a:rPr lang="fr-FR" cap="all" smtClean="0"/>
              <a:pPr/>
              <a:t>21/11/2023</a:t>
            </a:fld>
            <a:endParaRPr lang="fr-FR" cap="all" dirty="0"/>
          </a:p>
        </p:txBody>
      </p:sp>
      <p:sp>
        <p:nvSpPr>
          <p:cNvPr id="6" name="Titre 5"/>
          <p:cNvSpPr>
            <a:spLocks noGrp="1"/>
          </p:cNvSpPr>
          <p:nvPr>
            <p:ph type="title"/>
          </p:nvPr>
        </p:nvSpPr>
        <p:spPr/>
        <p:txBody>
          <a:bodyPr>
            <a:normAutofit/>
          </a:bodyPr>
          <a:lstStyle/>
          <a:p>
            <a:r>
              <a:rPr lang="fr-FR" dirty="0"/>
              <a:t>Une carrière riche dans un corps évolutif</a:t>
            </a:r>
          </a:p>
        </p:txBody>
      </p:sp>
      <p:sp>
        <p:nvSpPr>
          <p:cNvPr id="8" name="Espace réservé du pied de page 7"/>
          <p:cNvSpPr>
            <a:spLocks noGrp="1"/>
          </p:cNvSpPr>
          <p:nvPr>
            <p:ph type="ftr" sz="quarter" idx="3"/>
          </p:nvPr>
        </p:nvSpPr>
        <p:spPr/>
        <p:txBody>
          <a:bodyPr/>
          <a:lstStyle/>
          <a:p>
            <a:r>
              <a:rPr lang="fr-FR" dirty="0"/>
              <a:t>DREETS Pays de la Loire - DDETS de Loire-Atlantique </a:t>
            </a:r>
          </a:p>
        </p:txBody>
      </p:sp>
      <p:sp>
        <p:nvSpPr>
          <p:cNvPr id="9" name="Espace réservé du texte 5">
            <a:extLst>
              <a:ext uri="{FF2B5EF4-FFF2-40B4-BE49-F238E27FC236}">
                <a16:creationId xmlns:a16="http://schemas.microsoft.com/office/drawing/2014/main" id="{DE6FE44B-733A-73C1-0520-FD6483FE4C74}"/>
              </a:ext>
            </a:extLst>
          </p:cNvPr>
          <p:cNvSpPr>
            <a:spLocks noGrp="1"/>
          </p:cNvSpPr>
          <p:nvPr>
            <p:ph type="body" sz="quarter" idx="14"/>
          </p:nvPr>
        </p:nvSpPr>
        <p:spPr>
          <a:xfrm>
            <a:off x="323850" y="1131590"/>
            <a:ext cx="8424334" cy="3600400"/>
          </a:xfrm>
        </p:spPr>
        <p:txBody>
          <a:bodyPr/>
          <a:lstStyle/>
          <a:p>
            <a:r>
              <a:rPr lang="fr-FR" b="1" dirty="0">
                <a:solidFill>
                  <a:srgbClr val="00B0F0"/>
                </a:solidFill>
                <a:cs typeface="Arial"/>
              </a:rPr>
              <a:t>Une grille de rémunération attractive et évolutive</a:t>
            </a:r>
          </a:p>
          <a:p>
            <a:r>
              <a:rPr lang="fr-FR" sz="1000" dirty="0">
                <a:cs typeface="Arial"/>
              </a:rPr>
              <a:t>► Début de carrière Attaché.e 1</a:t>
            </a:r>
            <a:r>
              <a:rPr lang="fr-FR" sz="1000" baseline="30000" dirty="0">
                <a:cs typeface="Arial"/>
              </a:rPr>
              <a:t>er</a:t>
            </a:r>
            <a:r>
              <a:rPr lang="fr-FR" sz="1000" dirty="0">
                <a:cs typeface="Arial"/>
              </a:rPr>
              <a:t> échelon IM 390 en groupe 3 : environ 35 000 brut/an </a:t>
            </a:r>
            <a:r>
              <a:rPr lang="fr-FR" sz="800" dirty="0">
                <a:cs typeface="Arial"/>
              </a:rPr>
              <a:t>+ primes éventuelles d’encadrement - </a:t>
            </a:r>
            <a:r>
              <a:rPr lang="fr-FR" sz="800" i="1" dirty="0">
                <a:cs typeface="Arial"/>
              </a:rPr>
              <a:t>passage à échelon supérieur tous les ½ - 2 ans en début de carrière</a:t>
            </a:r>
          </a:p>
          <a:p>
            <a:r>
              <a:rPr lang="fr-FR" sz="1000" dirty="0">
                <a:cs typeface="Arial"/>
              </a:rPr>
              <a:t>► Fin de carrière Attaché.e 11</a:t>
            </a:r>
            <a:r>
              <a:rPr lang="fr-FR" sz="1000" baseline="30000" dirty="0">
                <a:cs typeface="Arial"/>
              </a:rPr>
              <a:t>ème</a:t>
            </a:r>
            <a:r>
              <a:rPr lang="fr-FR" sz="1000" dirty="0">
                <a:cs typeface="Arial"/>
              </a:rPr>
              <a:t> échelon IM 673 : environ 52 000 € brut/an </a:t>
            </a:r>
            <a:r>
              <a:rPr lang="fr-FR" sz="800" dirty="0">
                <a:cs typeface="Arial"/>
              </a:rPr>
              <a:t>+ primes éventuelles d’encadrement - </a:t>
            </a:r>
            <a:r>
              <a:rPr lang="fr-FR" sz="800" i="1" dirty="0">
                <a:cs typeface="Arial"/>
              </a:rPr>
              <a:t>échelon accessible au bout de 26 ans de carrière</a:t>
            </a:r>
          </a:p>
          <a:p>
            <a:r>
              <a:rPr lang="fr-FR" b="1" dirty="0">
                <a:solidFill>
                  <a:srgbClr val="00B0F0"/>
                </a:solidFill>
                <a:cs typeface="Arial"/>
              </a:rPr>
              <a:t>Une évolution de carrière possible</a:t>
            </a:r>
          </a:p>
          <a:p>
            <a:r>
              <a:rPr lang="fr-FR" sz="1000" dirty="0">
                <a:cs typeface="Arial"/>
              </a:rPr>
              <a:t>► Accès au grades supérieurs du corps des AAE : Attaché principal, Directeurs de service, Hors classe : valorisation de l’expertise et responsabilités accrues (encadrement supérieur notamment).</a:t>
            </a:r>
          </a:p>
          <a:p>
            <a:r>
              <a:rPr lang="fr-FR" sz="1000" dirty="0">
                <a:cs typeface="Arial"/>
              </a:rPr>
              <a:t>► Mobilité possible et aisée dans l’ensemble des ministères car corps interministériel (Gestion CIGEM).</a:t>
            </a:r>
          </a:p>
          <a:p>
            <a:r>
              <a:rPr lang="fr-FR" b="1" dirty="0">
                <a:solidFill>
                  <a:srgbClr val="00B0F0"/>
                </a:solidFill>
                <a:cs typeface="Arial"/>
              </a:rPr>
              <a:t>Un corps tremplin vers d’autres corps et FP</a:t>
            </a:r>
          </a:p>
          <a:p>
            <a:r>
              <a:rPr lang="fr-FR" sz="1000" dirty="0">
                <a:cs typeface="Arial"/>
              </a:rPr>
              <a:t>L’expérience réalisée sur les missions offertes au corps des attachés d’administration peut être aisément valorisée pour accéder aux corps d’encadrement supérieur tel que :</a:t>
            </a:r>
          </a:p>
          <a:p>
            <a:r>
              <a:rPr lang="fr-FR" sz="1000" dirty="0">
                <a:cs typeface="Arial"/>
              </a:rPr>
              <a:t>► Administrateur civil de l’Etat (INSP - ex-ENA, ou Tour extérieur) : Directeurs d’Administration, Préfectorale (sous-préfet, préfet), Diplomatie, Inspections générales (Finances, Administration, Affaires sociales, etc)</a:t>
            </a:r>
          </a:p>
          <a:p>
            <a:r>
              <a:rPr lang="fr-FR" sz="1000" dirty="0">
                <a:cs typeface="Arial"/>
              </a:rPr>
              <a:t>► Magistrats administratifs : TA, CAA, CE </a:t>
            </a:r>
            <a:endParaRPr lang="fr-FR" sz="1000" dirty="0"/>
          </a:p>
          <a:p>
            <a:r>
              <a:rPr lang="fr-FR" sz="1000" dirty="0">
                <a:cs typeface="Arial"/>
              </a:rPr>
              <a:t>Corps techniques d’inspection et de contrôle :</a:t>
            </a:r>
          </a:p>
          <a:p>
            <a:r>
              <a:rPr lang="fr-FR" sz="1000" dirty="0">
                <a:cs typeface="Arial"/>
              </a:rPr>
              <a:t>► Inspection du Travail, Affaires sociales et sanitaires, CCRF, etc</a:t>
            </a:r>
          </a:p>
          <a:p>
            <a:r>
              <a:rPr lang="fr-FR" b="1" dirty="0">
                <a:cs typeface="Arial"/>
              </a:rPr>
              <a:t>+</a:t>
            </a:r>
            <a:r>
              <a:rPr lang="fr-FR" sz="1000" dirty="0">
                <a:cs typeface="Arial"/>
              </a:rPr>
              <a:t> Passerelles vers les fonctions publiques territoriale et hospitalière</a:t>
            </a:r>
          </a:p>
          <a:p>
            <a:endParaRPr lang="fr-FR" dirty="0">
              <a:cs typeface="Arial"/>
            </a:endParaRPr>
          </a:p>
        </p:txBody>
      </p:sp>
      <p:sp>
        <p:nvSpPr>
          <p:cNvPr id="3" name="ZoneTexte 2">
            <a:extLst>
              <a:ext uri="{FF2B5EF4-FFF2-40B4-BE49-F238E27FC236}">
                <a16:creationId xmlns:a16="http://schemas.microsoft.com/office/drawing/2014/main" id="{E2EB558C-CCFC-C543-C92C-F0407A24F56B}"/>
              </a:ext>
            </a:extLst>
          </p:cNvPr>
          <p:cNvSpPr txBox="1"/>
          <p:nvPr/>
        </p:nvSpPr>
        <p:spPr>
          <a:xfrm>
            <a:off x="6114518" y="1548449"/>
            <a:ext cx="2874841" cy="215444"/>
          </a:xfrm>
          <a:prstGeom prst="rect">
            <a:avLst/>
          </a:prstGeom>
          <a:noFill/>
        </p:spPr>
        <p:txBody>
          <a:bodyPr wrap="square" rtlCol="0">
            <a:spAutoFit/>
          </a:bodyPr>
          <a:lstStyle/>
          <a:p>
            <a:r>
              <a:rPr lang="fr-FR" sz="800" b="1" dirty="0">
                <a:solidFill>
                  <a:srgbClr val="00B0F0"/>
                </a:solidFill>
              </a:rPr>
              <a:t>Valeur point d’indice au 1</a:t>
            </a:r>
            <a:r>
              <a:rPr lang="fr-FR" sz="800" b="1" baseline="30000" dirty="0">
                <a:solidFill>
                  <a:srgbClr val="00B0F0"/>
                </a:solidFill>
              </a:rPr>
              <a:t>er</a:t>
            </a:r>
            <a:r>
              <a:rPr lang="fr-FR" sz="800" b="1" dirty="0">
                <a:solidFill>
                  <a:srgbClr val="00B0F0"/>
                </a:solidFill>
              </a:rPr>
              <a:t> juillet 2023 : 4,92 €</a:t>
            </a:r>
          </a:p>
        </p:txBody>
      </p:sp>
    </p:spTree>
    <p:extLst>
      <p:ext uri="{BB962C8B-B14F-4D97-AF65-F5344CB8AC3E}">
        <p14:creationId xmlns:p14="http://schemas.microsoft.com/office/powerpoint/2010/main" val="1918418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37</a:t>
            </a:fld>
            <a:endParaRPr lang="fr-FR" dirty="0"/>
          </a:p>
        </p:txBody>
      </p:sp>
      <p:sp>
        <p:nvSpPr>
          <p:cNvPr id="3" name="Espace réservé du texte 2"/>
          <p:cNvSpPr>
            <a:spLocks noGrp="1"/>
          </p:cNvSpPr>
          <p:nvPr>
            <p:ph type="body" sz="quarter" idx="14"/>
          </p:nvPr>
        </p:nvSpPr>
        <p:spPr/>
        <p:txBody>
          <a:bodyPr/>
          <a:lstStyle/>
          <a:p>
            <a:endParaRPr lang="fr-FR" dirty="0"/>
          </a:p>
          <a:p>
            <a:r>
              <a:rPr lang="fr-FR" dirty="0"/>
              <a:t>Retrouvez-nous sur le stand DREETS-DDETS </a:t>
            </a:r>
          </a:p>
          <a:p>
            <a:r>
              <a:rPr lang="fr-FR" dirty="0"/>
              <a:t>Ou </a:t>
            </a:r>
          </a:p>
          <a:p>
            <a:pPr>
              <a:lnSpc>
                <a:spcPct val="115000"/>
              </a:lnSpc>
              <a:spcAft>
                <a:spcPts val="1000"/>
              </a:spcAft>
            </a:pPr>
            <a:r>
              <a:rPr lang="fr-FR" dirty="0"/>
              <a:t>Connectez-vous sur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800" b="1" u="sng"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https://pays-de-la-loire.dreets.gouv.fr/</a:t>
            </a:r>
            <a:endParaRPr lang="fr-FR" sz="1800" b="1" u="sng"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e la date 3"/>
          <p:cNvSpPr>
            <a:spLocks noGrp="1"/>
          </p:cNvSpPr>
          <p:nvPr>
            <p:ph type="dt" sz="half" idx="2"/>
          </p:nvPr>
        </p:nvSpPr>
        <p:spPr/>
        <p:txBody>
          <a:bodyPr/>
          <a:lstStyle/>
          <a:p>
            <a:fld id="{8E1290DD-BE4D-794B-919C-D565D1B9C67D}" type="datetime1">
              <a:rPr lang="fr-FR" cap="all" smtClean="0"/>
              <a:pPr/>
              <a:t>21/11/2023</a:t>
            </a:fld>
            <a:endParaRPr lang="fr-FR" cap="all" dirty="0"/>
          </a:p>
        </p:txBody>
      </p:sp>
      <p:sp>
        <p:nvSpPr>
          <p:cNvPr id="5" name="Espace réservé du texte 4"/>
          <p:cNvSpPr>
            <a:spLocks noGrp="1"/>
          </p:cNvSpPr>
          <p:nvPr>
            <p:ph type="body" sz="quarter" idx="13"/>
          </p:nvPr>
        </p:nvSpPr>
        <p:spPr>
          <a:xfrm>
            <a:off x="336716" y="1238102"/>
            <a:ext cx="8424614" cy="242951"/>
          </a:xfrm>
        </p:spPr>
        <p:txBody>
          <a:bodyPr/>
          <a:lstStyle/>
          <a:p>
            <a:endParaRPr lang="fr-FR" dirty="0"/>
          </a:p>
        </p:txBody>
      </p:sp>
      <p:sp>
        <p:nvSpPr>
          <p:cNvPr id="6" name="Titre 5"/>
          <p:cNvSpPr>
            <a:spLocks noGrp="1"/>
          </p:cNvSpPr>
          <p:nvPr>
            <p:ph type="title"/>
          </p:nvPr>
        </p:nvSpPr>
        <p:spPr/>
        <p:txBody>
          <a:bodyPr/>
          <a:lstStyle/>
          <a:p>
            <a:pPr algn="ctr"/>
            <a:r>
              <a:rPr lang="fr-FR" dirty="0"/>
              <a:t>Encore des questions ? </a:t>
            </a:r>
          </a:p>
        </p:txBody>
      </p:sp>
      <p:sp>
        <p:nvSpPr>
          <p:cNvPr id="8" name="Espace réservé du pied de page 7"/>
          <p:cNvSpPr>
            <a:spLocks noGrp="1"/>
          </p:cNvSpPr>
          <p:nvPr>
            <p:ph type="ftr" sz="quarter" idx="3"/>
          </p:nvPr>
        </p:nvSpPr>
        <p:spPr/>
        <p:txBody>
          <a:bodyPr/>
          <a:lstStyle/>
          <a:p>
            <a:r>
              <a:rPr lang="fr-FR" dirty="0"/>
              <a:t>DREETS Pays de la Loire - DDETS de Loire-Atlantique </a:t>
            </a:r>
          </a:p>
        </p:txBody>
      </p:sp>
      <p:sp>
        <p:nvSpPr>
          <p:cNvPr id="9" name="ZoneTexte 8">
            <a:extLst>
              <a:ext uri="{FF2B5EF4-FFF2-40B4-BE49-F238E27FC236}">
                <a16:creationId xmlns:a16="http://schemas.microsoft.com/office/drawing/2014/main" id="{74934232-4742-254E-8976-AF1ADDA35D37}"/>
              </a:ext>
            </a:extLst>
          </p:cNvPr>
          <p:cNvSpPr txBox="1"/>
          <p:nvPr/>
        </p:nvSpPr>
        <p:spPr>
          <a:xfrm>
            <a:off x="323849" y="1591108"/>
            <a:ext cx="5821769" cy="3231654"/>
          </a:xfrm>
          <a:prstGeom prst="rect">
            <a:avLst/>
          </a:prstGeom>
          <a:noFill/>
        </p:spPr>
        <p:txBody>
          <a:bodyPr wrap="square" rtlCol="0">
            <a:spAutoFit/>
          </a:bodyPr>
          <a:lstStyle/>
          <a:p>
            <a:r>
              <a:rPr lang="fr-FR" sz="1200" b="1" dirty="0">
                <a:solidFill>
                  <a:srgbClr val="00B0F0"/>
                </a:solidFill>
              </a:rPr>
              <a:t>Plus d’infos :</a:t>
            </a:r>
          </a:p>
          <a:p>
            <a:endParaRPr lang="fr-FR" sz="1200" dirty="0"/>
          </a:p>
          <a:p>
            <a:r>
              <a:rPr lang="fr-FR" sz="1200" dirty="0">
                <a:cs typeface="Arial"/>
              </a:rPr>
              <a:t>► </a:t>
            </a:r>
            <a:r>
              <a:rPr lang="fr-FR" sz="1200" dirty="0"/>
              <a:t>Sur les métiers de la fonction publique, les recrutements et voies d’accès :</a:t>
            </a:r>
          </a:p>
          <a:p>
            <a:r>
              <a:rPr lang="fr-FR" sz="1200" dirty="0">
                <a:hlinkClick r:id="rId3"/>
              </a:rPr>
              <a:t>https://www.fonction-publique.gouv.fr/devenir-agent-public/comment-integrer-la-fonction-publique</a:t>
            </a:r>
            <a:endParaRPr lang="fr-FR" sz="1200" dirty="0"/>
          </a:p>
          <a:p>
            <a:endParaRPr lang="fr-FR" sz="1200" dirty="0"/>
          </a:p>
          <a:p>
            <a:r>
              <a:rPr lang="fr-FR" sz="1200" dirty="0">
                <a:cs typeface="Arial"/>
              </a:rPr>
              <a:t>► Le calendrier général des concours :</a:t>
            </a:r>
          </a:p>
          <a:p>
            <a:r>
              <a:rPr lang="fr-FR" sz="1200" dirty="0">
                <a:hlinkClick r:id="rId4"/>
              </a:rPr>
              <a:t>https://www.fonction-publique.gouv.fr/devenir-agent-public/calendrier-general-concours</a:t>
            </a:r>
            <a:endParaRPr lang="fr-FR" sz="1200" dirty="0">
              <a:cs typeface="Arial"/>
            </a:endParaRPr>
          </a:p>
          <a:p>
            <a:endParaRPr lang="fr-FR" sz="1200" dirty="0">
              <a:cs typeface="Arial"/>
            </a:endParaRPr>
          </a:p>
          <a:p>
            <a:r>
              <a:rPr lang="fr-FR" sz="1200" dirty="0">
                <a:cs typeface="Arial"/>
              </a:rPr>
              <a:t>► </a:t>
            </a:r>
            <a:r>
              <a:rPr lang="fr-FR" sz="1200" dirty="0"/>
              <a:t>La page d’inscription aux IRA et autres informations :</a:t>
            </a:r>
            <a:endParaRPr lang="fr-FR" sz="1200" dirty="0">
              <a:cs typeface="Arial"/>
            </a:endParaRPr>
          </a:p>
          <a:p>
            <a:r>
              <a:rPr lang="fr-FR" sz="1200" dirty="0">
                <a:hlinkClick r:id="rId5"/>
              </a:rPr>
              <a:t>https://ira-inscription.fonction-publique.gouv.fr/</a:t>
            </a:r>
            <a:endParaRPr lang="fr-FR" sz="1200" dirty="0"/>
          </a:p>
          <a:p>
            <a:endParaRPr lang="fr-FR" sz="1200" dirty="0">
              <a:cs typeface="Arial"/>
            </a:endParaRPr>
          </a:p>
          <a:p>
            <a:r>
              <a:rPr lang="fr-FR" sz="1200" dirty="0">
                <a:cs typeface="Arial"/>
              </a:rPr>
              <a:t>► Site Choisir le service public :</a:t>
            </a:r>
          </a:p>
          <a:p>
            <a:r>
              <a:rPr lang="fr-FR" sz="1200" dirty="0">
                <a:cs typeface="Arial"/>
                <a:hlinkClick r:id="rId6"/>
              </a:rPr>
              <a:t>https://choisirleservicepublic.gouv.fr/</a:t>
            </a:r>
            <a:r>
              <a:rPr lang="fr-FR" sz="1200" dirty="0">
                <a:cs typeface="Arial"/>
              </a:rPr>
              <a:t> </a:t>
            </a:r>
          </a:p>
          <a:p>
            <a:endParaRPr lang="fr-FR" sz="1200" dirty="0"/>
          </a:p>
          <a:p>
            <a:endParaRPr lang="fr-FR" sz="1200" dirty="0"/>
          </a:p>
        </p:txBody>
      </p:sp>
    </p:spTree>
    <p:extLst>
      <p:ext uri="{BB962C8B-B14F-4D97-AF65-F5344CB8AC3E}">
        <p14:creationId xmlns:p14="http://schemas.microsoft.com/office/powerpoint/2010/main" val="238406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3" name="Espace réservé de la date 2"/>
          <p:cNvSpPr>
            <a:spLocks noGrp="1"/>
          </p:cNvSpPr>
          <p:nvPr>
            <p:ph type="dt" sz="half" idx="2"/>
          </p:nvPr>
        </p:nvSpPr>
        <p:spPr/>
        <p:txBody>
          <a:bodyPr/>
          <a:lstStyle/>
          <a:p>
            <a:fld id="{5F7325A3-5315-1B4B-A0D9-112471EB5837}" type="datetime1">
              <a:rPr lang="fr-FR" cap="all" smtClean="0"/>
              <a:pPr/>
              <a:t>21/11/2023</a:t>
            </a:fld>
            <a:endParaRPr lang="fr-FR" cap="all" dirty="0"/>
          </a:p>
        </p:txBody>
      </p:sp>
      <p:sp>
        <p:nvSpPr>
          <p:cNvPr id="4" name="Titre 3"/>
          <p:cNvSpPr>
            <a:spLocks noGrp="1"/>
          </p:cNvSpPr>
          <p:nvPr>
            <p:ph type="title"/>
          </p:nvPr>
        </p:nvSpPr>
        <p:spPr/>
        <p:txBody>
          <a:bodyPr/>
          <a:lstStyle/>
          <a:p>
            <a:r>
              <a:rPr lang="fr-FR" dirty="0"/>
              <a:t>Inspecteur du travail </a:t>
            </a:r>
            <a:br>
              <a:rPr lang="fr-FR" dirty="0"/>
            </a:br>
            <a:r>
              <a:rPr lang="fr-FR" sz="2000" dirty="0"/>
              <a:t>Intervention de Marion STOCCHETTI</a:t>
            </a:r>
          </a:p>
        </p:txBody>
      </p:sp>
      <p:sp>
        <p:nvSpPr>
          <p:cNvPr id="5" name="Espace réservé du numéro de diapositive 4"/>
          <p:cNvSpPr>
            <a:spLocks noGrp="1"/>
          </p:cNvSpPr>
          <p:nvPr>
            <p:ph type="sldNum" sz="quarter" idx="4"/>
          </p:nvPr>
        </p:nvSpPr>
        <p:spPr/>
        <p:txBody>
          <a:bodyPr/>
          <a:lstStyle/>
          <a:p>
            <a:fld id="{733122C9-A0B9-462F-8757-0847AD287B63}" type="slidenum">
              <a:rPr lang="fr-FR" smtClean="0"/>
              <a:pPr/>
              <a:t>4</a:t>
            </a:fld>
            <a:endParaRPr lang="fr-FR" dirty="0"/>
          </a:p>
        </p:txBody>
      </p:sp>
      <p:sp>
        <p:nvSpPr>
          <p:cNvPr id="6" name="Espace réservé du pied de page 5"/>
          <p:cNvSpPr>
            <a:spLocks noGrp="1"/>
          </p:cNvSpPr>
          <p:nvPr>
            <p:ph type="ftr" sz="quarter" idx="3"/>
          </p:nvPr>
        </p:nvSpPr>
        <p:spPr/>
        <p:txBody>
          <a:bodyPr/>
          <a:lstStyle/>
          <a:p>
            <a:r>
              <a:rPr lang="fr-FR" dirty="0"/>
              <a:t>DREETS Pays de la Loire - DDETS de Loire-Atlantique </a:t>
            </a:r>
          </a:p>
        </p:txBody>
      </p:sp>
    </p:spTree>
    <p:extLst>
      <p:ext uri="{BB962C8B-B14F-4D97-AF65-F5344CB8AC3E}">
        <p14:creationId xmlns:p14="http://schemas.microsoft.com/office/powerpoint/2010/main" val="3894841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138417"/>
          </a:xfrm>
          <a:custGeom>
            <a:avLst/>
            <a:gdLst/>
            <a:ahLst/>
            <a:cxnLst/>
            <a:rect l="l" t="t" r="r" b="b"/>
            <a:pathLst>
              <a:path w="11430000" h="6419850">
                <a:moveTo>
                  <a:pt x="0" y="0"/>
                </a:moveTo>
                <a:lnTo>
                  <a:pt x="11429999" y="0"/>
                </a:lnTo>
                <a:lnTo>
                  <a:pt x="11429999" y="6419849"/>
                </a:lnTo>
                <a:lnTo>
                  <a:pt x="0" y="6419849"/>
                </a:lnTo>
                <a:lnTo>
                  <a:pt x="0" y="0"/>
                </a:lnTo>
                <a:close/>
              </a:path>
            </a:pathLst>
          </a:custGeom>
          <a:solidFill>
            <a:srgbClr val="F6F6F6"/>
          </a:solidFill>
        </p:spPr>
        <p:txBody>
          <a:bodyPr wrap="square" lIns="0" tIns="0" rIns="0" bIns="0" rtlCol="0"/>
          <a:lstStyle/>
          <a:p>
            <a:endParaRPr lang="fr-FR" b="1" dirty="0">
              <a:latin typeface="Marianne Medium" panose="02000000000000000000" pitchFamily="2" charset="0"/>
            </a:endParaRPr>
          </a:p>
          <a:p>
            <a:endParaRPr lang="fr-FR" b="1" dirty="0">
              <a:latin typeface="Marianne Medium" panose="02000000000000000000" pitchFamily="2" charset="0"/>
            </a:endParaRPr>
          </a:p>
          <a:p>
            <a:endParaRPr lang="fr-FR" b="1" dirty="0">
              <a:latin typeface="Marianne Medium" panose="02000000000000000000" pitchFamily="2" charset="0"/>
            </a:endParaRPr>
          </a:p>
          <a:p>
            <a:pPr marL="358775"/>
            <a:r>
              <a:rPr lang="fr-FR" b="1" dirty="0">
                <a:solidFill>
                  <a:srgbClr val="CB4F38"/>
                </a:solidFill>
                <a:latin typeface="Marianne Medium" panose="02000000000000000000" pitchFamily="2" charset="0"/>
                <a:ea typeface="Fira Sans Extra Condensed Medium"/>
                <a:cs typeface="Lucida Sans Unicode"/>
                <a:sym typeface="Fira Sans Extra Condensed Medium"/>
              </a:rPr>
              <a:t>Témoignage pour mieux comprendre le métier :</a:t>
            </a:r>
            <a:br>
              <a:rPr lang="fr-FR" b="1" dirty="0">
                <a:solidFill>
                  <a:srgbClr val="CB4F38"/>
                </a:solidFill>
                <a:latin typeface="Marianne Medium" panose="02000000000000000000" pitchFamily="2" charset="0"/>
                <a:ea typeface="Fira Sans Extra Condensed Medium"/>
                <a:cs typeface="Lucida Sans Unicode"/>
                <a:sym typeface="Fira Sans Extra Condensed Medium"/>
              </a:rPr>
            </a:br>
            <a:endParaRPr lang="fr-FR" b="1" dirty="0">
              <a:solidFill>
                <a:srgbClr val="CB4F38"/>
              </a:solidFill>
              <a:latin typeface="Marianne Medium" panose="02000000000000000000" pitchFamily="2" charset="0"/>
              <a:ea typeface="Fira Sans Extra Condensed Medium"/>
              <a:cs typeface="Lucida Sans Unicode"/>
              <a:sym typeface="Fira Sans Extra Condensed Medium"/>
            </a:endParaRPr>
          </a:p>
          <a:p>
            <a:pPr marL="358775"/>
            <a:r>
              <a:rPr lang="fr-FR" dirty="0">
                <a:hlinkClick r:id="rId3"/>
              </a:rPr>
              <a:t>Devenez inspecteur du travail ! (travail-emploi.gouv.fr)</a:t>
            </a:r>
            <a:endParaRPr dirty="0"/>
          </a:p>
        </p:txBody>
      </p:sp>
      <p:pic>
        <p:nvPicPr>
          <p:cNvPr id="2050"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012160" y="30724"/>
            <a:ext cx="2906676"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p:nvPr>
        </p:nvSpPr>
        <p:spPr>
          <a:xfrm>
            <a:off x="343508" y="1851670"/>
            <a:ext cx="5482952" cy="1294879"/>
          </a:xfrm>
        </p:spPr>
        <p:txBody>
          <a:bodyPr/>
          <a:lstStyle/>
          <a:p>
            <a:r>
              <a:rPr lang="fr-FR" b="1" dirty="0">
                <a:latin typeface="Marianne Medium" panose="02000000000000000000" pitchFamily="2" charset="0"/>
              </a:rPr>
              <a:t>Pour plus d’informations : </a:t>
            </a:r>
            <a:br>
              <a:rPr lang="fr-FR" sz="1600" b="1" dirty="0">
                <a:latin typeface="+mn-lt"/>
              </a:rPr>
            </a:br>
            <a:br>
              <a:rPr lang="fr-FR" sz="1600" dirty="0">
                <a:latin typeface="+mn-lt"/>
              </a:rPr>
            </a:br>
            <a:r>
              <a:rPr lang="fr-FR" sz="1600" dirty="0">
                <a:solidFill>
                  <a:schemeClr val="accent2">
                    <a:lumMod val="60000"/>
                    <a:lumOff val="40000"/>
                  </a:schemeClr>
                </a:solidFill>
                <a:latin typeface="+mn-lt"/>
                <a:hlinkClick r:id="rId5"/>
              </a:rPr>
              <a:t>https://travail-emploi.gouv.fr/metiers-et-concours/</a:t>
            </a:r>
            <a:br>
              <a:rPr lang="fr-FR" sz="1600" dirty="0">
                <a:solidFill>
                  <a:schemeClr val="accent2">
                    <a:lumMod val="60000"/>
                    <a:lumOff val="40000"/>
                  </a:schemeClr>
                </a:solidFill>
                <a:latin typeface="+mn-lt"/>
                <a:hlinkClick r:id="rId5"/>
              </a:rPr>
            </a:br>
            <a:r>
              <a:rPr lang="fr-FR" sz="1600" dirty="0">
                <a:solidFill>
                  <a:schemeClr val="accent2">
                    <a:lumMod val="60000"/>
                    <a:lumOff val="40000"/>
                  </a:schemeClr>
                </a:solidFill>
                <a:latin typeface="+mn-lt"/>
                <a:hlinkClick r:id="rId5"/>
              </a:rPr>
              <a:t>devenir-inspecteur-du-travail</a:t>
            </a:r>
            <a:endParaRPr lang="fr-FR" sz="1600" dirty="0">
              <a:solidFill>
                <a:schemeClr val="accent2">
                  <a:lumMod val="60000"/>
                  <a:lumOff val="40000"/>
                </a:schemeClr>
              </a:solidFill>
              <a:latin typeface="+mn-lt"/>
            </a:endParaRPr>
          </a:p>
        </p:txBody>
      </p:sp>
      <p:pic>
        <p:nvPicPr>
          <p:cNvPr id="2051" name="Picture 3" descr="Z:\2. ACTIVITE 2022\7. COMMUNICATION\Attractivite_IT\qrcode_infosmetier.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627784" y="350785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8171" y="53327"/>
            <a:ext cx="611479" cy="555323"/>
          </a:xfrm>
          <a:prstGeom prst="rect">
            <a:avLst/>
          </a:prstGeom>
        </p:spPr>
      </p:pic>
      <p:grpSp>
        <p:nvGrpSpPr>
          <p:cNvPr id="8" name="Groupe 7"/>
          <p:cNvGrpSpPr/>
          <p:nvPr/>
        </p:nvGrpSpPr>
        <p:grpSpPr>
          <a:xfrm>
            <a:off x="4283968" y="53327"/>
            <a:ext cx="1645392" cy="666684"/>
            <a:chOff x="7247085" y="116652"/>
            <a:chExt cx="1645392" cy="666684"/>
          </a:xfrm>
        </p:grpSpPr>
        <p:pic>
          <p:nvPicPr>
            <p:cNvPr id="9" name="Image 8"/>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848869" y="313357"/>
              <a:ext cx="1043608" cy="469979"/>
            </a:xfrm>
            <a:prstGeom prst="rect">
              <a:avLst/>
            </a:prstGeom>
          </p:spPr>
        </p:pic>
        <p:sp>
          <p:nvSpPr>
            <p:cNvPr id="10" name="ZoneTexte 9"/>
            <p:cNvSpPr txBox="1"/>
            <p:nvPr/>
          </p:nvSpPr>
          <p:spPr>
            <a:xfrm>
              <a:off x="7247085" y="116652"/>
              <a:ext cx="1645392" cy="215444"/>
            </a:xfrm>
            <a:prstGeom prst="rect">
              <a:avLst/>
            </a:prstGeom>
            <a:noFill/>
          </p:spPr>
          <p:txBody>
            <a:bodyPr wrap="square" rtlCol="0">
              <a:spAutoFit/>
            </a:bodyPr>
            <a:lstStyle/>
            <a:p>
              <a:pPr algn="r"/>
              <a:r>
                <a:rPr lang="fr-FR" sz="800" dirty="0">
                  <a:latin typeface="Marianne" panose="02000000000000000000" pitchFamily="2" charset="0"/>
                </a:rPr>
                <a:t>Direction générale du travail</a:t>
              </a:r>
            </a:p>
          </p:txBody>
        </p:sp>
      </p:grpSp>
    </p:spTree>
    <p:extLst>
      <p:ext uri="{BB962C8B-B14F-4D97-AF65-F5344CB8AC3E}">
        <p14:creationId xmlns:p14="http://schemas.microsoft.com/office/powerpoint/2010/main" val="19174924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afterEffect">
                                  <p:stCondLst>
                                    <p:cond delay="0"/>
                                  </p:stCondLst>
                                  <p:childTnLst>
                                    <p:animClr clrSpc="hsl" dir="cw">
                                      <p:cBhvr override="childStyle">
                                        <p:cTn id="6" dur="500" fill="hold"/>
                                        <p:tgtEl>
                                          <p:spTgt spid="3"/>
                                        </p:tgtEl>
                                        <p:attrNameLst>
                                          <p:attrName>style.color</p:attrName>
                                        </p:attrNameLst>
                                      </p:cBhvr>
                                      <p:by>
                                        <p:hsl h="0" s="-12549" l="-25098"/>
                                      </p:by>
                                    </p:animClr>
                                    <p:animClr clrSpc="hsl" dir="cw">
                                      <p:cBhvr>
                                        <p:cTn id="7" dur="500" fill="hold"/>
                                        <p:tgtEl>
                                          <p:spTgt spid="3"/>
                                        </p:tgtEl>
                                        <p:attrNameLst>
                                          <p:attrName>fillcolor</p:attrName>
                                        </p:attrNameLst>
                                      </p:cBhvr>
                                      <p:by>
                                        <p:hsl h="0" s="-12549" l="-25098"/>
                                      </p:by>
                                    </p:animClr>
                                    <p:animClr clrSpc="hsl" dir="cw">
                                      <p:cBhvr>
                                        <p:cTn id="8" dur="500" fill="hold"/>
                                        <p:tgtEl>
                                          <p:spTgt spid="3"/>
                                        </p:tgtEl>
                                        <p:attrNameLst>
                                          <p:attrName>stroke.color</p:attrName>
                                        </p:attrNameLst>
                                      </p:cBhvr>
                                      <p:by>
                                        <p:hsl h="0" s="-12549" l="-25098"/>
                                      </p:by>
                                    </p:animClr>
                                    <p:set>
                                      <p:cBhvr>
                                        <p:cTn id="9" dur="500" fill="hold"/>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mph" presetSubtype="0" fill="remove" nodeType="clickEffect">
                                  <p:stCondLst>
                                    <p:cond delay="0"/>
                                  </p:stCondLst>
                                  <p:childTnLst>
                                    <p:animScale>
                                      <p:cBhvr>
                                        <p:cTn id="13" dur="2000" fill="hold"/>
                                        <p:tgtEl>
                                          <p:spTgt spid="20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939776"/>
            <a:ext cx="9144000" cy="1642625"/>
          </a:xfrm>
          <a:prstGeom prst="rect">
            <a:avLst/>
          </a:prstGeom>
          <a:gradFill flip="none" rotWithShape="1">
            <a:gsLst>
              <a:gs pos="0">
                <a:schemeClr val="accent5">
                  <a:lumMod val="75000"/>
                </a:schemeClr>
              </a:gs>
              <a:gs pos="50000">
                <a:schemeClr val="accent5">
                  <a:shade val="67500"/>
                  <a:satMod val="115000"/>
                </a:schemeClr>
              </a:gs>
              <a:gs pos="100000">
                <a:schemeClr val="accent5">
                  <a:lumMod val="60000"/>
                  <a:lumOff val="40000"/>
                </a:schemeClr>
              </a:gs>
            </a:gsLst>
            <a:path path="circle">
              <a:fillToRect l="100000" b="100000"/>
            </a:path>
            <a:tileRect t="-100000" r="-100000"/>
          </a:gra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dirty="0"/>
          </a:p>
        </p:txBody>
      </p:sp>
      <p:sp>
        <p:nvSpPr>
          <p:cNvPr id="3" name="object 3"/>
          <p:cNvSpPr/>
          <p:nvPr/>
        </p:nvSpPr>
        <p:spPr>
          <a:xfrm>
            <a:off x="22859" y="2625908"/>
            <a:ext cx="9144000" cy="1674034"/>
          </a:xfrm>
          <a:custGeom>
            <a:avLst/>
            <a:gdLst/>
            <a:ahLst/>
            <a:cxnLst/>
            <a:rect l="l" t="t" r="r" b="b"/>
            <a:pathLst>
              <a:path w="11430000" h="2486025">
                <a:moveTo>
                  <a:pt x="11429999" y="2486024"/>
                </a:moveTo>
                <a:lnTo>
                  <a:pt x="0" y="2486024"/>
                </a:lnTo>
                <a:lnTo>
                  <a:pt x="0" y="0"/>
                </a:lnTo>
                <a:lnTo>
                  <a:pt x="11429999" y="0"/>
                </a:lnTo>
                <a:lnTo>
                  <a:pt x="11429999" y="2486024"/>
                </a:lnTo>
                <a:close/>
              </a:path>
            </a:pathLst>
          </a:custGeom>
          <a:solidFill>
            <a:srgbClr val="097D9D"/>
          </a:solidFill>
        </p:spPr>
        <p:txBody>
          <a:bodyPr wrap="square" lIns="0" tIns="0" rIns="0" bIns="0" rtlCol="0"/>
          <a:lstStyle/>
          <a:p>
            <a:endParaRPr dirty="0"/>
          </a:p>
        </p:txBody>
      </p:sp>
      <p:pic>
        <p:nvPicPr>
          <p:cNvPr id="4" name="object 4"/>
          <p:cNvPicPr/>
          <p:nvPr/>
        </p:nvPicPr>
        <p:blipFill>
          <a:blip r:embed="rId3" cstate="print"/>
          <a:stretch>
            <a:fillRect/>
          </a:stretch>
        </p:blipFill>
        <p:spPr>
          <a:xfrm>
            <a:off x="542925" y="1635646"/>
            <a:ext cx="1417319" cy="977748"/>
          </a:xfrm>
          <a:prstGeom prst="rect">
            <a:avLst/>
          </a:prstGeom>
        </p:spPr>
      </p:pic>
      <p:pic>
        <p:nvPicPr>
          <p:cNvPr id="5" name="object 5"/>
          <p:cNvPicPr/>
          <p:nvPr/>
        </p:nvPicPr>
        <p:blipFill>
          <a:blip r:embed="rId4" cstate="print"/>
          <a:stretch>
            <a:fillRect/>
          </a:stretch>
        </p:blipFill>
        <p:spPr>
          <a:xfrm>
            <a:off x="1931670" y="1761089"/>
            <a:ext cx="1583054" cy="874826"/>
          </a:xfrm>
          <a:prstGeom prst="rect">
            <a:avLst/>
          </a:prstGeom>
        </p:spPr>
      </p:pic>
      <p:pic>
        <p:nvPicPr>
          <p:cNvPr id="6" name="object 6"/>
          <p:cNvPicPr/>
          <p:nvPr/>
        </p:nvPicPr>
        <p:blipFill>
          <a:blip r:embed="rId5" cstate="print"/>
          <a:stretch>
            <a:fillRect/>
          </a:stretch>
        </p:blipFill>
        <p:spPr>
          <a:xfrm>
            <a:off x="3480434" y="1589555"/>
            <a:ext cx="1560194" cy="1006336"/>
          </a:xfrm>
          <a:prstGeom prst="rect">
            <a:avLst/>
          </a:prstGeom>
        </p:spPr>
      </p:pic>
      <p:pic>
        <p:nvPicPr>
          <p:cNvPr id="7" name="object 7"/>
          <p:cNvPicPr/>
          <p:nvPr/>
        </p:nvPicPr>
        <p:blipFill>
          <a:blip r:embed="rId6" cstate="print"/>
          <a:stretch>
            <a:fillRect/>
          </a:stretch>
        </p:blipFill>
        <p:spPr>
          <a:xfrm>
            <a:off x="5132070" y="1526659"/>
            <a:ext cx="1754505" cy="1069233"/>
          </a:xfrm>
          <a:prstGeom prst="rect">
            <a:avLst/>
          </a:prstGeom>
        </p:spPr>
      </p:pic>
      <p:pic>
        <p:nvPicPr>
          <p:cNvPr id="8" name="object 8"/>
          <p:cNvPicPr/>
          <p:nvPr/>
        </p:nvPicPr>
        <p:blipFill>
          <a:blip r:embed="rId7" cstate="print"/>
          <a:stretch>
            <a:fillRect/>
          </a:stretch>
        </p:blipFill>
        <p:spPr>
          <a:xfrm>
            <a:off x="6875145" y="1292228"/>
            <a:ext cx="1794510" cy="1303663"/>
          </a:xfrm>
          <a:prstGeom prst="rect">
            <a:avLst/>
          </a:prstGeom>
        </p:spPr>
      </p:pic>
      <p:sp>
        <p:nvSpPr>
          <p:cNvPr id="9" name="object 9"/>
          <p:cNvSpPr/>
          <p:nvPr/>
        </p:nvSpPr>
        <p:spPr>
          <a:xfrm>
            <a:off x="925819" y="2715766"/>
            <a:ext cx="2040636" cy="410667"/>
          </a:xfrm>
          <a:custGeom>
            <a:avLst/>
            <a:gdLst/>
            <a:ahLst/>
            <a:cxnLst/>
            <a:rect l="l" t="t" r="r" b="b"/>
            <a:pathLst>
              <a:path w="2550795" h="513079">
                <a:moveTo>
                  <a:pt x="271576" y="184823"/>
                </a:moveTo>
                <a:lnTo>
                  <a:pt x="261289" y="173393"/>
                </a:lnTo>
                <a:lnTo>
                  <a:pt x="246430" y="173393"/>
                </a:lnTo>
                <a:lnTo>
                  <a:pt x="244779" y="173355"/>
                </a:lnTo>
                <a:lnTo>
                  <a:pt x="233845" y="184086"/>
                </a:lnTo>
                <a:lnTo>
                  <a:pt x="233883" y="187413"/>
                </a:lnTo>
                <a:lnTo>
                  <a:pt x="244995" y="198132"/>
                </a:lnTo>
                <a:lnTo>
                  <a:pt x="246659" y="198081"/>
                </a:lnTo>
                <a:lnTo>
                  <a:pt x="246659" y="338848"/>
                </a:lnTo>
                <a:lnTo>
                  <a:pt x="257467" y="349643"/>
                </a:lnTo>
                <a:lnTo>
                  <a:pt x="260781" y="349643"/>
                </a:lnTo>
                <a:lnTo>
                  <a:pt x="271576" y="338848"/>
                </a:lnTo>
                <a:lnTo>
                  <a:pt x="271576" y="184823"/>
                </a:lnTo>
                <a:close/>
              </a:path>
              <a:path w="2550795" h="513079">
                <a:moveTo>
                  <a:pt x="514350" y="247650"/>
                </a:moveTo>
                <a:lnTo>
                  <a:pt x="507771" y="198120"/>
                </a:lnTo>
                <a:lnTo>
                  <a:pt x="491553" y="149860"/>
                </a:lnTo>
                <a:lnTo>
                  <a:pt x="479996" y="128231"/>
                </a:lnTo>
                <a:lnTo>
                  <a:pt x="479996" y="265430"/>
                </a:lnTo>
                <a:lnTo>
                  <a:pt x="479704" y="270510"/>
                </a:lnTo>
                <a:lnTo>
                  <a:pt x="472592" y="313690"/>
                </a:lnTo>
                <a:lnTo>
                  <a:pt x="460311" y="347980"/>
                </a:lnTo>
                <a:lnTo>
                  <a:pt x="457187" y="355600"/>
                </a:lnTo>
                <a:lnTo>
                  <a:pt x="450303" y="368300"/>
                </a:lnTo>
                <a:lnTo>
                  <a:pt x="446557" y="374650"/>
                </a:lnTo>
                <a:lnTo>
                  <a:pt x="438442" y="386080"/>
                </a:lnTo>
                <a:lnTo>
                  <a:pt x="434098" y="392430"/>
                </a:lnTo>
                <a:lnTo>
                  <a:pt x="404215" y="424180"/>
                </a:lnTo>
                <a:lnTo>
                  <a:pt x="392938" y="433070"/>
                </a:lnTo>
                <a:lnTo>
                  <a:pt x="387083" y="438150"/>
                </a:lnTo>
                <a:lnTo>
                  <a:pt x="374942" y="445770"/>
                </a:lnTo>
                <a:lnTo>
                  <a:pt x="368681" y="449580"/>
                </a:lnTo>
                <a:lnTo>
                  <a:pt x="355815" y="455930"/>
                </a:lnTo>
                <a:lnTo>
                  <a:pt x="349224" y="459740"/>
                </a:lnTo>
                <a:lnTo>
                  <a:pt x="328866" y="467360"/>
                </a:lnTo>
                <a:lnTo>
                  <a:pt x="314896" y="472440"/>
                </a:lnTo>
                <a:lnTo>
                  <a:pt x="286296" y="477520"/>
                </a:lnTo>
                <a:lnTo>
                  <a:pt x="271767" y="478790"/>
                </a:lnTo>
                <a:lnTo>
                  <a:pt x="264477" y="480060"/>
                </a:lnTo>
                <a:lnTo>
                  <a:pt x="249885" y="480060"/>
                </a:lnTo>
                <a:lnTo>
                  <a:pt x="242595" y="478790"/>
                </a:lnTo>
                <a:lnTo>
                  <a:pt x="228066" y="477520"/>
                </a:lnTo>
                <a:lnTo>
                  <a:pt x="199466" y="472440"/>
                </a:lnTo>
                <a:lnTo>
                  <a:pt x="185496" y="467360"/>
                </a:lnTo>
                <a:lnTo>
                  <a:pt x="165138" y="459740"/>
                </a:lnTo>
                <a:lnTo>
                  <a:pt x="158546" y="455930"/>
                </a:lnTo>
                <a:lnTo>
                  <a:pt x="145681" y="449580"/>
                </a:lnTo>
                <a:lnTo>
                  <a:pt x="139420" y="445770"/>
                </a:lnTo>
                <a:lnTo>
                  <a:pt x="127279" y="438150"/>
                </a:lnTo>
                <a:lnTo>
                  <a:pt x="121424" y="433070"/>
                </a:lnTo>
                <a:lnTo>
                  <a:pt x="110147" y="424180"/>
                </a:lnTo>
                <a:lnTo>
                  <a:pt x="80264" y="392430"/>
                </a:lnTo>
                <a:lnTo>
                  <a:pt x="75920" y="386080"/>
                </a:lnTo>
                <a:lnTo>
                  <a:pt x="67805" y="374650"/>
                </a:lnTo>
                <a:lnTo>
                  <a:pt x="64058" y="368300"/>
                </a:lnTo>
                <a:lnTo>
                  <a:pt x="57175" y="355600"/>
                </a:lnTo>
                <a:lnTo>
                  <a:pt x="54051" y="347980"/>
                </a:lnTo>
                <a:lnTo>
                  <a:pt x="48463" y="335280"/>
                </a:lnTo>
                <a:lnTo>
                  <a:pt x="37160" y="293370"/>
                </a:lnTo>
                <a:lnTo>
                  <a:pt x="34366" y="265430"/>
                </a:lnTo>
                <a:lnTo>
                  <a:pt x="34366" y="247650"/>
                </a:lnTo>
                <a:lnTo>
                  <a:pt x="40005" y="205740"/>
                </a:lnTo>
                <a:lnTo>
                  <a:pt x="54051" y="165100"/>
                </a:lnTo>
                <a:lnTo>
                  <a:pt x="57175" y="157480"/>
                </a:lnTo>
                <a:lnTo>
                  <a:pt x="64058" y="144780"/>
                </a:lnTo>
                <a:lnTo>
                  <a:pt x="67805" y="138430"/>
                </a:lnTo>
                <a:lnTo>
                  <a:pt x="75920" y="127000"/>
                </a:lnTo>
                <a:lnTo>
                  <a:pt x="80264" y="120650"/>
                </a:lnTo>
                <a:lnTo>
                  <a:pt x="110147" y="88900"/>
                </a:lnTo>
                <a:lnTo>
                  <a:pt x="121424" y="80010"/>
                </a:lnTo>
                <a:lnTo>
                  <a:pt x="127279" y="74930"/>
                </a:lnTo>
                <a:lnTo>
                  <a:pt x="139420" y="67310"/>
                </a:lnTo>
                <a:lnTo>
                  <a:pt x="145681" y="63500"/>
                </a:lnTo>
                <a:lnTo>
                  <a:pt x="158546" y="57150"/>
                </a:lnTo>
                <a:lnTo>
                  <a:pt x="165138" y="53340"/>
                </a:lnTo>
                <a:lnTo>
                  <a:pt x="178625" y="48260"/>
                </a:lnTo>
                <a:lnTo>
                  <a:pt x="199466" y="40640"/>
                </a:lnTo>
                <a:lnTo>
                  <a:pt x="228066" y="35560"/>
                </a:lnTo>
                <a:lnTo>
                  <a:pt x="242595" y="34290"/>
                </a:lnTo>
                <a:lnTo>
                  <a:pt x="249885" y="33020"/>
                </a:lnTo>
                <a:lnTo>
                  <a:pt x="257175" y="33020"/>
                </a:lnTo>
                <a:lnTo>
                  <a:pt x="264477" y="34290"/>
                </a:lnTo>
                <a:lnTo>
                  <a:pt x="271754" y="34290"/>
                </a:lnTo>
                <a:lnTo>
                  <a:pt x="314871" y="40640"/>
                </a:lnTo>
                <a:lnTo>
                  <a:pt x="355765" y="57150"/>
                </a:lnTo>
                <a:lnTo>
                  <a:pt x="368642" y="63500"/>
                </a:lnTo>
                <a:lnTo>
                  <a:pt x="374891" y="67310"/>
                </a:lnTo>
                <a:lnTo>
                  <a:pt x="387019" y="74930"/>
                </a:lnTo>
                <a:lnTo>
                  <a:pt x="392874" y="80010"/>
                </a:lnTo>
                <a:lnTo>
                  <a:pt x="404152" y="88900"/>
                </a:lnTo>
                <a:lnTo>
                  <a:pt x="434035" y="120650"/>
                </a:lnTo>
                <a:lnTo>
                  <a:pt x="438378" y="127000"/>
                </a:lnTo>
                <a:lnTo>
                  <a:pt x="446493" y="138430"/>
                </a:lnTo>
                <a:lnTo>
                  <a:pt x="450240" y="144780"/>
                </a:lnTo>
                <a:lnTo>
                  <a:pt x="457123" y="157480"/>
                </a:lnTo>
                <a:lnTo>
                  <a:pt x="460248" y="165100"/>
                </a:lnTo>
                <a:lnTo>
                  <a:pt x="465836" y="177800"/>
                </a:lnTo>
                <a:lnTo>
                  <a:pt x="477177" y="219710"/>
                </a:lnTo>
                <a:lnTo>
                  <a:pt x="479996" y="265430"/>
                </a:lnTo>
                <a:lnTo>
                  <a:pt x="479996" y="128231"/>
                </a:lnTo>
                <a:lnTo>
                  <a:pt x="475691" y="120650"/>
                </a:lnTo>
                <a:lnTo>
                  <a:pt x="466331" y="106680"/>
                </a:lnTo>
                <a:lnTo>
                  <a:pt x="461327" y="100330"/>
                </a:lnTo>
                <a:lnTo>
                  <a:pt x="450634" y="86360"/>
                </a:lnTo>
                <a:lnTo>
                  <a:pt x="444982" y="81280"/>
                </a:lnTo>
                <a:lnTo>
                  <a:pt x="433070" y="68580"/>
                </a:lnTo>
                <a:lnTo>
                  <a:pt x="426847" y="63500"/>
                </a:lnTo>
                <a:lnTo>
                  <a:pt x="413816" y="52070"/>
                </a:lnTo>
                <a:lnTo>
                  <a:pt x="407060" y="46990"/>
                </a:lnTo>
                <a:lnTo>
                  <a:pt x="393052" y="38100"/>
                </a:lnTo>
                <a:lnTo>
                  <a:pt x="385838" y="34290"/>
                </a:lnTo>
                <a:lnTo>
                  <a:pt x="383717" y="33020"/>
                </a:lnTo>
                <a:lnTo>
                  <a:pt x="347814" y="15240"/>
                </a:lnTo>
                <a:lnTo>
                  <a:pt x="315620" y="6350"/>
                </a:lnTo>
                <a:lnTo>
                  <a:pt x="299097" y="2540"/>
                </a:lnTo>
                <a:lnTo>
                  <a:pt x="290766" y="1270"/>
                </a:lnTo>
                <a:lnTo>
                  <a:pt x="274002" y="0"/>
                </a:lnTo>
                <a:lnTo>
                  <a:pt x="240360" y="0"/>
                </a:lnTo>
                <a:lnTo>
                  <a:pt x="223596" y="1270"/>
                </a:lnTo>
                <a:lnTo>
                  <a:pt x="215265" y="2540"/>
                </a:lnTo>
                <a:lnTo>
                  <a:pt x="198742" y="6350"/>
                </a:lnTo>
                <a:lnTo>
                  <a:pt x="190588" y="7620"/>
                </a:lnTo>
                <a:lnTo>
                  <a:pt x="166547" y="15240"/>
                </a:lnTo>
                <a:lnTo>
                  <a:pt x="150977" y="21590"/>
                </a:lnTo>
                <a:lnTo>
                  <a:pt x="143383" y="25400"/>
                </a:lnTo>
                <a:lnTo>
                  <a:pt x="128524" y="34290"/>
                </a:lnTo>
                <a:lnTo>
                  <a:pt x="121310" y="38100"/>
                </a:lnTo>
                <a:lnTo>
                  <a:pt x="107302" y="46990"/>
                </a:lnTo>
                <a:lnTo>
                  <a:pt x="100545" y="52070"/>
                </a:lnTo>
                <a:lnTo>
                  <a:pt x="87515" y="63500"/>
                </a:lnTo>
                <a:lnTo>
                  <a:pt x="81292" y="68580"/>
                </a:lnTo>
                <a:lnTo>
                  <a:pt x="69380" y="81280"/>
                </a:lnTo>
                <a:lnTo>
                  <a:pt x="63728" y="86360"/>
                </a:lnTo>
                <a:lnTo>
                  <a:pt x="53035" y="100330"/>
                </a:lnTo>
                <a:lnTo>
                  <a:pt x="26403" y="142240"/>
                </a:lnTo>
                <a:lnTo>
                  <a:pt x="8636" y="190500"/>
                </a:lnTo>
                <a:lnTo>
                  <a:pt x="419" y="240030"/>
                </a:lnTo>
                <a:lnTo>
                  <a:pt x="0" y="247650"/>
                </a:lnTo>
                <a:lnTo>
                  <a:pt x="0" y="265430"/>
                </a:lnTo>
                <a:lnTo>
                  <a:pt x="6591" y="314960"/>
                </a:lnTo>
                <a:lnTo>
                  <a:pt x="22809" y="363220"/>
                </a:lnTo>
                <a:lnTo>
                  <a:pt x="48031" y="406400"/>
                </a:lnTo>
                <a:lnTo>
                  <a:pt x="53035" y="412750"/>
                </a:lnTo>
                <a:lnTo>
                  <a:pt x="63728" y="426720"/>
                </a:lnTo>
                <a:lnTo>
                  <a:pt x="69380" y="431800"/>
                </a:lnTo>
                <a:lnTo>
                  <a:pt x="81292" y="444500"/>
                </a:lnTo>
                <a:lnTo>
                  <a:pt x="87515" y="449580"/>
                </a:lnTo>
                <a:lnTo>
                  <a:pt x="100545" y="461010"/>
                </a:lnTo>
                <a:lnTo>
                  <a:pt x="107302" y="466090"/>
                </a:lnTo>
                <a:lnTo>
                  <a:pt x="121310" y="474980"/>
                </a:lnTo>
                <a:lnTo>
                  <a:pt x="128524" y="478790"/>
                </a:lnTo>
                <a:lnTo>
                  <a:pt x="143383" y="487680"/>
                </a:lnTo>
                <a:lnTo>
                  <a:pt x="150977" y="491490"/>
                </a:lnTo>
                <a:lnTo>
                  <a:pt x="166547" y="497840"/>
                </a:lnTo>
                <a:lnTo>
                  <a:pt x="190588" y="505460"/>
                </a:lnTo>
                <a:lnTo>
                  <a:pt x="198742" y="506730"/>
                </a:lnTo>
                <a:lnTo>
                  <a:pt x="215265" y="510540"/>
                </a:lnTo>
                <a:lnTo>
                  <a:pt x="223596" y="511810"/>
                </a:lnTo>
                <a:lnTo>
                  <a:pt x="240360" y="513080"/>
                </a:lnTo>
                <a:lnTo>
                  <a:pt x="274002" y="513080"/>
                </a:lnTo>
                <a:lnTo>
                  <a:pt x="290753" y="511810"/>
                </a:lnTo>
                <a:lnTo>
                  <a:pt x="299072" y="510540"/>
                </a:lnTo>
                <a:lnTo>
                  <a:pt x="315582" y="506730"/>
                </a:lnTo>
                <a:lnTo>
                  <a:pt x="323735" y="505460"/>
                </a:lnTo>
                <a:lnTo>
                  <a:pt x="347764" y="497840"/>
                </a:lnTo>
                <a:lnTo>
                  <a:pt x="363321" y="490220"/>
                </a:lnTo>
                <a:lnTo>
                  <a:pt x="370916" y="487680"/>
                </a:lnTo>
                <a:lnTo>
                  <a:pt x="383641" y="480060"/>
                </a:lnTo>
                <a:lnTo>
                  <a:pt x="385762" y="478790"/>
                </a:lnTo>
                <a:lnTo>
                  <a:pt x="392976" y="474980"/>
                </a:lnTo>
                <a:lnTo>
                  <a:pt x="406984" y="466090"/>
                </a:lnTo>
                <a:lnTo>
                  <a:pt x="413727" y="461010"/>
                </a:lnTo>
                <a:lnTo>
                  <a:pt x="426745" y="449580"/>
                </a:lnTo>
                <a:lnTo>
                  <a:pt x="432981" y="444500"/>
                </a:lnTo>
                <a:lnTo>
                  <a:pt x="444881" y="431800"/>
                </a:lnTo>
                <a:lnTo>
                  <a:pt x="450532" y="426720"/>
                </a:lnTo>
                <a:lnTo>
                  <a:pt x="461213" y="412750"/>
                </a:lnTo>
                <a:lnTo>
                  <a:pt x="487857" y="370840"/>
                </a:lnTo>
                <a:lnTo>
                  <a:pt x="505650" y="322580"/>
                </a:lnTo>
                <a:lnTo>
                  <a:pt x="513918" y="273050"/>
                </a:lnTo>
                <a:lnTo>
                  <a:pt x="514350" y="265430"/>
                </a:lnTo>
                <a:lnTo>
                  <a:pt x="514350" y="247650"/>
                </a:lnTo>
                <a:close/>
              </a:path>
              <a:path w="2550795" h="513079">
                <a:moveTo>
                  <a:pt x="2550325" y="247650"/>
                </a:moveTo>
                <a:lnTo>
                  <a:pt x="2543746" y="198120"/>
                </a:lnTo>
                <a:lnTo>
                  <a:pt x="2527528" y="149860"/>
                </a:lnTo>
                <a:lnTo>
                  <a:pt x="2515959" y="128206"/>
                </a:lnTo>
                <a:lnTo>
                  <a:pt x="2515959" y="247650"/>
                </a:lnTo>
                <a:lnTo>
                  <a:pt x="2515959" y="265430"/>
                </a:lnTo>
                <a:lnTo>
                  <a:pt x="2510332" y="307340"/>
                </a:lnTo>
                <a:lnTo>
                  <a:pt x="2496274" y="347980"/>
                </a:lnTo>
                <a:lnTo>
                  <a:pt x="2493162" y="355600"/>
                </a:lnTo>
                <a:lnTo>
                  <a:pt x="2486279" y="368300"/>
                </a:lnTo>
                <a:lnTo>
                  <a:pt x="2482532" y="374650"/>
                </a:lnTo>
                <a:lnTo>
                  <a:pt x="2474417" y="386080"/>
                </a:lnTo>
                <a:lnTo>
                  <a:pt x="2470073" y="392430"/>
                </a:lnTo>
                <a:lnTo>
                  <a:pt x="2440190" y="424180"/>
                </a:lnTo>
                <a:lnTo>
                  <a:pt x="2428900" y="433070"/>
                </a:lnTo>
                <a:lnTo>
                  <a:pt x="2423045" y="438150"/>
                </a:lnTo>
                <a:lnTo>
                  <a:pt x="2410904" y="445770"/>
                </a:lnTo>
                <a:lnTo>
                  <a:pt x="2404656" y="449580"/>
                </a:lnTo>
                <a:lnTo>
                  <a:pt x="2391778" y="455930"/>
                </a:lnTo>
                <a:lnTo>
                  <a:pt x="2385187" y="459740"/>
                </a:lnTo>
                <a:lnTo>
                  <a:pt x="2364841" y="467360"/>
                </a:lnTo>
                <a:lnTo>
                  <a:pt x="2350859" y="472440"/>
                </a:lnTo>
                <a:lnTo>
                  <a:pt x="2322258" y="477520"/>
                </a:lnTo>
                <a:lnTo>
                  <a:pt x="2307729" y="478790"/>
                </a:lnTo>
                <a:lnTo>
                  <a:pt x="2300452" y="480060"/>
                </a:lnTo>
                <a:lnTo>
                  <a:pt x="2285847" y="480060"/>
                </a:lnTo>
                <a:lnTo>
                  <a:pt x="2278570" y="478790"/>
                </a:lnTo>
                <a:lnTo>
                  <a:pt x="2264041" y="477520"/>
                </a:lnTo>
                <a:lnTo>
                  <a:pt x="2235441" y="472440"/>
                </a:lnTo>
                <a:lnTo>
                  <a:pt x="2221458" y="467360"/>
                </a:lnTo>
                <a:lnTo>
                  <a:pt x="2201113" y="459740"/>
                </a:lnTo>
                <a:lnTo>
                  <a:pt x="2194522" y="455930"/>
                </a:lnTo>
                <a:lnTo>
                  <a:pt x="2181644" y="449580"/>
                </a:lnTo>
                <a:lnTo>
                  <a:pt x="2175395" y="445770"/>
                </a:lnTo>
                <a:lnTo>
                  <a:pt x="2163254" y="438150"/>
                </a:lnTo>
                <a:lnTo>
                  <a:pt x="2157399" y="433070"/>
                </a:lnTo>
                <a:lnTo>
                  <a:pt x="2146109" y="424180"/>
                </a:lnTo>
                <a:lnTo>
                  <a:pt x="2116226" y="392430"/>
                </a:lnTo>
                <a:lnTo>
                  <a:pt x="2111883" y="386080"/>
                </a:lnTo>
                <a:lnTo>
                  <a:pt x="2103767" y="374650"/>
                </a:lnTo>
                <a:lnTo>
                  <a:pt x="2100021" y="368300"/>
                </a:lnTo>
                <a:lnTo>
                  <a:pt x="2093137" y="355600"/>
                </a:lnTo>
                <a:lnTo>
                  <a:pt x="2090026" y="347980"/>
                </a:lnTo>
                <a:lnTo>
                  <a:pt x="2084438" y="335280"/>
                </a:lnTo>
                <a:lnTo>
                  <a:pt x="2073122" y="293370"/>
                </a:lnTo>
                <a:lnTo>
                  <a:pt x="2070341" y="265430"/>
                </a:lnTo>
                <a:lnTo>
                  <a:pt x="2070341" y="247650"/>
                </a:lnTo>
                <a:lnTo>
                  <a:pt x="2075967" y="205740"/>
                </a:lnTo>
                <a:lnTo>
                  <a:pt x="2090026" y="165100"/>
                </a:lnTo>
                <a:lnTo>
                  <a:pt x="2093137" y="157480"/>
                </a:lnTo>
                <a:lnTo>
                  <a:pt x="2100021" y="144780"/>
                </a:lnTo>
                <a:lnTo>
                  <a:pt x="2103767" y="138430"/>
                </a:lnTo>
                <a:lnTo>
                  <a:pt x="2111883" y="127000"/>
                </a:lnTo>
                <a:lnTo>
                  <a:pt x="2116226" y="120650"/>
                </a:lnTo>
                <a:lnTo>
                  <a:pt x="2146109" y="88900"/>
                </a:lnTo>
                <a:lnTo>
                  <a:pt x="2157399" y="80010"/>
                </a:lnTo>
                <a:lnTo>
                  <a:pt x="2163254" y="74930"/>
                </a:lnTo>
                <a:lnTo>
                  <a:pt x="2175395" y="67310"/>
                </a:lnTo>
                <a:lnTo>
                  <a:pt x="2181644" y="63500"/>
                </a:lnTo>
                <a:lnTo>
                  <a:pt x="2194522" y="57150"/>
                </a:lnTo>
                <a:lnTo>
                  <a:pt x="2201113" y="53340"/>
                </a:lnTo>
                <a:lnTo>
                  <a:pt x="2214600" y="48260"/>
                </a:lnTo>
                <a:lnTo>
                  <a:pt x="2235441" y="40640"/>
                </a:lnTo>
                <a:lnTo>
                  <a:pt x="2264041" y="35560"/>
                </a:lnTo>
                <a:lnTo>
                  <a:pt x="2278570" y="34290"/>
                </a:lnTo>
                <a:lnTo>
                  <a:pt x="2285847" y="33020"/>
                </a:lnTo>
                <a:lnTo>
                  <a:pt x="2293150" y="33020"/>
                </a:lnTo>
                <a:lnTo>
                  <a:pt x="2300452" y="34290"/>
                </a:lnTo>
                <a:lnTo>
                  <a:pt x="2307729" y="34290"/>
                </a:lnTo>
                <a:lnTo>
                  <a:pt x="2350846" y="40640"/>
                </a:lnTo>
                <a:lnTo>
                  <a:pt x="2391740" y="57150"/>
                </a:lnTo>
                <a:lnTo>
                  <a:pt x="2404605" y="63500"/>
                </a:lnTo>
                <a:lnTo>
                  <a:pt x="2410853" y="67310"/>
                </a:lnTo>
                <a:lnTo>
                  <a:pt x="2422995" y="74930"/>
                </a:lnTo>
                <a:lnTo>
                  <a:pt x="2428849" y="80010"/>
                </a:lnTo>
                <a:lnTo>
                  <a:pt x="2440127" y="88900"/>
                </a:lnTo>
                <a:lnTo>
                  <a:pt x="2469997" y="120650"/>
                </a:lnTo>
                <a:lnTo>
                  <a:pt x="2474341" y="127000"/>
                </a:lnTo>
                <a:lnTo>
                  <a:pt x="2482456" y="138430"/>
                </a:lnTo>
                <a:lnTo>
                  <a:pt x="2486202" y="144780"/>
                </a:lnTo>
                <a:lnTo>
                  <a:pt x="2493086" y="157480"/>
                </a:lnTo>
                <a:lnTo>
                  <a:pt x="2496210" y="165100"/>
                </a:lnTo>
                <a:lnTo>
                  <a:pt x="2501798" y="177800"/>
                </a:lnTo>
                <a:lnTo>
                  <a:pt x="2513139" y="219710"/>
                </a:lnTo>
                <a:lnTo>
                  <a:pt x="2515959" y="247650"/>
                </a:lnTo>
                <a:lnTo>
                  <a:pt x="2515959" y="128206"/>
                </a:lnTo>
                <a:lnTo>
                  <a:pt x="2511666" y="120650"/>
                </a:lnTo>
                <a:lnTo>
                  <a:pt x="2502306" y="106680"/>
                </a:lnTo>
                <a:lnTo>
                  <a:pt x="2497290" y="100330"/>
                </a:lnTo>
                <a:lnTo>
                  <a:pt x="2486609" y="86360"/>
                </a:lnTo>
                <a:lnTo>
                  <a:pt x="2480957" y="81280"/>
                </a:lnTo>
                <a:lnTo>
                  <a:pt x="2469045" y="68580"/>
                </a:lnTo>
                <a:lnTo>
                  <a:pt x="2462809" y="63500"/>
                </a:lnTo>
                <a:lnTo>
                  <a:pt x="2449792" y="52070"/>
                </a:lnTo>
                <a:lnTo>
                  <a:pt x="2443035" y="46990"/>
                </a:lnTo>
                <a:lnTo>
                  <a:pt x="2429027" y="38100"/>
                </a:lnTo>
                <a:lnTo>
                  <a:pt x="2421813" y="34290"/>
                </a:lnTo>
                <a:lnTo>
                  <a:pt x="2419693" y="33020"/>
                </a:lnTo>
                <a:lnTo>
                  <a:pt x="2383790" y="15240"/>
                </a:lnTo>
                <a:lnTo>
                  <a:pt x="2351582" y="6350"/>
                </a:lnTo>
                <a:lnTo>
                  <a:pt x="2335060" y="2540"/>
                </a:lnTo>
                <a:lnTo>
                  <a:pt x="2326741" y="1270"/>
                </a:lnTo>
                <a:lnTo>
                  <a:pt x="2309977" y="0"/>
                </a:lnTo>
                <a:lnTo>
                  <a:pt x="2276322" y="0"/>
                </a:lnTo>
                <a:lnTo>
                  <a:pt x="2259558" y="1270"/>
                </a:lnTo>
                <a:lnTo>
                  <a:pt x="2251240" y="2540"/>
                </a:lnTo>
                <a:lnTo>
                  <a:pt x="2234717" y="6350"/>
                </a:lnTo>
                <a:lnTo>
                  <a:pt x="2226551" y="7620"/>
                </a:lnTo>
                <a:lnTo>
                  <a:pt x="2202510" y="15240"/>
                </a:lnTo>
                <a:lnTo>
                  <a:pt x="2186952" y="21590"/>
                </a:lnTo>
                <a:lnTo>
                  <a:pt x="2179345" y="25400"/>
                </a:lnTo>
                <a:lnTo>
                  <a:pt x="2164486" y="34290"/>
                </a:lnTo>
                <a:lnTo>
                  <a:pt x="2157272" y="38100"/>
                </a:lnTo>
                <a:lnTo>
                  <a:pt x="2143264" y="46990"/>
                </a:lnTo>
                <a:lnTo>
                  <a:pt x="2136508" y="52070"/>
                </a:lnTo>
                <a:lnTo>
                  <a:pt x="2123490" y="63500"/>
                </a:lnTo>
                <a:lnTo>
                  <a:pt x="2117255" y="68580"/>
                </a:lnTo>
                <a:lnTo>
                  <a:pt x="2105342" y="81280"/>
                </a:lnTo>
                <a:lnTo>
                  <a:pt x="2099691" y="86360"/>
                </a:lnTo>
                <a:lnTo>
                  <a:pt x="2089010" y="100330"/>
                </a:lnTo>
                <a:lnTo>
                  <a:pt x="2062365" y="142240"/>
                </a:lnTo>
                <a:lnTo>
                  <a:pt x="2044598" y="190500"/>
                </a:lnTo>
                <a:lnTo>
                  <a:pt x="2036381" y="240030"/>
                </a:lnTo>
                <a:lnTo>
                  <a:pt x="2035975" y="247650"/>
                </a:lnTo>
                <a:lnTo>
                  <a:pt x="2035975" y="265430"/>
                </a:lnTo>
                <a:lnTo>
                  <a:pt x="2042553" y="314960"/>
                </a:lnTo>
                <a:lnTo>
                  <a:pt x="2058771" y="363220"/>
                </a:lnTo>
                <a:lnTo>
                  <a:pt x="2083993" y="406400"/>
                </a:lnTo>
                <a:lnTo>
                  <a:pt x="2089010" y="412750"/>
                </a:lnTo>
                <a:lnTo>
                  <a:pt x="2099691" y="426720"/>
                </a:lnTo>
                <a:lnTo>
                  <a:pt x="2105342" y="431800"/>
                </a:lnTo>
                <a:lnTo>
                  <a:pt x="2117255" y="444500"/>
                </a:lnTo>
                <a:lnTo>
                  <a:pt x="2123490" y="449580"/>
                </a:lnTo>
                <a:lnTo>
                  <a:pt x="2136508" y="461010"/>
                </a:lnTo>
                <a:lnTo>
                  <a:pt x="2143264" y="466090"/>
                </a:lnTo>
                <a:lnTo>
                  <a:pt x="2157272" y="474980"/>
                </a:lnTo>
                <a:lnTo>
                  <a:pt x="2164486" y="478790"/>
                </a:lnTo>
                <a:lnTo>
                  <a:pt x="2179345" y="487680"/>
                </a:lnTo>
                <a:lnTo>
                  <a:pt x="2186952" y="491490"/>
                </a:lnTo>
                <a:lnTo>
                  <a:pt x="2202510" y="497840"/>
                </a:lnTo>
                <a:lnTo>
                  <a:pt x="2226551" y="505460"/>
                </a:lnTo>
                <a:lnTo>
                  <a:pt x="2234717" y="506730"/>
                </a:lnTo>
                <a:lnTo>
                  <a:pt x="2251240" y="510540"/>
                </a:lnTo>
                <a:lnTo>
                  <a:pt x="2259558" y="511810"/>
                </a:lnTo>
                <a:lnTo>
                  <a:pt x="2276322" y="513080"/>
                </a:lnTo>
                <a:lnTo>
                  <a:pt x="2309965" y="513080"/>
                </a:lnTo>
                <a:lnTo>
                  <a:pt x="2326729" y="511810"/>
                </a:lnTo>
                <a:lnTo>
                  <a:pt x="2335047" y="510540"/>
                </a:lnTo>
                <a:lnTo>
                  <a:pt x="2351557" y="506730"/>
                </a:lnTo>
                <a:lnTo>
                  <a:pt x="2359710" y="505460"/>
                </a:lnTo>
                <a:lnTo>
                  <a:pt x="2383739" y="497840"/>
                </a:lnTo>
                <a:lnTo>
                  <a:pt x="2399284" y="490220"/>
                </a:lnTo>
                <a:lnTo>
                  <a:pt x="2406891" y="487680"/>
                </a:lnTo>
                <a:lnTo>
                  <a:pt x="2419616" y="480060"/>
                </a:lnTo>
                <a:lnTo>
                  <a:pt x="2421737" y="478790"/>
                </a:lnTo>
                <a:lnTo>
                  <a:pt x="2428951" y="474980"/>
                </a:lnTo>
                <a:lnTo>
                  <a:pt x="2442946" y="466090"/>
                </a:lnTo>
                <a:lnTo>
                  <a:pt x="2449703" y="461010"/>
                </a:lnTo>
                <a:lnTo>
                  <a:pt x="2462720" y="449580"/>
                </a:lnTo>
                <a:lnTo>
                  <a:pt x="2468943" y="444500"/>
                </a:lnTo>
                <a:lnTo>
                  <a:pt x="2480856" y="431800"/>
                </a:lnTo>
                <a:lnTo>
                  <a:pt x="2486507" y="426720"/>
                </a:lnTo>
                <a:lnTo>
                  <a:pt x="2497188" y="412750"/>
                </a:lnTo>
                <a:lnTo>
                  <a:pt x="2523833" y="370840"/>
                </a:lnTo>
                <a:lnTo>
                  <a:pt x="2541625" y="322580"/>
                </a:lnTo>
                <a:lnTo>
                  <a:pt x="2549893" y="273050"/>
                </a:lnTo>
                <a:lnTo>
                  <a:pt x="2550312" y="265430"/>
                </a:lnTo>
                <a:lnTo>
                  <a:pt x="2550325" y="247650"/>
                </a:lnTo>
                <a:close/>
              </a:path>
            </a:pathLst>
          </a:custGeom>
          <a:solidFill>
            <a:srgbClr val="FFFFFF"/>
          </a:solidFill>
        </p:spPr>
        <p:txBody>
          <a:bodyPr wrap="square" lIns="0" tIns="0" rIns="0" bIns="0" rtlCol="0"/>
          <a:lstStyle/>
          <a:p>
            <a:endParaRPr dirty="0"/>
          </a:p>
        </p:txBody>
      </p:sp>
      <p:pic>
        <p:nvPicPr>
          <p:cNvPr id="10" name="object 10"/>
          <p:cNvPicPr/>
          <p:nvPr/>
        </p:nvPicPr>
        <p:blipFill>
          <a:blip r:embed="rId8" cstate="print"/>
          <a:stretch>
            <a:fillRect/>
          </a:stretch>
        </p:blipFill>
        <p:spPr>
          <a:xfrm>
            <a:off x="2719121" y="2854624"/>
            <a:ext cx="83960" cy="140998"/>
          </a:xfrm>
          <a:prstGeom prst="rect">
            <a:avLst/>
          </a:prstGeom>
        </p:spPr>
      </p:pic>
      <p:sp>
        <p:nvSpPr>
          <p:cNvPr id="11" name="object 11"/>
          <p:cNvSpPr/>
          <p:nvPr/>
        </p:nvSpPr>
        <p:spPr>
          <a:xfrm>
            <a:off x="4183379" y="2715766"/>
            <a:ext cx="411480" cy="410667"/>
          </a:xfrm>
          <a:custGeom>
            <a:avLst/>
            <a:gdLst/>
            <a:ahLst/>
            <a:cxnLst/>
            <a:rect l="l" t="t" r="r" b="b"/>
            <a:pathLst>
              <a:path w="514350" h="513079">
                <a:moveTo>
                  <a:pt x="273993" y="513080"/>
                </a:moveTo>
                <a:lnTo>
                  <a:pt x="240349" y="513080"/>
                </a:lnTo>
                <a:lnTo>
                  <a:pt x="223585" y="511810"/>
                </a:lnTo>
                <a:lnTo>
                  <a:pt x="215263" y="510540"/>
                </a:lnTo>
                <a:lnTo>
                  <a:pt x="198741" y="506730"/>
                </a:lnTo>
                <a:lnTo>
                  <a:pt x="190581" y="505460"/>
                </a:lnTo>
                <a:lnTo>
                  <a:pt x="166540" y="497840"/>
                </a:lnTo>
                <a:lnTo>
                  <a:pt x="150976" y="491490"/>
                </a:lnTo>
                <a:lnTo>
                  <a:pt x="143371" y="487680"/>
                </a:lnTo>
                <a:lnTo>
                  <a:pt x="128515" y="478790"/>
                </a:lnTo>
                <a:lnTo>
                  <a:pt x="121299" y="474980"/>
                </a:lnTo>
                <a:lnTo>
                  <a:pt x="107292" y="466090"/>
                </a:lnTo>
                <a:lnTo>
                  <a:pt x="100535" y="461010"/>
                </a:lnTo>
                <a:lnTo>
                  <a:pt x="87513" y="449580"/>
                </a:lnTo>
                <a:lnTo>
                  <a:pt x="81280" y="444500"/>
                </a:lnTo>
                <a:lnTo>
                  <a:pt x="69368" y="431800"/>
                </a:lnTo>
                <a:lnTo>
                  <a:pt x="63719" y="426720"/>
                </a:lnTo>
                <a:lnTo>
                  <a:pt x="53032" y="412750"/>
                </a:lnTo>
                <a:lnTo>
                  <a:pt x="26396" y="370840"/>
                </a:lnTo>
                <a:lnTo>
                  <a:pt x="8628" y="322580"/>
                </a:lnTo>
                <a:lnTo>
                  <a:pt x="412" y="273050"/>
                </a:lnTo>
                <a:lnTo>
                  <a:pt x="0" y="265430"/>
                </a:lnTo>
                <a:lnTo>
                  <a:pt x="0" y="247650"/>
                </a:lnTo>
                <a:lnTo>
                  <a:pt x="6584" y="198120"/>
                </a:lnTo>
                <a:lnTo>
                  <a:pt x="22799" y="149860"/>
                </a:lnTo>
                <a:lnTo>
                  <a:pt x="48021" y="106680"/>
                </a:lnTo>
                <a:lnTo>
                  <a:pt x="53032" y="100330"/>
                </a:lnTo>
                <a:lnTo>
                  <a:pt x="63719" y="86360"/>
                </a:lnTo>
                <a:lnTo>
                  <a:pt x="69368" y="81280"/>
                </a:lnTo>
                <a:lnTo>
                  <a:pt x="81280" y="68580"/>
                </a:lnTo>
                <a:lnTo>
                  <a:pt x="87513" y="63500"/>
                </a:lnTo>
                <a:lnTo>
                  <a:pt x="100535" y="52070"/>
                </a:lnTo>
                <a:lnTo>
                  <a:pt x="107292" y="46990"/>
                </a:lnTo>
                <a:lnTo>
                  <a:pt x="121299" y="38100"/>
                </a:lnTo>
                <a:lnTo>
                  <a:pt x="128515" y="34290"/>
                </a:lnTo>
                <a:lnTo>
                  <a:pt x="143371" y="25400"/>
                </a:lnTo>
                <a:lnTo>
                  <a:pt x="150976" y="21590"/>
                </a:lnTo>
                <a:lnTo>
                  <a:pt x="166540" y="15240"/>
                </a:lnTo>
                <a:lnTo>
                  <a:pt x="190581" y="7620"/>
                </a:lnTo>
                <a:lnTo>
                  <a:pt x="198741" y="6350"/>
                </a:lnTo>
                <a:lnTo>
                  <a:pt x="215263" y="2540"/>
                </a:lnTo>
                <a:lnTo>
                  <a:pt x="223585" y="1270"/>
                </a:lnTo>
                <a:lnTo>
                  <a:pt x="240349" y="0"/>
                </a:lnTo>
                <a:lnTo>
                  <a:pt x="274000" y="0"/>
                </a:lnTo>
                <a:lnTo>
                  <a:pt x="290764" y="1270"/>
                </a:lnTo>
                <a:lnTo>
                  <a:pt x="299086" y="2540"/>
                </a:lnTo>
                <a:lnTo>
                  <a:pt x="315608" y="6350"/>
                </a:lnTo>
                <a:lnTo>
                  <a:pt x="323768" y="7620"/>
                </a:lnTo>
                <a:lnTo>
                  <a:pt x="347809" y="15240"/>
                </a:lnTo>
                <a:lnTo>
                  <a:pt x="363373" y="21590"/>
                </a:lnTo>
                <a:lnTo>
                  <a:pt x="370978" y="25400"/>
                </a:lnTo>
                <a:lnTo>
                  <a:pt x="383712" y="33020"/>
                </a:lnTo>
                <a:lnTo>
                  <a:pt x="249875" y="33020"/>
                </a:lnTo>
                <a:lnTo>
                  <a:pt x="242593" y="34290"/>
                </a:lnTo>
                <a:lnTo>
                  <a:pt x="199460" y="40640"/>
                </a:lnTo>
                <a:lnTo>
                  <a:pt x="158545" y="57150"/>
                </a:lnTo>
                <a:lnTo>
                  <a:pt x="145669" y="63500"/>
                </a:lnTo>
                <a:lnTo>
                  <a:pt x="139416" y="67310"/>
                </a:lnTo>
                <a:lnTo>
                  <a:pt x="127277" y="74930"/>
                </a:lnTo>
                <a:lnTo>
                  <a:pt x="121421" y="80010"/>
                </a:lnTo>
                <a:lnTo>
                  <a:pt x="110135" y="88900"/>
                </a:lnTo>
                <a:lnTo>
                  <a:pt x="80251" y="120650"/>
                </a:lnTo>
                <a:lnTo>
                  <a:pt x="75908" y="127000"/>
                </a:lnTo>
                <a:lnTo>
                  <a:pt x="67797" y="138430"/>
                </a:lnTo>
                <a:lnTo>
                  <a:pt x="64049" y="144780"/>
                </a:lnTo>
                <a:lnTo>
                  <a:pt x="57166" y="157480"/>
                </a:lnTo>
                <a:lnTo>
                  <a:pt x="54049" y="165100"/>
                </a:lnTo>
                <a:lnTo>
                  <a:pt x="48462" y="177800"/>
                </a:lnTo>
                <a:lnTo>
                  <a:pt x="37148" y="219710"/>
                </a:lnTo>
                <a:lnTo>
                  <a:pt x="34361" y="265430"/>
                </a:lnTo>
                <a:lnTo>
                  <a:pt x="34647" y="270510"/>
                </a:lnTo>
                <a:lnTo>
                  <a:pt x="41768" y="313690"/>
                </a:lnTo>
                <a:lnTo>
                  <a:pt x="54049" y="347980"/>
                </a:lnTo>
                <a:lnTo>
                  <a:pt x="57166" y="355600"/>
                </a:lnTo>
                <a:lnTo>
                  <a:pt x="64049" y="368300"/>
                </a:lnTo>
                <a:lnTo>
                  <a:pt x="67797" y="374650"/>
                </a:lnTo>
                <a:lnTo>
                  <a:pt x="75908" y="386080"/>
                </a:lnTo>
                <a:lnTo>
                  <a:pt x="80251" y="392430"/>
                </a:lnTo>
                <a:lnTo>
                  <a:pt x="110135" y="424180"/>
                </a:lnTo>
                <a:lnTo>
                  <a:pt x="121421" y="433070"/>
                </a:lnTo>
                <a:lnTo>
                  <a:pt x="127277" y="438150"/>
                </a:lnTo>
                <a:lnTo>
                  <a:pt x="139416" y="445770"/>
                </a:lnTo>
                <a:lnTo>
                  <a:pt x="145669" y="449580"/>
                </a:lnTo>
                <a:lnTo>
                  <a:pt x="158545" y="455930"/>
                </a:lnTo>
                <a:lnTo>
                  <a:pt x="165136" y="459740"/>
                </a:lnTo>
                <a:lnTo>
                  <a:pt x="185489" y="467360"/>
                </a:lnTo>
                <a:lnTo>
                  <a:pt x="199460" y="472440"/>
                </a:lnTo>
                <a:lnTo>
                  <a:pt x="228063" y="477520"/>
                </a:lnTo>
                <a:lnTo>
                  <a:pt x="242593" y="478790"/>
                </a:lnTo>
                <a:lnTo>
                  <a:pt x="249875" y="480060"/>
                </a:lnTo>
                <a:lnTo>
                  <a:pt x="383641" y="480060"/>
                </a:lnTo>
                <a:lnTo>
                  <a:pt x="370915" y="487680"/>
                </a:lnTo>
                <a:lnTo>
                  <a:pt x="363315" y="490220"/>
                </a:lnTo>
                <a:lnTo>
                  <a:pt x="347761" y="497840"/>
                </a:lnTo>
                <a:lnTo>
                  <a:pt x="323735" y="505460"/>
                </a:lnTo>
                <a:lnTo>
                  <a:pt x="315579" y="506730"/>
                </a:lnTo>
                <a:lnTo>
                  <a:pt x="299067" y="510540"/>
                </a:lnTo>
                <a:lnTo>
                  <a:pt x="290750" y="511810"/>
                </a:lnTo>
                <a:lnTo>
                  <a:pt x="273993" y="513080"/>
                </a:lnTo>
                <a:close/>
              </a:path>
              <a:path w="514350" h="513079">
                <a:moveTo>
                  <a:pt x="383641" y="480060"/>
                </a:moveTo>
                <a:lnTo>
                  <a:pt x="264474" y="480060"/>
                </a:lnTo>
                <a:lnTo>
                  <a:pt x="271756" y="478790"/>
                </a:lnTo>
                <a:lnTo>
                  <a:pt x="286286" y="477520"/>
                </a:lnTo>
                <a:lnTo>
                  <a:pt x="314889" y="472440"/>
                </a:lnTo>
                <a:lnTo>
                  <a:pt x="328860" y="467360"/>
                </a:lnTo>
                <a:lnTo>
                  <a:pt x="349213" y="459740"/>
                </a:lnTo>
                <a:lnTo>
                  <a:pt x="355804" y="455930"/>
                </a:lnTo>
                <a:lnTo>
                  <a:pt x="368680" y="449580"/>
                </a:lnTo>
                <a:lnTo>
                  <a:pt x="374933" y="445770"/>
                </a:lnTo>
                <a:lnTo>
                  <a:pt x="387072" y="438150"/>
                </a:lnTo>
                <a:lnTo>
                  <a:pt x="392928" y="433070"/>
                </a:lnTo>
                <a:lnTo>
                  <a:pt x="404214" y="424180"/>
                </a:lnTo>
                <a:lnTo>
                  <a:pt x="434098" y="392430"/>
                </a:lnTo>
                <a:lnTo>
                  <a:pt x="438441" y="386080"/>
                </a:lnTo>
                <a:lnTo>
                  <a:pt x="446552" y="374650"/>
                </a:lnTo>
                <a:lnTo>
                  <a:pt x="450300" y="368300"/>
                </a:lnTo>
                <a:lnTo>
                  <a:pt x="457183" y="355600"/>
                </a:lnTo>
                <a:lnTo>
                  <a:pt x="460300" y="347980"/>
                </a:lnTo>
                <a:lnTo>
                  <a:pt x="465887" y="335280"/>
                </a:lnTo>
                <a:lnTo>
                  <a:pt x="477201" y="293370"/>
                </a:lnTo>
                <a:lnTo>
                  <a:pt x="479988" y="265430"/>
                </a:lnTo>
                <a:lnTo>
                  <a:pt x="479979" y="247650"/>
                </a:lnTo>
                <a:lnTo>
                  <a:pt x="474310" y="205740"/>
                </a:lnTo>
                <a:lnTo>
                  <a:pt x="460236" y="165100"/>
                </a:lnTo>
                <a:lnTo>
                  <a:pt x="457117" y="157480"/>
                </a:lnTo>
                <a:lnTo>
                  <a:pt x="450232" y="144780"/>
                </a:lnTo>
                <a:lnTo>
                  <a:pt x="446482" y="138430"/>
                </a:lnTo>
                <a:lnTo>
                  <a:pt x="438371" y="127000"/>
                </a:lnTo>
                <a:lnTo>
                  <a:pt x="434027" y="120650"/>
                </a:lnTo>
                <a:lnTo>
                  <a:pt x="404150" y="88900"/>
                </a:lnTo>
                <a:lnTo>
                  <a:pt x="392869" y="80010"/>
                </a:lnTo>
                <a:lnTo>
                  <a:pt x="387016" y="74930"/>
                </a:lnTo>
                <a:lnTo>
                  <a:pt x="374882" y="67310"/>
                </a:lnTo>
                <a:lnTo>
                  <a:pt x="368631" y="63500"/>
                </a:lnTo>
                <a:lnTo>
                  <a:pt x="355762" y="57150"/>
                </a:lnTo>
                <a:lnTo>
                  <a:pt x="349174" y="53340"/>
                </a:lnTo>
                <a:lnTo>
                  <a:pt x="335693" y="48260"/>
                </a:lnTo>
                <a:lnTo>
                  <a:pt x="314867" y="40640"/>
                </a:lnTo>
                <a:lnTo>
                  <a:pt x="286276" y="35560"/>
                </a:lnTo>
                <a:lnTo>
                  <a:pt x="271752" y="34290"/>
                </a:lnTo>
                <a:lnTo>
                  <a:pt x="264472" y="34290"/>
                </a:lnTo>
                <a:lnTo>
                  <a:pt x="257174" y="33020"/>
                </a:lnTo>
                <a:lnTo>
                  <a:pt x="383712" y="33020"/>
                </a:lnTo>
                <a:lnTo>
                  <a:pt x="385834" y="34290"/>
                </a:lnTo>
                <a:lnTo>
                  <a:pt x="393050" y="38100"/>
                </a:lnTo>
                <a:lnTo>
                  <a:pt x="407057" y="46990"/>
                </a:lnTo>
                <a:lnTo>
                  <a:pt x="413814" y="52070"/>
                </a:lnTo>
                <a:lnTo>
                  <a:pt x="426835" y="63500"/>
                </a:lnTo>
                <a:lnTo>
                  <a:pt x="433069" y="68580"/>
                </a:lnTo>
                <a:lnTo>
                  <a:pt x="444980" y="81280"/>
                </a:lnTo>
                <a:lnTo>
                  <a:pt x="450630" y="86360"/>
                </a:lnTo>
                <a:lnTo>
                  <a:pt x="461317" y="100330"/>
                </a:lnTo>
                <a:lnTo>
                  <a:pt x="487953" y="142240"/>
                </a:lnTo>
                <a:lnTo>
                  <a:pt x="505721" y="190500"/>
                </a:lnTo>
                <a:lnTo>
                  <a:pt x="513937" y="240030"/>
                </a:lnTo>
                <a:lnTo>
                  <a:pt x="514349" y="247650"/>
                </a:lnTo>
                <a:lnTo>
                  <a:pt x="514338" y="265430"/>
                </a:lnTo>
                <a:lnTo>
                  <a:pt x="507700" y="314960"/>
                </a:lnTo>
                <a:lnTo>
                  <a:pt x="491454" y="363220"/>
                </a:lnTo>
                <a:lnTo>
                  <a:pt x="466222" y="406400"/>
                </a:lnTo>
                <a:lnTo>
                  <a:pt x="461211" y="412750"/>
                </a:lnTo>
                <a:lnTo>
                  <a:pt x="450526" y="426720"/>
                </a:lnTo>
                <a:lnTo>
                  <a:pt x="444878" y="431800"/>
                </a:lnTo>
                <a:lnTo>
                  <a:pt x="432971" y="444500"/>
                </a:lnTo>
                <a:lnTo>
                  <a:pt x="426740" y="449580"/>
                </a:lnTo>
                <a:lnTo>
                  <a:pt x="413725" y="461010"/>
                </a:lnTo>
                <a:lnTo>
                  <a:pt x="406971" y="466090"/>
                </a:lnTo>
                <a:lnTo>
                  <a:pt x="392973" y="474980"/>
                </a:lnTo>
                <a:lnTo>
                  <a:pt x="385762" y="478790"/>
                </a:lnTo>
                <a:lnTo>
                  <a:pt x="383641" y="480060"/>
                </a:lnTo>
                <a:close/>
              </a:path>
            </a:pathLst>
          </a:custGeom>
          <a:solidFill>
            <a:srgbClr val="FFFFFF"/>
          </a:solidFill>
        </p:spPr>
        <p:txBody>
          <a:bodyPr wrap="square" lIns="0" tIns="0" rIns="0" bIns="0" rtlCol="0"/>
          <a:lstStyle/>
          <a:p>
            <a:endParaRPr dirty="0"/>
          </a:p>
        </p:txBody>
      </p:sp>
      <p:pic>
        <p:nvPicPr>
          <p:cNvPr id="12" name="object 12"/>
          <p:cNvPicPr/>
          <p:nvPr/>
        </p:nvPicPr>
        <p:blipFill>
          <a:blip r:embed="rId9" cstate="print"/>
          <a:stretch>
            <a:fillRect/>
          </a:stretch>
        </p:blipFill>
        <p:spPr>
          <a:xfrm>
            <a:off x="4347886" y="2854101"/>
            <a:ext cx="81180" cy="141877"/>
          </a:xfrm>
          <a:prstGeom prst="rect">
            <a:avLst/>
          </a:prstGeom>
        </p:spPr>
      </p:pic>
      <p:sp>
        <p:nvSpPr>
          <p:cNvPr id="13" name="object 13"/>
          <p:cNvSpPr/>
          <p:nvPr/>
        </p:nvSpPr>
        <p:spPr>
          <a:xfrm>
            <a:off x="5812154" y="2715766"/>
            <a:ext cx="411480" cy="410667"/>
          </a:xfrm>
          <a:custGeom>
            <a:avLst/>
            <a:gdLst/>
            <a:ahLst/>
            <a:cxnLst/>
            <a:rect l="l" t="t" r="r" b="b"/>
            <a:pathLst>
              <a:path w="514350" h="513079">
                <a:moveTo>
                  <a:pt x="273993" y="513080"/>
                </a:moveTo>
                <a:lnTo>
                  <a:pt x="240349" y="513080"/>
                </a:lnTo>
                <a:lnTo>
                  <a:pt x="223585" y="511810"/>
                </a:lnTo>
                <a:lnTo>
                  <a:pt x="215263" y="510540"/>
                </a:lnTo>
                <a:lnTo>
                  <a:pt x="198741" y="506730"/>
                </a:lnTo>
                <a:lnTo>
                  <a:pt x="190581" y="505460"/>
                </a:lnTo>
                <a:lnTo>
                  <a:pt x="166540" y="497840"/>
                </a:lnTo>
                <a:lnTo>
                  <a:pt x="150976" y="491490"/>
                </a:lnTo>
                <a:lnTo>
                  <a:pt x="143371" y="487680"/>
                </a:lnTo>
                <a:lnTo>
                  <a:pt x="128515" y="478790"/>
                </a:lnTo>
                <a:lnTo>
                  <a:pt x="121299" y="474980"/>
                </a:lnTo>
                <a:lnTo>
                  <a:pt x="107292" y="466090"/>
                </a:lnTo>
                <a:lnTo>
                  <a:pt x="100535" y="461010"/>
                </a:lnTo>
                <a:lnTo>
                  <a:pt x="87513" y="449580"/>
                </a:lnTo>
                <a:lnTo>
                  <a:pt x="81280" y="444500"/>
                </a:lnTo>
                <a:lnTo>
                  <a:pt x="69368" y="431800"/>
                </a:lnTo>
                <a:lnTo>
                  <a:pt x="63719" y="426720"/>
                </a:lnTo>
                <a:lnTo>
                  <a:pt x="53032" y="412750"/>
                </a:lnTo>
                <a:lnTo>
                  <a:pt x="26396" y="370840"/>
                </a:lnTo>
                <a:lnTo>
                  <a:pt x="8628" y="322580"/>
                </a:lnTo>
                <a:lnTo>
                  <a:pt x="412" y="273050"/>
                </a:lnTo>
                <a:lnTo>
                  <a:pt x="0" y="265430"/>
                </a:lnTo>
                <a:lnTo>
                  <a:pt x="0" y="247650"/>
                </a:lnTo>
                <a:lnTo>
                  <a:pt x="6584" y="198120"/>
                </a:lnTo>
                <a:lnTo>
                  <a:pt x="22799" y="149860"/>
                </a:lnTo>
                <a:lnTo>
                  <a:pt x="48021" y="106680"/>
                </a:lnTo>
                <a:lnTo>
                  <a:pt x="53032" y="100330"/>
                </a:lnTo>
                <a:lnTo>
                  <a:pt x="63719" y="86360"/>
                </a:lnTo>
                <a:lnTo>
                  <a:pt x="69368" y="81280"/>
                </a:lnTo>
                <a:lnTo>
                  <a:pt x="81280" y="68580"/>
                </a:lnTo>
                <a:lnTo>
                  <a:pt x="87513" y="63500"/>
                </a:lnTo>
                <a:lnTo>
                  <a:pt x="100535" y="52070"/>
                </a:lnTo>
                <a:lnTo>
                  <a:pt x="107292" y="46990"/>
                </a:lnTo>
                <a:lnTo>
                  <a:pt x="121299" y="38100"/>
                </a:lnTo>
                <a:lnTo>
                  <a:pt x="128515" y="34290"/>
                </a:lnTo>
                <a:lnTo>
                  <a:pt x="143371" y="25400"/>
                </a:lnTo>
                <a:lnTo>
                  <a:pt x="150976" y="21590"/>
                </a:lnTo>
                <a:lnTo>
                  <a:pt x="166540" y="15240"/>
                </a:lnTo>
                <a:lnTo>
                  <a:pt x="190581" y="7620"/>
                </a:lnTo>
                <a:lnTo>
                  <a:pt x="198741" y="6350"/>
                </a:lnTo>
                <a:lnTo>
                  <a:pt x="215263" y="2540"/>
                </a:lnTo>
                <a:lnTo>
                  <a:pt x="223585" y="1270"/>
                </a:lnTo>
                <a:lnTo>
                  <a:pt x="240349" y="0"/>
                </a:lnTo>
                <a:lnTo>
                  <a:pt x="274000" y="0"/>
                </a:lnTo>
                <a:lnTo>
                  <a:pt x="290764" y="1270"/>
                </a:lnTo>
                <a:lnTo>
                  <a:pt x="299086" y="2540"/>
                </a:lnTo>
                <a:lnTo>
                  <a:pt x="315608" y="6350"/>
                </a:lnTo>
                <a:lnTo>
                  <a:pt x="323768" y="7620"/>
                </a:lnTo>
                <a:lnTo>
                  <a:pt x="347809" y="15240"/>
                </a:lnTo>
                <a:lnTo>
                  <a:pt x="363373" y="21590"/>
                </a:lnTo>
                <a:lnTo>
                  <a:pt x="370978" y="25400"/>
                </a:lnTo>
                <a:lnTo>
                  <a:pt x="383712" y="33020"/>
                </a:lnTo>
                <a:lnTo>
                  <a:pt x="249875" y="33020"/>
                </a:lnTo>
                <a:lnTo>
                  <a:pt x="242593" y="34290"/>
                </a:lnTo>
                <a:lnTo>
                  <a:pt x="199460" y="40640"/>
                </a:lnTo>
                <a:lnTo>
                  <a:pt x="158545" y="57150"/>
                </a:lnTo>
                <a:lnTo>
                  <a:pt x="145669" y="63500"/>
                </a:lnTo>
                <a:lnTo>
                  <a:pt x="139416" y="67310"/>
                </a:lnTo>
                <a:lnTo>
                  <a:pt x="127277" y="74930"/>
                </a:lnTo>
                <a:lnTo>
                  <a:pt x="121421" y="80010"/>
                </a:lnTo>
                <a:lnTo>
                  <a:pt x="110135" y="88900"/>
                </a:lnTo>
                <a:lnTo>
                  <a:pt x="80251" y="120650"/>
                </a:lnTo>
                <a:lnTo>
                  <a:pt x="75908" y="127000"/>
                </a:lnTo>
                <a:lnTo>
                  <a:pt x="67797" y="138430"/>
                </a:lnTo>
                <a:lnTo>
                  <a:pt x="64049" y="144780"/>
                </a:lnTo>
                <a:lnTo>
                  <a:pt x="57166" y="157480"/>
                </a:lnTo>
                <a:lnTo>
                  <a:pt x="54049" y="165100"/>
                </a:lnTo>
                <a:lnTo>
                  <a:pt x="48462" y="177800"/>
                </a:lnTo>
                <a:lnTo>
                  <a:pt x="37148" y="219710"/>
                </a:lnTo>
                <a:lnTo>
                  <a:pt x="34361" y="265430"/>
                </a:lnTo>
                <a:lnTo>
                  <a:pt x="34647" y="270510"/>
                </a:lnTo>
                <a:lnTo>
                  <a:pt x="41768" y="313690"/>
                </a:lnTo>
                <a:lnTo>
                  <a:pt x="54049" y="347980"/>
                </a:lnTo>
                <a:lnTo>
                  <a:pt x="57166" y="355600"/>
                </a:lnTo>
                <a:lnTo>
                  <a:pt x="64049" y="368300"/>
                </a:lnTo>
                <a:lnTo>
                  <a:pt x="67797" y="374650"/>
                </a:lnTo>
                <a:lnTo>
                  <a:pt x="75908" y="386080"/>
                </a:lnTo>
                <a:lnTo>
                  <a:pt x="80251" y="392430"/>
                </a:lnTo>
                <a:lnTo>
                  <a:pt x="110135" y="424180"/>
                </a:lnTo>
                <a:lnTo>
                  <a:pt x="121421" y="433070"/>
                </a:lnTo>
                <a:lnTo>
                  <a:pt x="127277" y="438150"/>
                </a:lnTo>
                <a:lnTo>
                  <a:pt x="139416" y="445770"/>
                </a:lnTo>
                <a:lnTo>
                  <a:pt x="145669" y="449580"/>
                </a:lnTo>
                <a:lnTo>
                  <a:pt x="158545" y="455930"/>
                </a:lnTo>
                <a:lnTo>
                  <a:pt x="165136" y="459740"/>
                </a:lnTo>
                <a:lnTo>
                  <a:pt x="185489" y="467360"/>
                </a:lnTo>
                <a:lnTo>
                  <a:pt x="199460" y="472440"/>
                </a:lnTo>
                <a:lnTo>
                  <a:pt x="228063" y="477520"/>
                </a:lnTo>
                <a:lnTo>
                  <a:pt x="242593" y="478790"/>
                </a:lnTo>
                <a:lnTo>
                  <a:pt x="249875" y="480060"/>
                </a:lnTo>
                <a:lnTo>
                  <a:pt x="383641" y="480060"/>
                </a:lnTo>
                <a:lnTo>
                  <a:pt x="370915" y="487680"/>
                </a:lnTo>
                <a:lnTo>
                  <a:pt x="363315" y="490220"/>
                </a:lnTo>
                <a:lnTo>
                  <a:pt x="347761" y="497840"/>
                </a:lnTo>
                <a:lnTo>
                  <a:pt x="323735" y="505460"/>
                </a:lnTo>
                <a:lnTo>
                  <a:pt x="315579" y="506730"/>
                </a:lnTo>
                <a:lnTo>
                  <a:pt x="299067" y="510540"/>
                </a:lnTo>
                <a:lnTo>
                  <a:pt x="290750" y="511810"/>
                </a:lnTo>
                <a:lnTo>
                  <a:pt x="273993" y="513080"/>
                </a:lnTo>
                <a:close/>
              </a:path>
              <a:path w="514350" h="513079">
                <a:moveTo>
                  <a:pt x="383641" y="480060"/>
                </a:moveTo>
                <a:lnTo>
                  <a:pt x="264474" y="480060"/>
                </a:lnTo>
                <a:lnTo>
                  <a:pt x="271756" y="478790"/>
                </a:lnTo>
                <a:lnTo>
                  <a:pt x="286286" y="477520"/>
                </a:lnTo>
                <a:lnTo>
                  <a:pt x="314889" y="472440"/>
                </a:lnTo>
                <a:lnTo>
                  <a:pt x="328860" y="467360"/>
                </a:lnTo>
                <a:lnTo>
                  <a:pt x="349213" y="459740"/>
                </a:lnTo>
                <a:lnTo>
                  <a:pt x="355804" y="455930"/>
                </a:lnTo>
                <a:lnTo>
                  <a:pt x="368680" y="449580"/>
                </a:lnTo>
                <a:lnTo>
                  <a:pt x="374933" y="445770"/>
                </a:lnTo>
                <a:lnTo>
                  <a:pt x="387072" y="438150"/>
                </a:lnTo>
                <a:lnTo>
                  <a:pt x="392928" y="433070"/>
                </a:lnTo>
                <a:lnTo>
                  <a:pt x="404214" y="424180"/>
                </a:lnTo>
                <a:lnTo>
                  <a:pt x="434098" y="392430"/>
                </a:lnTo>
                <a:lnTo>
                  <a:pt x="438441" y="386080"/>
                </a:lnTo>
                <a:lnTo>
                  <a:pt x="446552" y="374650"/>
                </a:lnTo>
                <a:lnTo>
                  <a:pt x="450300" y="368300"/>
                </a:lnTo>
                <a:lnTo>
                  <a:pt x="457183" y="355600"/>
                </a:lnTo>
                <a:lnTo>
                  <a:pt x="460300" y="347980"/>
                </a:lnTo>
                <a:lnTo>
                  <a:pt x="465887" y="335280"/>
                </a:lnTo>
                <a:lnTo>
                  <a:pt x="477201" y="293370"/>
                </a:lnTo>
                <a:lnTo>
                  <a:pt x="479988" y="265430"/>
                </a:lnTo>
                <a:lnTo>
                  <a:pt x="479979" y="247650"/>
                </a:lnTo>
                <a:lnTo>
                  <a:pt x="474310" y="205740"/>
                </a:lnTo>
                <a:lnTo>
                  <a:pt x="460236" y="165100"/>
                </a:lnTo>
                <a:lnTo>
                  <a:pt x="457117" y="157480"/>
                </a:lnTo>
                <a:lnTo>
                  <a:pt x="450232" y="144780"/>
                </a:lnTo>
                <a:lnTo>
                  <a:pt x="446482" y="138430"/>
                </a:lnTo>
                <a:lnTo>
                  <a:pt x="438371" y="127000"/>
                </a:lnTo>
                <a:lnTo>
                  <a:pt x="434027" y="120650"/>
                </a:lnTo>
                <a:lnTo>
                  <a:pt x="404150" y="88900"/>
                </a:lnTo>
                <a:lnTo>
                  <a:pt x="392869" y="80010"/>
                </a:lnTo>
                <a:lnTo>
                  <a:pt x="387016" y="74930"/>
                </a:lnTo>
                <a:lnTo>
                  <a:pt x="374882" y="67310"/>
                </a:lnTo>
                <a:lnTo>
                  <a:pt x="368631" y="63500"/>
                </a:lnTo>
                <a:lnTo>
                  <a:pt x="355762" y="57150"/>
                </a:lnTo>
                <a:lnTo>
                  <a:pt x="349174" y="53340"/>
                </a:lnTo>
                <a:lnTo>
                  <a:pt x="335693" y="48260"/>
                </a:lnTo>
                <a:lnTo>
                  <a:pt x="314867" y="40640"/>
                </a:lnTo>
                <a:lnTo>
                  <a:pt x="286276" y="35560"/>
                </a:lnTo>
                <a:lnTo>
                  <a:pt x="271752" y="34290"/>
                </a:lnTo>
                <a:lnTo>
                  <a:pt x="264472" y="34290"/>
                </a:lnTo>
                <a:lnTo>
                  <a:pt x="257174" y="33020"/>
                </a:lnTo>
                <a:lnTo>
                  <a:pt x="383712" y="33020"/>
                </a:lnTo>
                <a:lnTo>
                  <a:pt x="385834" y="34290"/>
                </a:lnTo>
                <a:lnTo>
                  <a:pt x="393050" y="38100"/>
                </a:lnTo>
                <a:lnTo>
                  <a:pt x="407057" y="46990"/>
                </a:lnTo>
                <a:lnTo>
                  <a:pt x="413814" y="52070"/>
                </a:lnTo>
                <a:lnTo>
                  <a:pt x="426835" y="63500"/>
                </a:lnTo>
                <a:lnTo>
                  <a:pt x="433069" y="68580"/>
                </a:lnTo>
                <a:lnTo>
                  <a:pt x="444980" y="81280"/>
                </a:lnTo>
                <a:lnTo>
                  <a:pt x="450630" y="86360"/>
                </a:lnTo>
                <a:lnTo>
                  <a:pt x="461317" y="100330"/>
                </a:lnTo>
                <a:lnTo>
                  <a:pt x="487953" y="142240"/>
                </a:lnTo>
                <a:lnTo>
                  <a:pt x="505721" y="190500"/>
                </a:lnTo>
                <a:lnTo>
                  <a:pt x="513937" y="240030"/>
                </a:lnTo>
                <a:lnTo>
                  <a:pt x="514349" y="247650"/>
                </a:lnTo>
                <a:lnTo>
                  <a:pt x="514338" y="265430"/>
                </a:lnTo>
                <a:lnTo>
                  <a:pt x="507700" y="314960"/>
                </a:lnTo>
                <a:lnTo>
                  <a:pt x="491454" y="363220"/>
                </a:lnTo>
                <a:lnTo>
                  <a:pt x="466222" y="406400"/>
                </a:lnTo>
                <a:lnTo>
                  <a:pt x="461211" y="412750"/>
                </a:lnTo>
                <a:lnTo>
                  <a:pt x="450526" y="426720"/>
                </a:lnTo>
                <a:lnTo>
                  <a:pt x="444878" y="431800"/>
                </a:lnTo>
                <a:lnTo>
                  <a:pt x="432971" y="444500"/>
                </a:lnTo>
                <a:lnTo>
                  <a:pt x="426740" y="449580"/>
                </a:lnTo>
                <a:lnTo>
                  <a:pt x="413725" y="461010"/>
                </a:lnTo>
                <a:lnTo>
                  <a:pt x="406971" y="466090"/>
                </a:lnTo>
                <a:lnTo>
                  <a:pt x="392973" y="474980"/>
                </a:lnTo>
                <a:lnTo>
                  <a:pt x="385762" y="478790"/>
                </a:lnTo>
                <a:lnTo>
                  <a:pt x="383641" y="480060"/>
                </a:lnTo>
                <a:close/>
              </a:path>
            </a:pathLst>
          </a:custGeom>
          <a:solidFill>
            <a:srgbClr val="FFFFFF"/>
          </a:solidFill>
        </p:spPr>
        <p:txBody>
          <a:bodyPr wrap="square" lIns="0" tIns="0" rIns="0" bIns="0" rtlCol="0"/>
          <a:lstStyle/>
          <a:p>
            <a:endParaRPr dirty="0"/>
          </a:p>
        </p:txBody>
      </p:sp>
      <p:pic>
        <p:nvPicPr>
          <p:cNvPr id="14" name="object 14"/>
          <p:cNvPicPr/>
          <p:nvPr/>
        </p:nvPicPr>
        <p:blipFill>
          <a:blip r:embed="rId10" cstate="print"/>
          <a:stretch>
            <a:fillRect/>
          </a:stretch>
        </p:blipFill>
        <p:spPr>
          <a:xfrm>
            <a:off x="5966089" y="2853795"/>
            <a:ext cx="103024" cy="141367"/>
          </a:xfrm>
          <a:prstGeom prst="rect">
            <a:avLst/>
          </a:prstGeom>
        </p:spPr>
      </p:pic>
      <p:sp>
        <p:nvSpPr>
          <p:cNvPr id="15" name="object 15"/>
          <p:cNvSpPr/>
          <p:nvPr/>
        </p:nvSpPr>
        <p:spPr>
          <a:xfrm>
            <a:off x="7452359" y="2715766"/>
            <a:ext cx="411480" cy="410667"/>
          </a:xfrm>
          <a:custGeom>
            <a:avLst/>
            <a:gdLst/>
            <a:ahLst/>
            <a:cxnLst/>
            <a:rect l="l" t="t" r="r" b="b"/>
            <a:pathLst>
              <a:path w="514350" h="513079">
                <a:moveTo>
                  <a:pt x="273993" y="513080"/>
                </a:moveTo>
                <a:lnTo>
                  <a:pt x="240349" y="513080"/>
                </a:lnTo>
                <a:lnTo>
                  <a:pt x="223585" y="511810"/>
                </a:lnTo>
                <a:lnTo>
                  <a:pt x="215263" y="510540"/>
                </a:lnTo>
                <a:lnTo>
                  <a:pt x="198741" y="506730"/>
                </a:lnTo>
                <a:lnTo>
                  <a:pt x="190581" y="505460"/>
                </a:lnTo>
                <a:lnTo>
                  <a:pt x="166540" y="497840"/>
                </a:lnTo>
                <a:lnTo>
                  <a:pt x="150976" y="491490"/>
                </a:lnTo>
                <a:lnTo>
                  <a:pt x="143371" y="487680"/>
                </a:lnTo>
                <a:lnTo>
                  <a:pt x="128515" y="478790"/>
                </a:lnTo>
                <a:lnTo>
                  <a:pt x="121299" y="474980"/>
                </a:lnTo>
                <a:lnTo>
                  <a:pt x="107292" y="466090"/>
                </a:lnTo>
                <a:lnTo>
                  <a:pt x="100535" y="461010"/>
                </a:lnTo>
                <a:lnTo>
                  <a:pt x="87513" y="449580"/>
                </a:lnTo>
                <a:lnTo>
                  <a:pt x="81280" y="444500"/>
                </a:lnTo>
                <a:lnTo>
                  <a:pt x="69368" y="431800"/>
                </a:lnTo>
                <a:lnTo>
                  <a:pt x="63719" y="426720"/>
                </a:lnTo>
                <a:lnTo>
                  <a:pt x="53032" y="412750"/>
                </a:lnTo>
                <a:lnTo>
                  <a:pt x="26396" y="370840"/>
                </a:lnTo>
                <a:lnTo>
                  <a:pt x="8628" y="322580"/>
                </a:lnTo>
                <a:lnTo>
                  <a:pt x="412" y="273050"/>
                </a:lnTo>
                <a:lnTo>
                  <a:pt x="0" y="265430"/>
                </a:lnTo>
                <a:lnTo>
                  <a:pt x="0" y="247650"/>
                </a:lnTo>
                <a:lnTo>
                  <a:pt x="6584" y="198120"/>
                </a:lnTo>
                <a:lnTo>
                  <a:pt x="22799" y="149860"/>
                </a:lnTo>
                <a:lnTo>
                  <a:pt x="48021" y="106680"/>
                </a:lnTo>
                <a:lnTo>
                  <a:pt x="53032" y="100330"/>
                </a:lnTo>
                <a:lnTo>
                  <a:pt x="63719" y="86360"/>
                </a:lnTo>
                <a:lnTo>
                  <a:pt x="69368" y="81280"/>
                </a:lnTo>
                <a:lnTo>
                  <a:pt x="81280" y="68580"/>
                </a:lnTo>
                <a:lnTo>
                  <a:pt x="87513" y="63500"/>
                </a:lnTo>
                <a:lnTo>
                  <a:pt x="100535" y="52070"/>
                </a:lnTo>
                <a:lnTo>
                  <a:pt x="107292" y="46990"/>
                </a:lnTo>
                <a:lnTo>
                  <a:pt x="121299" y="38100"/>
                </a:lnTo>
                <a:lnTo>
                  <a:pt x="128515" y="34290"/>
                </a:lnTo>
                <a:lnTo>
                  <a:pt x="143371" y="25400"/>
                </a:lnTo>
                <a:lnTo>
                  <a:pt x="150976" y="21590"/>
                </a:lnTo>
                <a:lnTo>
                  <a:pt x="166540" y="15240"/>
                </a:lnTo>
                <a:lnTo>
                  <a:pt x="190581" y="7620"/>
                </a:lnTo>
                <a:lnTo>
                  <a:pt x="198741" y="6350"/>
                </a:lnTo>
                <a:lnTo>
                  <a:pt x="215263" y="2540"/>
                </a:lnTo>
                <a:lnTo>
                  <a:pt x="223585" y="1270"/>
                </a:lnTo>
                <a:lnTo>
                  <a:pt x="240349" y="0"/>
                </a:lnTo>
                <a:lnTo>
                  <a:pt x="274000" y="0"/>
                </a:lnTo>
                <a:lnTo>
                  <a:pt x="290764" y="1270"/>
                </a:lnTo>
                <a:lnTo>
                  <a:pt x="299086" y="2540"/>
                </a:lnTo>
                <a:lnTo>
                  <a:pt x="315608" y="6350"/>
                </a:lnTo>
                <a:lnTo>
                  <a:pt x="323768" y="7620"/>
                </a:lnTo>
                <a:lnTo>
                  <a:pt x="347809" y="15240"/>
                </a:lnTo>
                <a:lnTo>
                  <a:pt x="363373" y="21590"/>
                </a:lnTo>
                <a:lnTo>
                  <a:pt x="370978" y="25400"/>
                </a:lnTo>
                <a:lnTo>
                  <a:pt x="383712" y="33020"/>
                </a:lnTo>
                <a:lnTo>
                  <a:pt x="249875" y="33020"/>
                </a:lnTo>
                <a:lnTo>
                  <a:pt x="242593" y="34290"/>
                </a:lnTo>
                <a:lnTo>
                  <a:pt x="199460" y="40640"/>
                </a:lnTo>
                <a:lnTo>
                  <a:pt x="158545" y="57150"/>
                </a:lnTo>
                <a:lnTo>
                  <a:pt x="145669" y="63500"/>
                </a:lnTo>
                <a:lnTo>
                  <a:pt x="139416" y="67310"/>
                </a:lnTo>
                <a:lnTo>
                  <a:pt x="127277" y="74930"/>
                </a:lnTo>
                <a:lnTo>
                  <a:pt x="121421" y="80010"/>
                </a:lnTo>
                <a:lnTo>
                  <a:pt x="110135" y="88900"/>
                </a:lnTo>
                <a:lnTo>
                  <a:pt x="80251" y="120650"/>
                </a:lnTo>
                <a:lnTo>
                  <a:pt x="75908" y="127000"/>
                </a:lnTo>
                <a:lnTo>
                  <a:pt x="67797" y="138430"/>
                </a:lnTo>
                <a:lnTo>
                  <a:pt x="64049" y="144780"/>
                </a:lnTo>
                <a:lnTo>
                  <a:pt x="57166" y="157480"/>
                </a:lnTo>
                <a:lnTo>
                  <a:pt x="54049" y="165100"/>
                </a:lnTo>
                <a:lnTo>
                  <a:pt x="48462" y="177800"/>
                </a:lnTo>
                <a:lnTo>
                  <a:pt x="37148" y="219710"/>
                </a:lnTo>
                <a:lnTo>
                  <a:pt x="34361" y="265430"/>
                </a:lnTo>
                <a:lnTo>
                  <a:pt x="34647" y="270510"/>
                </a:lnTo>
                <a:lnTo>
                  <a:pt x="41768" y="313690"/>
                </a:lnTo>
                <a:lnTo>
                  <a:pt x="54049" y="347980"/>
                </a:lnTo>
                <a:lnTo>
                  <a:pt x="57166" y="355600"/>
                </a:lnTo>
                <a:lnTo>
                  <a:pt x="64049" y="368300"/>
                </a:lnTo>
                <a:lnTo>
                  <a:pt x="67797" y="374650"/>
                </a:lnTo>
                <a:lnTo>
                  <a:pt x="75908" y="386080"/>
                </a:lnTo>
                <a:lnTo>
                  <a:pt x="80251" y="392430"/>
                </a:lnTo>
                <a:lnTo>
                  <a:pt x="110135" y="424180"/>
                </a:lnTo>
                <a:lnTo>
                  <a:pt x="121421" y="433070"/>
                </a:lnTo>
                <a:lnTo>
                  <a:pt x="127277" y="438150"/>
                </a:lnTo>
                <a:lnTo>
                  <a:pt x="139416" y="445770"/>
                </a:lnTo>
                <a:lnTo>
                  <a:pt x="145669" y="449580"/>
                </a:lnTo>
                <a:lnTo>
                  <a:pt x="158545" y="455930"/>
                </a:lnTo>
                <a:lnTo>
                  <a:pt x="165136" y="459740"/>
                </a:lnTo>
                <a:lnTo>
                  <a:pt x="185489" y="467360"/>
                </a:lnTo>
                <a:lnTo>
                  <a:pt x="199460" y="472440"/>
                </a:lnTo>
                <a:lnTo>
                  <a:pt x="228063" y="477520"/>
                </a:lnTo>
                <a:lnTo>
                  <a:pt x="242593" y="478790"/>
                </a:lnTo>
                <a:lnTo>
                  <a:pt x="249875" y="480060"/>
                </a:lnTo>
                <a:lnTo>
                  <a:pt x="383641" y="480060"/>
                </a:lnTo>
                <a:lnTo>
                  <a:pt x="370915" y="487680"/>
                </a:lnTo>
                <a:lnTo>
                  <a:pt x="363315" y="490220"/>
                </a:lnTo>
                <a:lnTo>
                  <a:pt x="347761" y="497840"/>
                </a:lnTo>
                <a:lnTo>
                  <a:pt x="323735" y="505460"/>
                </a:lnTo>
                <a:lnTo>
                  <a:pt x="315579" y="506730"/>
                </a:lnTo>
                <a:lnTo>
                  <a:pt x="299067" y="510540"/>
                </a:lnTo>
                <a:lnTo>
                  <a:pt x="290750" y="511810"/>
                </a:lnTo>
                <a:lnTo>
                  <a:pt x="273993" y="513080"/>
                </a:lnTo>
                <a:close/>
              </a:path>
              <a:path w="514350" h="513079">
                <a:moveTo>
                  <a:pt x="383641" y="480060"/>
                </a:moveTo>
                <a:lnTo>
                  <a:pt x="264474" y="480060"/>
                </a:lnTo>
                <a:lnTo>
                  <a:pt x="271756" y="478790"/>
                </a:lnTo>
                <a:lnTo>
                  <a:pt x="286286" y="477520"/>
                </a:lnTo>
                <a:lnTo>
                  <a:pt x="314889" y="472440"/>
                </a:lnTo>
                <a:lnTo>
                  <a:pt x="328860" y="467360"/>
                </a:lnTo>
                <a:lnTo>
                  <a:pt x="349213" y="459740"/>
                </a:lnTo>
                <a:lnTo>
                  <a:pt x="355804" y="455930"/>
                </a:lnTo>
                <a:lnTo>
                  <a:pt x="368680" y="449580"/>
                </a:lnTo>
                <a:lnTo>
                  <a:pt x="374933" y="445770"/>
                </a:lnTo>
                <a:lnTo>
                  <a:pt x="387072" y="438150"/>
                </a:lnTo>
                <a:lnTo>
                  <a:pt x="392928" y="433070"/>
                </a:lnTo>
                <a:lnTo>
                  <a:pt x="404214" y="424180"/>
                </a:lnTo>
                <a:lnTo>
                  <a:pt x="434098" y="392430"/>
                </a:lnTo>
                <a:lnTo>
                  <a:pt x="438441" y="386080"/>
                </a:lnTo>
                <a:lnTo>
                  <a:pt x="446552" y="374650"/>
                </a:lnTo>
                <a:lnTo>
                  <a:pt x="450300" y="368300"/>
                </a:lnTo>
                <a:lnTo>
                  <a:pt x="457183" y="355600"/>
                </a:lnTo>
                <a:lnTo>
                  <a:pt x="460300" y="347980"/>
                </a:lnTo>
                <a:lnTo>
                  <a:pt x="465887" y="335280"/>
                </a:lnTo>
                <a:lnTo>
                  <a:pt x="477201" y="293370"/>
                </a:lnTo>
                <a:lnTo>
                  <a:pt x="479988" y="265430"/>
                </a:lnTo>
                <a:lnTo>
                  <a:pt x="479979" y="247650"/>
                </a:lnTo>
                <a:lnTo>
                  <a:pt x="474310" y="205740"/>
                </a:lnTo>
                <a:lnTo>
                  <a:pt x="460236" y="165100"/>
                </a:lnTo>
                <a:lnTo>
                  <a:pt x="457117" y="157480"/>
                </a:lnTo>
                <a:lnTo>
                  <a:pt x="450232" y="144780"/>
                </a:lnTo>
                <a:lnTo>
                  <a:pt x="446482" y="138430"/>
                </a:lnTo>
                <a:lnTo>
                  <a:pt x="438371" y="127000"/>
                </a:lnTo>
                <a:lnTo>
                  <a:pt x="434027" y="120650"/>
                </a:lnTo>
                <a:lnTo>
                  <a:pt x="404150" y="88900"/>
                </a:lnTo>
                <a:lnTo>
                  <a:pt x="392869" y="80010"/>
                </a:lnTo>
                <a:lnTo>
                  <a:pt x="387016" y="74930"/>
                </a:lnTo>
                <a:lnTo>
                  <a:pt x="374882" y="67310"/>
                </a:lnTo>
                <a:lnTo>
                  <a:pt x="368631" y="63500"/>
                </a:lnTo>
                <a:lnTo>
                  <a:pt x="355762" y="57150"/>
                </a:lnTo>
                <a:lnTo>
                  <a:pt x="349174" y="53340"/>
                </a:lnTo>
                <a:lnTo>
                  <a:pt x="335693" y="48260"/>
                </a:lnTo>
                <a:lnTo>
                  <a:pt x="314867" y="40640"/>
                </a:lnTo>
                <a:lnTo>
                  <a:pt x="286276" y="35560"/>
                </a:lnTo>
                <a:lnTo>
                  <a:pt x="271752" y="34290"/>
                </a:lnTo>
                <a:lnTo>
                  <a:pt x="264472" y="34290"/>
                </a:lnTo>
                <a:lnTo>
                  <a:pt x="257174" y="33020"/>
                </a:lnTo>
                <a:lnTo>
                  <a:pt x="383712" y="33020"/>
                </a:lnTo>
                <a:lnTo>
                  <a:pt x="385834" y="34290"/>
                </a:lnTo>
                <a:lnTo>
                  <a:pt x="393050" y="38100"/>
                </a:lnTo>
                <a:lnTo>
                  <a:pt x="407057" y="46990"/>
                </a:lnTo>
                <a:lnTo>
                  <a:pt x="413814" y="52070"/>
                </a:lnTo>
                <a:lnTo>
                  <a:pt x="426835" y="63500"/>
                </a:lnTo>
                <a:lnTo>
                  <a:pt x="433069" y="68580"/>
                </a:lnTo>
                <a:lnTo>
                  <a:pt x="444980" y="81280"/>
                </a:lnTo>
                <a:lnTo>
                  <a:pt x="450630" y="86360"/>
                </a:lnTo>
                <a:lnTo>
                  <a:pt x="461317" y="100330"/>
                </a:lnTo>
                <a:lnTo>
                  <a:pt x="487953" y="142240"/>
                </a:lnTo>
                <a:lnTo>
                  <a:pt x="505721" y="190500"/>
                </a:lnTo>
                <a:lnTo>
                  <a:pt x="513937" y="240030"/>
                </a:lnTo>
                <a:lnTo>
                  <a:pt x="514349" y="247650"/>
                </a:lnTo>
                <a:lnTo>
                  <a:pt x="514338" y="265430"/>
                </a:lnTo>
                <a:lnTo>
                  <a:pt x="507700" y="314960"/>
                </a:lnTo>
                <a:lnTo>
                  <a:pt x="491454" y="363220"/>
                </a:lnTo>
                <a:lnTo>
                  <a:pt x="466222" y="406400"/>
                </a:lnTo>
                <a:lnTo>
                  <a:pt x="461211" y="412750"/>
                </a:lnTo>
                <a:lnTo>
                  <a:pt x="450526" y="426720"/>
                </a:lnTo>
                <a:lnTo>
                  <a:pt x="444878" y="431800"/>
                </a:lnTo>
                <a:lnTo>
                  <a:pt x="432971" y="444500"/>
                </a:lnTo>
                <a:lnTo>
                  <a:pt x="426740" y="449580"/>
                </a:lnTo>
                <a:lnTo>
                  <a:pt x="413725" y="461010"/>
                </a:lnTo>
                <a:lnTo>
                  <a:pt x="406971" y="466090"/>
                </a:lnTo>
                <a:lnTo>
                  <a:pt x="392973" y="474980"/>
                </a:lnTo>
                <a:lnTo>
                  <a:pt x="385762" y="478790"/>
                </a:lnTo>
                <a:lnTo>
                  <a:pt x="383641" y="480060"/>
                </a:lnTo>
                <a:close/>
              </a:path>
            </a:pathLst>
          </a:custGeom>
          <a:solidFill>
            <a:srgbClr val="FFFFFF"/>
          </a:solidFill>
        </p:spPr>
        <p:txBody>
          <a:bodyPr wrap="square" lIns="0" tIns="0" rIns="0" bIns="0" rtlCol="0"/>
          <a:lstStyle/>
          <a:p>
            <a:endParaRPr dirty="0"/>
          </a:p>
        </p:txBody>
      </p:sp>
      <p:pic>
        <p:nvPicPr>
          <p:cNvPr id="16" name="object 16"/>
          <p:cNvPicPr/>
          <p:nvPr/>
        </p:nvPicPr>
        <p:blipFill>
          <a:blip r:embed="rId11" cstate="print"/>
          <a:stretch>
            <a:fillRect/>
          </a:stretch>
        </p:blipFill>
        <p:spPr>
          <a:xfrm>
            <a:off x="7608946" y="2854182"/>
            <a:ext cx="97684" cy="141804"/>
          </a:xfrm>
          <a:prstGeom prst="rect">
            <a:avLst/>
          </a:prstGeom>
        </p:spPr>
      </p:pic>
      <p:sp>
        <p:nvSpPr>
          <p:cNvPr id="17" name="object 17"/>
          <p:cNvSpPr txBox="1">
            <a:spLocks noGrp="1"/>
          </p:cNvSpPr>
          <p:nvPr>
            <p:ph type="title"/>
          </p:nvPr>
        </p:nvSpPr>
        <p:spPr>
          <a:xfrm>
            <a:off x="251520" y="209103"/>
            <a:ext cx="8640959" cy="395419"/>
          </a:xfrm>
          <a:prstGeom prst="rect">
            <a:avLst/>
          </a:prstGeom>
        </p:spPr>
        <p:txBody>
          <a:bodyPr vert="horz" wrap="square" lIns="0" tIns="12702" rIns="0" bIns="0" rtlCol="0">
            <a:spAutoFit/>
          </a:bodyPr>
          <a:lstStyle/>
          <a:p>
            <a:pPr marL="10161" algn="ctr">
              <a:spcBef>
                <a:spcPts val="100"/>
              </a:spcBef>
            </a:pPr>
            <a:r>
              <a:rPr lang="fr-FR" sz="2400" spc="-108" dirty="0">
                <a:solidFill>
                  <a:srgbClr val="0A7E9D"/>
                </a:solidFill>
                <a:latin typeface="Marianne Medium" panose="02000000000000000000" pitchFamily="2" charset="0"/>
                <a:cs typeface="Verdana"/>
              </a:rPr>
              <a:t>COMMENT</a:t>
            </a:r>
            <a:r>
              <a:rPr lang="fr-FR" sz="2400" spc="-244" dirty="0">
                <a:solidFill>
                  <a:srgbClr val="0A7E9D"/>
                </a:solidFill>
                <a:latin typeface="Marianne Medium" panose="02000000000000000000" pitchFamily="2" charset="0"/>
                <a:cs typeface="Verdana"/>
              </a:rPr>
              <a:t> </a:t>
            </a:r>
            <a:r>
              <a:rPr lang="fr-FR" sz="2400" spc="-88" dirty="0">
                <a:solidFill>
                  <a:srgbClr val="0A7E9D"/>
                </a:solidFill>
                <a:latin typeface="Marianne Medium" panose="02000000000000000000" pitchFamily="2" charset="0"/>
                <a:cs typeface="Verdana"/>
              </a:rPr>
              <a:t>DEVENIR </a:t>
            </a:r>
            <a:r>
              <a:rPr lang="fr-FR" sz="2400" spc="-72" dirty="0">
                <a:solidFill>
                  <a:srgbClr val="0A7E9D"/>
                </a:solidFill>
                <a:latin typeface="Marianne Medium" panose="02000000000000000000" pitchFamily="2" charset="0"/>
                <a:cs typeface="Verdana"/>
              </a:rPr>
              <a:t>INSPECTEUR</a:t>
            </a:r>
            <a:r>
              <a:rPr lang="fr-FR" sz="2400" spc="-244" dirty="0">
                <a:solidFill>
                  <a:srgbClr val="0A7E9D"/>
                </a:solidFill>
                <a:latin typeface="Marianne Medium" panose="02000000000000000000" pitchFamily="2" charset="0"/>
                <a:cs typeface="Verdana"/>
              </a:rPr>
              <a:t> </a:t>
            </a:r>
            <a:r>
              <a:rPr lang="fr-FR" sz="2400" spc="-52" dirty="0">
                <a:solidFill>
                  <a:srgbClr val="0A7E9D"/>
                </a:solidFill>
                <a:latin typeface="Marianne Medium" panose="02000000000000000000" pitchFamily="2" charset="0"/>
                <a:cs typeface="Verdana"/>
              </a:rPr>
              <a:t>DU</a:t>
            </a:r>
            <a:r>
              <a:rPr lang="fr-FR" sz="2400" spc="-240" dirty="0">
                <a:solidFill>
                  <a:srgbClr val="0A7E9D"/>
                </a:solidFill>
                <a:latin typeface="Marianne Medium" panose="02000000000000000000" pitchFamily="2" charset="0"/>
                <a:cs typeface="Verdana"/>
              </a:rPr>
              <a:t> </a:t>
            </a:r>
            <a:r>
              <a:rPr lang="fr-FR" sz="2400" spc="-64" dirty="0">
                <a:solidFill>
                  <a:srgbClr val="0A7E9D"/>
                </a:solidFill>
                <a:latin typeface="Marianne Medium" panose="02000000000000000000" pitchFamily="2" charset="0"/>
                <a:cs typeface="Verdana"/>
              </a:rPr>
              <a:t>TRAVAIL</a:t>
            </a:r>
            <a:r>
              <a:rPr lang="fr-FR" sz="2400" spc="-240" dirty="0">
                <a:solidFill>
                  <a:srgbClr val="0A7E9D"/>
                </a:solidFill>
                <a:latin typeface="Marianne Medium" panose="02000000000000000000" pitchFamily="2" charset="0"/>
                <a:cs typeface="Verdana"/>
              </a:rPr>
              <a:t> </a:t>
            </a:r>
            <a:r>
              <a:rPr lang="fr-FR" sz="2400" spc="-40" dirty="0">
                <a:solidFill>
                  <a:srgbClr val="0A7E9D"/>
                </a:solidFill>
                <a:latin typeface="Marianne Medium" panose="02000000000000000000" pitchFamily="2" charset="0"/>
                <a:cs typeface="Verdana"/>
              </a:rPr>
              <a:t>?</a:t>
            </a:r>
            <a:endParaRPr lang="fr-FR" sz="2400" dirty="0">
              <a:solidFill>
                <a:srgbClr val="0A7E9D"/>
              </a:solidFill>
              <a:latin typeface="Marianne Medium" panose="02000000000000000000" pitchFamily="2" charset="0"/>
              <a:cs typeface="Verdana"/>
            </a:endParaRPr>
          </a:p>
        </p:txBody>
      </p:sp>
      <p:sp>
        <p:nvSpPr>
          <p:cNvPr id="18" name="object 18"/>
          <p:cNvSpPr txBox="1"/>
          <p:nvPr/>
        </p:nvSpPr>
        <p:spPr>
          <a:xfrm>
            <a:off x="179512" y="3380357"/>
            <a:ext cx="1512168" cy="474365"/>
          </a:xfrm>
          <a:prstGeom prst="rect">
            <a:avLst/>
          </a:prstGeom>
        </p:spPr>
        <p:txBody>
          <a:bodyPr vert="horz" wrap="square" lIns="0" tIns="33532" rIns="0" bIns="0" rtlCol="0">
            <a:spAutoFit/>
          </a:bodyPr>
          <a:lstStyle/>
          <a:p>
            <a:pPr algn="ctr">
              <a:spcBef>
                <a:spcPts val="264"/>
              </a:spcBef>
            </a:pPr>
            <a:r>
              <a:rPr sz="1400" i="1" spc="-8" dirty="0">
                <a:solidFill>
                  <a:srgbClr val="FFFFFF"/>
                </a:solidFill>
                <a:latin typeface="Arial"/>
                <a:cs typeface="Arial"/>
              </a:rPr>
              <a:t>BAC+3</a:t>
            </a:r>
            <a:endParaRPr sz="1400" dirty="0">
              <a:latin typeface="Arial"/>
              <a:cs typeface="Arial"/>
            </a:endParaRPr>
          </a:p>
          <a:p>
            <a:pPr marL="10161" marR="4065" algn="ctr">
              <a:lnSpc>
                <a:spcPct val="113799"/>
              </a:lnSpc>
            </a:pPr>
            <a:r>
              <a:rPr sz="1400" i="1" dirty="0">
                <a:solidFill>
                  <a:srgbClr val="FFFFFF"/>
                </a:solidFill>
                <a:latin typeface="Arial"/>
                <a:cs typeface="Arial"/>
              </a:rPr>
              <a:t>ou</a:t>
            </a:r>
            <a:r>
              <a:rPr sz="1400" i="1" spc="-28" dirty="0">
                <a:solidFill>
                  <a:srgbClr val="FFFFFF"/>
                </a:solidFill>
                <a:latin typeface="Arial"/>
                <a:cs typeface="Arial"/>
              </a:rPr>
              <a:t> </a:t>
            </a:r>
            <a:r>
              <a:rPr lang="fr-FR" sz="1400" i="1" dirty="0">
                <a:solidFill>
                  <a:srgbClr val="FFFFFF"/>
                </a:solidFill>
                <a:latin typeface="Arial"/>
                <a:cs typeface="Arial"/>
              </a:rPr>
              <a:t>équivalent</a:t>
            </a:r>
            <a:endParaRPr sz="1400" dirty="0">
              <a:latin typeface="Arial"/>
              <a:cs typeface="Arial"/>
            </a:endParaRPr>
          </a:p>
        </p:txBody>
      </p:sp>
      <p:sp>
        <p:nvSpPr>
          <p:cNvPr id="19" name="object 19"/>
          <p:cNvSpPr txBox="1"/>
          <p:nvPr/>
        </p:nvSpPr>
        <p:spPr>
          <a:xfrm>
            <a:off x="2195736" y="3380358"/>
            <a:ext cx="1080120" cy="501420"/>
          </a:xfrm>
          <a:prstGeom prst="rect">
            <a:avLst/>
          </a:prstGeom>
        </p:spPr>
        <p:txBody>
          <a:bodyPr vert="horz" wrap="square" lIns="0" tIns="10161" rIns="0" bIns="0" rtlCol="0">
            <a:spAutoFit/>
          </a:bodyPr>
          <a:lstStyle/>
          <a:p>
            <a:pPr marL="55887" marR="4065" indent="-46234">
              <a:lnSpc>
                <a:spcPct val="113799"/>
              </a:lnSpc>
              <a:spcBef>
                <a:spcPts val="80"/>
              </a:spcBef>
            </a:pPr>
            <a:r>
              <a:rPr sz="1400" i="1" spc="-8" dirty="0">
                <a:solidFill>
                  <a:srgbClr val="FFFFFF"/>
                </a:solidFill>
                <a:latin typeface="Arial"/>
                <a:cs typeface="Arial"/>
              </a:rPr>
              <a:t>Inscription concours</a:t>
            </a:r>
            <a:endParaRPr sz="1400" dirty="0">
              <a:latin typeface="Arial"/>
              <a:cs typeface="Arial"/>
            </a:endParaRPr>
          </a:p>
        </p:txBody>
      </p:sp>
      <p:sp>
        <p:nvSpPr>
          <p:cNvPr id="20" name="object 20"/>
          <p:cNvSpPr txBox="1"/>
          <p:nvPr/>
        </p:nvSpPr>
        <p:spPr>
          <a:xfrm>
            <a:off x="3740404" y="3380358"/>
            <a:ext cx="1296144" cy="480902"/>
          </a:xfrm>
          <a:prstGeom prst="rect">
            <a:avLst/>
          </a:prstGeom>
        </p:spPr>
        <p:txBody>
          <a:bodyPr vert="horz" wrap="square" lIns="0" tIns="10161" rIns="0" bIns="0" rtlCol="0">
            <a:spAutoFit/>
          </a:bodyPr>
          <a:lstStyle/>
          <a:p>
            <a:pPr marL="38613" marR="4065" indent="-28960" algn="ctr">
              <a:lnSpc>
                <a:spcPct val="113799"/>
              </a:lnSpc>
              <a:spcBef>
                <a:spcPts val="80"/>
              </a:spcBef>
            </a:pPr>
            <a:r>
              <a:rPr lang="fr-FR" sz="1400" i="1" spc="-8" dirty="0">
                <a:solidFill>
                  <a:srgbClr val="FFFFFF"/>
                </a:solidFill>
                <a:latin typeface="Arial"/>
                <a:cs typeface="Arial"/>
              </a:rPr>
              <a:t>3 épreuves d’admissibilité</a:t>
            </a:r>
            <a:endParaRPr sz="1400" dirty="0">
              <a:latin typeface="Arial"/>
              <a:cs typeface="Arial"/>
            </a:endParaRPr>
          </a:p>
        </p:txBody>
      </p:sp>
      <p:sp>
        <p:nvSpPr>
          <p:cNvPr id="21" name="object 21"/>
          <p:cNvSpPr txBox="1"/>
          <p:nvPr/>
        </p:nvSpPr>
        <p:spPr>
          <a:xfrm>
            <a:off x="5644296" y="3380358"/>
            <a:ext cx="1159952" cy="759824"/>
          </a:xfrm>
          <a:prstGeom prst="rect">
            <a:avLst/>
          </a:prstGeom>
        </p:spPr>
        <p:txBody>
          <a:bodyPr vert="horz" wrap="square" lIns="0" tIns="10161" rIns="0" bIns="0" rtlCol="0">
            <a:spAutoFit/>
          </a:bodyPr>
          <a:lstStyle/>
          <a:p>
            <a:pPr marL="10161" marR="4065" indent="25910">
              <a:lnSpc>
                <a:spcPct val="113799"/>
              </a:lnSpc>
              <a:spcBef>
                <a:spcPts val="80"/>
              </a:spcBef>
            </a:pPr>
            <a:r>
              <a:rPr lang="fr-FR" sz="1400" i="1" spc="-8" dirty="0">
                <a:solidFill>
                  <a:srgbClr val="FFFFFF"/>
                </a:solidFill>
                <a:cs typeface="Arial"/>
              </a:rPr>
              <a:t>3 épreuves d’admission</a:t>
            </a:r>
          </a:p>
          <a:p>
            <a:pPr marL="10161" marR="4065" indent="25910">
              <a:lnSpc>
                <a:spcPct val="113799"/>
              </a:lnSpc>
              <a:spcBef>
                <a:spcPts val="80"/>
              </a:spcBef>
            </a:pPr>
            <a:endParaRPr sz="1400" dirty="0">
              <a:latin typeface="Arial"/>
              <a:cs typeface="Arial"/>
            </a:endParaRPr>
          </a:p>
        </p:txBody>
      </p:sp>
      <p:sp>
        <p:nvSpPr>
          <p:cNvPr id="22" name="object 22"/>
          <p:cNvSpPr txBox="1"/>
          <p:nvPr/>
        </p:nvSpPr>
        <p:spPr>
          <a:xfrm>
            <a:off x="7309358" y="3380358"/>
            <a:ext cx="1079066" cy="884859"/>
          </a:xfrm>
          <a:prstGeom prst="rect">
            <a:avLst/>
          </a:prstGeom>
        </p:spPr>
        <p:txBody>
          <a:bodyPr vert="horz" wrap="square" lIns="0" tIns="10161" rIns="0" bIns="0" rtlCol="0">
            <a:spAutoFit/>
          </a:bodyPr>
          <a:lstStyle/>
          <a:p>
            <a:pPr marL="10161">
              <a:spcBef>
                <a:spcPts val="80"/>
              </a:spcBef>
            </a:pPr>
            <a:r>
              <a:rPr lang="fr-FR" sz="1400" i="1" spc="-8" dirty="0">
                <a:solidFill>
                  <a:srgbClr val="FFFFFF"/>
                </a:solidFill>
                <a:latin typeface="Arial"/>
                <a:cs typeface="Arial"/>
              </a:rPr>
              <a:t>Réussite au concours =</a:t>
            </a:r>
          </a:p>
          <a:p>
            <a:pPr marL="10161">
              <a:spcBef>
                <a:spcPts val="80"/>
              </a:spcBef>
            </a:pPr>
            <a:r>
              <a:rPr lang="fr-FR" sz="1400" i="1" spc="-8" dirty="0">
                <a:solidFill>
                  <a:srgbClr val="FFFFFF"/>
                </a:solidFill>
                <a:latin typeface="Arial"/>
                <a:cs typeface="Arial"/>
              </a:rPr>
              <a:t>Formation rémunérée</a:t>
            </a:r>
            <a:endParaRPr sz="1400" dirty="0">
              <a:latin typeface="Arial"/>
              <a:cs typeface="Arial"/>
            </a:endParaRPr>
          </a:p>
        </p:txBody>
      </p:sp>
      <p:pic>
        <p:nvPicPr>
          <p:cNvPr id="24" name="Image 23"/>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22859" y="4588177"/>
            <a:ext cx="611479" cy="555323"/>
          </a:xfrm>
          <a:prstGeom prst="rect">
            <a:avLst/>
          </a:prstGeom>
        </p:spPr>
      </p:pic>
      <p:grpSp>
        <p:nvGrpSpPr>
          <p:cNvPr id="29" name="Groupe 28"/>
          <p:cNvGrpSpPr/>
          <p:nvPr/>
        </p:nvGrpSpPr>
        <p:grpSpPr>
          <a:xfrm>
            <a:off x="7309358" y="4476816"/>
            <a:ext cx="1645392" cy="666684"/>
            <a:chOff x="7247085" y="116652"/>
            <a:chExt cx="1645392" cy="666684"/>
          </a:xfrm>
        </p:grpSpPr>
        <p:pic>
          <p:nvPicPr>
            <p:cNvPr id="30" name="Image 29"/>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7848869" y="313357"/>
              <a:ext cx="1043608" cy="469979"/>
            </a:xfrm>
            <a:prstGeom prst="rect">
              <a:avLst/>
            </a:prstGeom>
          </p:spPr>
        </p:pic>
        <p:sp>
          <p:nvSpPr>
            <p:cNvPr id="31" name="ZoneTexte 30"/>
            <p:cNvSpPr txBox="1"/>
            <p:nvPr/>
          </p:nvSpPr>
          <p:spPr>
            <a:xfrm>
              <a:off x="7247085" y="116652"/>
              <a:ext cx="1645392" cy="215444"/>
            </a:xfrm>
            <a:prstGeom prst="rect">
              <a:avLst/>
            </a:prstGeom>
            <a:noFill/>
          </p:spPr>
          <p:txBody>
            <a:bodyPr wrap="square" rtlCol="0">
              <a:spAutoFit/>
            </a:bodyPr>
            <a:lstStyle/>
            <a:p>
              <a:pPr algn="r"/>
              <a:r>
                <a:rPr lang="fr-FR" sz="800" dirty="0">
                  <a:latin typeface="Marianne" panose="02000000000000000000" pitchFamily="2" charset="0"/>
                </a:rPr>
                <a:t>Direction générale du travail</a:t>
              </a:r>
            </a:p>
          </p:txBody>
        </p:sp>
      </p:grpSp>
    </p:spTree>
    <p:extLst>
      <p:ext uri="{BB962C8B-B14F-4D97-AF65-F5344CB8AC3E}">
        <p14:creationId xmlns:p14="http://schemas.microsoft.com/office/powerpoint/2010/main" val="26806185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par>
                          <p:cTn id="32" fill="hold">
                            <p:stCondLst>
                              <p:cond delay="2500"/>
                            </p:stCondLst>
                            <p:childTnLst>
                              <p:par>
                                <p:cTn id="33" presetID="2" presetClass="entr" presetSubtype="8"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3000"/>
                            </p:stCondLst>
                            <p:childTnLst>
                              <p:par>
                                <p:cTn id="41" presetID="2" presetClass="entr" presetSubtype="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1" presetClass="entr" presetSubtype="0"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76" name="Google Shape;543;p24"/>
          <p:cNvSpPr txBox="1"/>
          <p:nvPr/>
        </p:nvSpPr>
        <p:spPr>
          <a:xfrm>
            <a:off x="4485378" y="1253054"/>
            <a:ext cx="1615563" cy="351447"/>
          </a:xfrm>
          <a:prstGeom prst="rect">
            <a:avLst/>
          </a:prstGeom>
          <a:solidFill>
            <a:schemeClr val="accent3"/>
          </a:solidFill>
          <a:ln>
            <a:noFill/>
          </a:ln>
        </p:spPr>
        <p:txBody>
          <a:bodyPr spcFirstLastPara="1" wrap="square" lIns="91425" tIns="91425" rIns="91425" bIns="91425" anchor="ctr" anchorCtr="0">
            <a:noAutofit/>
          </a:bodyPr>
          <a:lstStyle/>
          <a:p>
            <a:pPr lvl="0" algn="ctr"/>
            <a:r>
              <a:rPr lang="fr-FR" sz="1400" dirty="0">
                <a:solidFill>
                  <a:schemeClr val="bg1"/>
                </a:solidFill>
                <a:latin typeface="Trebuchet MS" panose="020B0603020202020204" pitchFamily="34" charset="0"/>
                <a:ea typeface="Roboto"/>
                <a:cs typeface="Roboto"/>
                <a:sym typeface="Roboto"/>
              </a:rPr>
              <a:t>PREAFFECTATION</a:t>
            </a:r>
          </a:p>
        </p:txBody>
      </p:sp>
      <p:sp>
        <p:nvSpPr>
          <p:cNvPr id="6" name="Rectangle 5"/>
          <p:cNvSpPr/>
          <p:nvPr/>
        </p:nvSpPr>
        <p:spPr>
          <a:xfrm>
            <a:off x="3627111" y="2518933"/>
            <a:ext cx="49972" cy="1972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4" name="Rectangle 73"/>
          <p:cNvSpPr/>
          <p:nvPr/>
        </p:nvSpPr>
        <p:spPr>
          <a:xfrm>
            <a:off x="3622248" y="2768423"/>
            <a:ext cx="45720" cy="152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5" name="Rectangle 74"/>
          <p:cNvSpPr/>
          <p:nvPr/>
        </p:nvSpPr>
        <p:spPr>
          <a:xfrm>
            <a:off x="3613429" y="2347354"/>
            <a:ext cx="45720" cy="152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Google Shape;522;p24"/>
          <p:cNvSpPr txBox="1"/>
          <p:nvPr/>
        </p:nvSpPr>
        <p:spPr>
          <a:xfrm>
            <a:off x="539552" y="3436428"/>
            <a:ext cx="4039506" cy="1223553"/>
          </a:xfrm>
          <a:prstGeom prst="rect">
            <a:avLst/>
          </a:prstGeom>
          <a:solidFill>
            <a:srgbClr val="00B0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bg1"/>
                </a:solidFill>
                <a:latin typeface="Trebuchet MS" panose="020B0603020202020204" pitchFamily="34" charset="0"/>
                <a:ea typeface="Roboto"/>
                <a:cs typeface="Roboto"/>
                <a:sym typeface="Roboto"/>
              </a:rPr>
              <a:t>TRONC COMMUN </a:t>
            </a:r>
          </a:p>
          <a:p>
            <a:pPr marL="0" lvl="0" indent="0" algn="ctr" rtl="0">
              <a:spcBef>
                <a:spcPts val="0"/>
              </a:spcBef>
              <a:spcAft>
                <a:spcPts val="0"/>
              </a:spcAft>
              <a:buNone/>
            </a:pPr>
            <a:r>
              <a:rPr lang="en" sz="1600">
                <a:solidFill>
                  <a:schemeClr val="bg1"/>
                </a:solidFill>
                <a:latin typeface="Trebuchet MS" panose="020B0603020202020204" pitchFamily="34" charset="0"/>
                <a:ea typeface="Roboto"/>
                <a:cs typeface="Roboto"/>
                <a:sym typeface="Roboto"/>
              </a:rPr>
              <a:t>12 mois</a:t>
            </a:r>
          </a:p>
          <a:p>
            <a:pPr marL="0" lvl="0" indent="0" algn="ctr" rtl="0">
              <a:spcBef>
                <a:spcPts val="0"/>
              </a:spcBef>
              <a:spcAft>
                <a:spcPts val="0"/>
              </a:spcAft>
              <a:buNone/>
            </a:pPr>
            <a:r>
              <a:rPr lang="en" sz="1200" i="1">
                <a:solidFill>
                  <a:schemeClr val="bg1"/>
                </a:solidFill>
                <a:latin typeface="Trebuchet MS" panose="020B0603020202020204" pitchFamily="34" charset="0"/>
                <a:ea typeface="Roboto"/>
                <a:cs typeface="Roboto"/>
                <a:sym typeface="Roboto"/>
              </a:rPr>
              <a:t>“Inspecteur élève”</a:t>
            </a:r>
            <a:endParaRPr sz="1200" i="1" dirty="0">
              <a:solidFill>
                <a:schemeClr val="bg1"/>
              </a:solidFill>
              <a:latin typeface="Trebuchet MS" panose="020B0603020202020204" pitchFamily="34" charset="0"/>
              <a:ea typeface="Roboto"/>
              <a:cs typeface="Roboto"/>
              <a:sym typeface="Roboto"/>
            </a:endParaRPr>
          </a:p>
        </p:txBody>
      </p:sp>
      <p:sp>
        <p:nvSpPr>
          <p:cNvPr id="80" name="Google Shape;523;p24"/>
          <p:cNvSpPr/>
          <p:nvPr/>
        </p:nvSpPr>
        <p:spPr>
          <a:xfrm>
            <a:off x="240626" y="2579002"/>
            <a:ext cx="1329355" cy="670013"/>
          </a:xfrm>
          <a:prstGeom prst="notchedRightArrow">
            <a:avLst>
              <a:gd name="adj1" fmla="val 74710"/>
              <a:gd name="adj2" fmla="val 51726"/>
            </a:avLst>
          </a:prstGeom>
          <a:solidFill>
            <a:srgbClr val="0B6487"/>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200" dirty="0">
              <a:solidFill>
                <a:srgbClr val="FFFFFF"/>
              </a:solidFill>
            </a:endParaRPr>
          </a:p>
        </p:txBody>
      </p:sp>
      <p:sp>
        <p:nvSpPr>
          <p:cNvPr id="84" name="Google Shape;527;p24"/>
          <p:cNvSpPr/>
          <p:nvPr/>
        </p:nvSpPr>
        <p:spPr>
          <a:xfrm>
            <a:off x="1368033" y="2590205"/>
            <a:ext cx="1329356" cy="670012"/>
          </a:xfrm>
          <a:prstGeom prst="notchedRightArrow">
            <a:avLst>
              <a:gd name="adj1" fmla="val 74710"/>
              <a:gd name="adj2" fmla="val 51726"/>
            </a:avLst>
          </a:prstGeom>
          <a:solidFill>
            <a:srgbClr val="0A7E9D"/>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700" dirty="0">
              <a:solidFill>
                <a:srgbClr val="FFFFFF"/>
              </a:solidFill>
            </a:endParaRPr>
          </a:p>
        </p:txBody>
      </p:sp>
      <p:sp>
        <p:nvSpPr>
          <p:cNvPr id="89" name="Google Shape;532;p24"/>
          <p:cNvSpPr/>
          <p:nvPr/>
        </p:nvSpPr>
        <p:spPr>
          <a:xfrm>
            <a:off x="2483768" y="2590205"/>
            <a:ext cx="1329356" cy="670012"/>
          </a:xfrm>
          <a:prstGeom prst="notchedRightArrow">
            <a:avLst>
              <a:gd name="adj1" fmla="val 74710"/>
              <a:gd name="adj2" fmla="val 51726"/>
            </a:avLst>
          </a:prstGeom>
          <a:solidFill>
            <a:srgbClr val="0C999C"/>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700" dirty="0">
              <a:solidFill>
                <a:srgbClr val="FFFFFF"/>
              </a:solidFill>
            </a:endParaRPr>
          </a:p>
        </p:txBody>
      </p:sp>
      <p:cxnSp>
        <p:nvCxnSpPr>
          <p:cNvPr id="92" name="Google Shape;535;p24"/>
          <p:cNvCxnSpPr/>
          <p:nvPr/>
        </p:nvCxnSpPr>
        <p:spPr>
          <a:xfrm>
            <a:off x="5222342" y="1656742"/>
            <a:ext cx="0" cy="843000"/>
          </a:xfrm>
          <a:prstGeom prst="straightConnector1">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94" name="Google Shape;537;p24"/>
          <p:cNvSpPr/>
          <p:nvPr/>
        </p:nvSpPr>
        <p:spPr>
          <a:xfrm>
            <a:off x="3595449" y="2590205"/>
            <a:ext cx="1329354" cy="670014"/>
          </a:xfrm>
          <a:prstGeom prst="notchedRightArrow">
            <a:avLst>
              <a:gd name="adj1" fmla="val 74710"/>
              <a:gd name="adj2" fmla="val 51726"/>
            </a:avLst>
          </a:prstGeom>
          <a:solidFill>
            <a:schemeClr val="accent1">
              <a:lumMod val="75000"/>
              <a:lumOff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700" dirty="0">
              <a:solidFill>
                <a:srgbClr val="FFFFFF"/>
              </a:solidFill>
            </a:endParaRPr>
          </a:p>
        </p:txBody>
      </p:sp>
      <p:cxnSp>
        <p:nvCxnSpPr>
          <p:cNvPr id="192" name="Google Shape;535;p24"/>
          <p:cNvCxnSpPr/>
          <p:nvPr/>
        </p:nvCxnSpPr>
        <p:spPr>
          <a:xfrm>
            <a:off x="8436737" y="1736002"/>
            <a:ext cx="0" cy="823971"/>
          </a:xfrm>
          <a:prstGeom prst="straightConnector1">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99" name="Google Shape;542;p24"/>
          <p:cNvSpPr/>
          <p:nvPr/>
        </p:nvSpPr>
        <p:spPr>
          <a:xfrm>
            <a:off x="5607911" y="2617538"/>
            <a:ext cx="1329356" cy="670014"/>
          </a:xfrm>
          <a:prstGeom prst="notchedRightArrow">
            <a:avLst>
              <a:gd name="adj1" fmla="val 74710"/>
              <a:gd name="adj2" fmla="val 51726"/>
            </a:avLst>
          </a:prstGeom>
          <a:solidFill>
            <a:schemeClr val="accent5">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700" dirty="0">
              <a:solidFill>
                <a:srgbClr val="FFFFFF"/>
              </a:solidFill>
            </a:endParaRPr>
          </a:p>
        </p:txBody>
      </p:sp>
      <p:sp>
        <p:nvSpPr>
          <p:cNvPr id="100" name="Google Shape;543;p24"/>
          <p:cNvSpPr txBox="1"/>
          <p:nvPr/>
        </p:nvSpPr>
        <p:spPr>
          <a:xfrm>
            <a:off x="5772410" y="3424707"/>
            <a:ext cx="2255975" cy="1235274"/>
          </a:xfrm>
          <a:prstGeom prst="rect">
            <a:avLst/>
          </a:prstGeom>
          <a:solidFill>
            <a:srgbClr val="CB5039"/>
          </a:solidFill>
          <a:ln>
            <a:noFill/>
          </a:ln>
        </p:spPr>
        <p:txBody>
          <a:bodyPr spcFirstLastPara="1" wrap="square" lIns="91425" tIns="91425" rIns="91425" bIns="91425" anchor="ctr" anchorCtr="0">
            <a:noAutofit/>
          </a:bodyPr>
          <a:lstStyle/>
          <a:p>
            <a:pPr lvl="0" algn="ctr"/>
            <a:r>
              <a:rPr lang="en" sz="1600" b="1">
                <a:solidFill>
                  <a:schemeClr val="bg1"/>
                </a:solidFill>
                <a:latin typeface="Trebuchet MS" panose="020B0603020202020204" pitchFamily="34" charset="0"/>
                <a:ea typeface="Roboto"/>
                <a:cs typeface="Roboto"/>
                <a:sym typeface="Roboto"/>
              </a:rPr>
              <a:t>SPECIALISATION</a:t>
            </a:r>
            <a:br>
              <a:rPr lang="en" sz="1600" b="1">
                <a:solidFill>
                  <a:schemeClr val="bg1"/>
                </a:solidFill>
                <a:latin typeface="Trebuchet MS" panose="020B0603020202020204" pitchFamily="34" charset="0"/>
                <a:ea typeface="Roboto"/>
                <a:cs typeface="Roboto"/>
                <a:sym typeface="Roboto"/>
              </a:rPr>
            </a:br>
            <a:r>
              <a:rPr lang="fr-FR" sz="1600" dirty="0">
                <a:solidFill>
                  <a:schemeClr val="bg1"/>
                </a:solidFill>
                <a:latin typeface="Trebuchet MS" panose="020B0603020202020204" pitchFamily="34" charset="0"/>
                <a:ea typeface="Roboto"/>
                <a:cs typeface="Roboto"/>
                <a:sym typeface="Roboto"/>
              </a:rPr>
              <a:t>6 mois</a:t>
            </a:r>
            <a:br>
              <a:rPr lang="fr-FR" sz="1600" dirty="0">
                <a:solidFill>
                  <a:schemeClr val="bg1"/>
                </a:solidFill>
                <a:latin typeface="Trebuchet MS" panose="020B0603020202020204" pitchFamily="34" charset="0"/>
                <a:ea typeface="Roboto"/>
                <a:cs typeface="Roboto"/>
                <a:sym typeface="Roboto"/>
              </a:rPr>
            </a:br>
            <a:r>
              <a:rPr lang="fr-FR" sz="1200" i="1" dirty="0">
                <a:solidFill>
                  <a:schemeClr val="bg1"/>
                </a:solidFill>
                <a:latin typeface="Trebuchet MS" panose="020B0603020202020204" pitchFamily="34" charset="0"/>
                <a:ea typeface="Roboto"/>
                <a:cs typeface="Roboto"/>
                <a:sym typeface="Roboto"/>
              </a:rPr>
              <a:t>« Inspecteur stagiaire »</a:t>
            </a:r>
          </a:p>
        </p:txBody>
      </p:sp>
      <p:grpSp>
        <p:nvGrpSpPr>
          <p:cNvPr id="2" name="Groupe 1"/>
          <p:cNvGrpSpPr/>
          <p:nvPr/>
        </p:nvGrpSpPr>
        <p:grpSpPr>
          <a:xfrm>
            <a:off x="4924803" y="2559973"/>
            <a:ext cx="755018" cy="798426"/>
            <a:chOff x="6392962" y="1310331"/>
            <a:chExt cx="460537" cy="481200"/>
          </a:xfrm>
        </p:grpSpPr>
        <p:sp>
          <p:nvSpPr>
            <p:cNvPr id="93" name="Google Shape;536;p24"/>
            <p:cNvSpPr/>
            <p:nvPr/>
          </p:nvSpPr>
          <p:spPr>
            <a:xfrm rot="10800000">
              <a:off x="6392962" y="1310331"/>
              <a:ext cx="460537" cy="481200"/>
            </a:xfrm>
            <a:prstGeom prst="ellipse">
              <a:avLst/>
            </a:prstGeom>
            <a:solidFill>
              <a:srgbClr val="9BC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9" name="Google Shape;582;p24"/>
            <p:cNvGrpSpPr/>
            <p:nvPr/>
          </p:nvGrpSpPr>
          <p:grpSpPr>
            <a:xfrm>
              <a:off x="6496935" y="1407542"/>
              <a:ext cx="256642" cy="247017"/>
              <a:chOff x="2682350" y="2643425"/>
              <a:chExt cx="473775" cy="436425"/>
            </a:xfrm>
          </p:grpSpPr>
          <p:sp>
            <p:nvSpPr>
              <p:cNvPr id="140" name="Google Shape;583;p24"/>
              <p:cNvSpPr/>
              <p:nvPr/>
            </p:nvSpPr>
            <p:spPr>
              <a:xfrm>
                <a:off x="2682350" y="2725775"/>
                <a:ext cx="70175" cy="73425"/>
              </a:xfrm>
              <a:custGeom>
                <a:avLst/>
                <a:gdLst/>
                <a:ahLst/>
                <a:cxnLst/>
                <a:rect l="l" t="t" r="r" b="b"/>
                <a:pathLst>
                  <a:path w="2807" h="2937" extrusionOk="0">
                    <a:moveTo>
                      <a:pt x="1130" y="1"/>
                    </a:moveTo>
                    <a:cubicBezTo>
                      <a:pt x="506" y="1"/>
                      <a:pt x="1" y="504"/>
                      <a:pt x="1" y="1130"/>
                    </a:cubicBezTo>
                    <a:lnTo>
                      <a:pt x="1" y="2937"/>
                    </a:lnTo>
                    <a:lnTo>
                      <a:pt x="1991" y="2937"/>
                    </a:lnTo>
                    <a:cubicBezTo>
                      <a:pt x="2443" y="2937"/>
                      <a:pt x="2807" y="2572"/>
                      <a:pt x="2807" y="2124"/>
                    </a:cubicBezTo>
                    <a:lnTo>
                      <a:pt x="28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141" name="Google Shape;584;p24"/>
              <p:cNvSpPr/>
              <p:nvPr/>
            </p:nvSpPr>
            <p:spPr>
              <a:xfrm>
                <a:off x="2682350" y="3006350"/>
                <a:ext cx="70175" cy="73500"/>
              </a:xfrm>
              <a:custGeom>
                <a:avLst/>
                <a:gdLst/>
                <a:ahLst/>
                <a:cxnLst/>
                <a:rect l="l" t="t" r="r" b="b"/>
                <a:pathLst>
                  <a:path w="2807" h="2940" extrusionOk="0">
                    <a:moveTo>
                      <a:pt x="1" y="1"/>
                    </a:moveTo>
                    <a:lnTo>
                      <a:pt x="1" y="1811"/>
                    </a:lnTo>
                    <a:cubicBezTo>
                      <a:pt x="1" y="2434"/>
                      <a:pt x="506" y="2940"/>
                      <a:pt x="1130" y="2940"/>
                    </a:cubicBezTo>
                    <a:lnTo>
                      <a:pt x="2807" y="2940"/>
                    </a:lnTo>
                    <a:lnTo>
                      <a:pt x="2807" y="817"/>
                    </a:lnTo>
                    <a:cubicBezTo>
                      <a:pt x="2807" y="365"/>
                      <a:pt x="2443" y="4"/>
                      <a:pt x="19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142" name="Google Shape;585;p24"/>
              <p:cNvSpPr/>
              <p:nvPr/>
            </p:nvSpPr>
            <p:spPr>
              <a:xfrm>
                <a:off x="3085925" y="2725700"/>
                <a:ext cx="70200" cy="73500"/>
              </a:xfrm>
              <a:custGeom>
                <a:avLst/>
                <a:gdLst/>
                <a:ahLst/>
                <a:cxnLst/>
                <a:rect l="l" t="t" r="r" b="b"/>
                <a:pathLst>
                  <a:path w="2808" h="2940" extrusionOk="0">
                    <a:moveTo>
                      <a:pt x="1" y="1"/>
                    </a:moveTo>
                    <a:lnTo>
                      <a:pt x="1" y="2127"/>
                    </a:lnTo>
                    <a:cubicBezTo>
                      <a:pt x="1" y="2575"/>
                      <a:pt x="365" y="2940"/>
                      <a:pt x="817" y="2940"/>
                    </a:cubicBezTo>
                    <a:lnTo>
                      <a:pt x="2807" y="2940"/>
                    </a:lnTo>
                    <a:lnTo>
                      <a:pt x="2807" y="1130"/>
                    </a:lnTo>
                    <a:cubicBezTo>
                      <a:pt x="2807" y="507"/>
                      <a:pt x="2301" y="1"/>
                      <a:pt x="16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143" name="Google Shape;586;p24"/>
              <p:cNvSpPr/>
              <p:nvPr/>
            </p:nvSpPr>
            <p:spPr>
              <a:xfrm>
                <a:off x="2825150" y="2843075"/>
                <a:ext cx="180700" cy="107375"/>
              </a:xfrm>
              <a:custGeom>
                <a:avLst/>
                <a:gdLst/>
                <a:ahLst/>
                <a:cxnLst/>
                <a:rect l="l" t="t" r="r" b="b"/>
                <a:pathLst>
                  <a:path w="7228" h="4295" extrusionOk="0">
                    <a:moveTo>
                      <a:pt x="5024" y="714"/>
                    </a:moveTo>
                    <a:cubicBezTo>
                      <a:pt x="5337" y="714"/>
                      <a:pt x="5590" y="967"/>
                      <a:pt x="5590" y="1277"/>
                    </a:cubicBezTo>
                    <a:cubicBezTo>
                      <a:pt x="5590" y="1590"/>
                      <a:pt x="5337" y="1843"/>
                      <a:pt x="5024" y="1843"/>
                    </a:cubicBezTo>
                    <a:lnTo>
                      <a:pt x="2503" y="1843"/>
                    </a:lnTo>
                    <a:cubicBezTo>
                      <a:pt x="2190" y="1843"/>
                      <a:pt x="1937" y="1590"/>
                      <a:pt x="1937" y="1277"/>
                    </a:cubicBezTo>
                    <a:cubicBezTo>
                      <a:pt x="1937" y="967"/>
                      <a:pt x="2190" y="714"/>
                      <a:pt x="2503" y="714"/>
                    </a:cubicBezTo>
                    <a:close/>
                    <a:moveTo>
                      <a:pt x="6078" y="2452"/>
                    </a:moveTo>
                    <a:cubicBezTo>
                      <a:pt x="6391" y="2452"/>
                      <a:pt x="6644" y="2704"/>
                      <a:pt x="6644" y="3018"/>
                    </a:cubicBezTo>
                    <a:cubicBezTo>
                      <a:pt x="6644" y="3328"/>
                      <a:pt x="6391" y="3581"/>
                      <a:pt x="6078" y="3581"/>
                    </a:cubicBezTo>
                    <a:lnTo>
                      <a:pt x="1449" y="3581"/>
                    </a:lnTo>
                    <a:cubicBezTo>
                      <a:pt x="1136" y="3581"/>
                      <a:pt x="883" y="3328"/>
                      <a:pt x="883" y="3018"/>
                    </a:cubicBezTo>
                    <a:cubicBezTo>
                      <a:pt x="883" y="2704"/>
                      <a:pt x="1136" y="2452"/>
                      <a:pt x="1449" y="2452"/>
                    </a:cubicBezTo>
                    <a:close/>
                    <a:moveTo>
                      <a:pt x="1" y="0"/>
                    </a:moveTo>
                    <a:lnTo>
                      <a:pt x="1" y="4294"/>
                    </a:lnTo>
                    <a:lnTo>
                      <a:pt x="7228" y="4294"/>
                    </a:lnTo>
                    <a:lnTo>
                      <a:pt x="72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144" name="Google Shape;587;p24"/>
              <p:cNvSpPr/>
              <p:nvPr/>
            </p:nvSpPr>
            <p:spPr>
              <a:xfrm>
                <a:off x="2682350" y="2725700"/>
                <a:ext cx="473775" cy="354150"/>
              </a:xfrm>
              <a:custGeom>
                <a:avLst/>
                <a:gdLst/>
                <a:ahLst/>
                <a:cxnLst/>
                <a:rect l="l" t="t" r="r" b="b"/>
                <a:pathLst>
                  <a:path w="18951" h="14166" extrusionOk="0">
                    <a:moveTo>
                      <a:pt x="13503" y="3566"/>
                    </a:moveTo>
                    <a:cubicBezTo>
                      <a:pt x="13816" y="3566"/>
                      <a:pt x="14069" y="3819"/>
                      <a:pt x="14069" y="4129"/>
                    </a:cubicBezTo>
                    <a:lnTo>
                      <a:pt x="14069" y="9556"/>
                    </a:lnTo>
                    <a:cubicBezTo>
                      <a:pt x="14069" y="9866"/>
                      <a:pt x="13816" y="10119"/>
                      <a:pt x="13503" y="10119"/>
                    </a:cubicBezTo>
                    <a:lnTo>
                      <a:pt x="5147" y="10119"/>
                    </a:lnTo>
                    <a:cubicBezTo>
                      <a:pt x="4834" y="10119"/>
                      <a:pt x="4584" y="9866"/>
                      <a:pt x="4584" y="9556"/>
                    </a:cubicBezTo>
                    <a:lnTo>
                      <a:pt x="4584" y="4129"/>
                    </a:lnTo>
                    <a:cubicBezTo>
                      <a:pt x="4584" y="3819"/>
                      <a:pt x="4834" y="3566"/>
                      <a:pt x="5147" y="3566"/>
                    </a:cubicBezTo>
                    <a:close/>
                    <a:moveTo>
                      <a:pt x="3936" y="1"/>
                    </a:moveTo>
                    <a:lnTo>
                      <a:pt x="3936" y="2127"/>
                    </a:lnTo>
                    <a:cubicBezTo>
                      <a:pt x="3933" y="3199"/>
                      <a:pt x="3066" y="4069"/>
                      <a:pt x="1991" y="4069"/>
                    </a:cubicBezTo>
                    <a:lnTo>
                      <a:pt x="1" y="4069"/>
                    </a:lnTo>
                    <a:lnTo>
                      <a:pt x="1" y="10098"/>
                    </a:lnTo>
                    <a:lnTo>
                      <a:pt x="1991" y="10098"/>
                    </a:lnTo>
                    <a:cubicBezTo>
                      <a:pt x="3066" y="10101"/>
                      <a:pt x="3933" y="10968"/>
                      <a:pt x="3936" y="12043"/>
                    </a:cubicBezTo>
                    <a:lnTo>
                      <a:pt x="3936" y="14166"/>
                    </a:lnTo>
                    <a:lnTo>
                      <a:pt x="15015" y="14166"/>
                    </a:lnTo>
                    <a:lnTo>
                      <a:pt x="15015" y="12043"/>
                    </a:lnTo>
                    <a:cubicBezTo>
                      <a:pt x="15018" y="10968"/>
                      <a:pt x="15885" y="10101"/>
                      <a:pt x="16960" y="10098"/>
                    </a:cubicBezTo>
                    <a:lnTo>
                      <a:pt x="18950" y="10098"/>
                    </a:lnTo>
                    <a:lnTo>
                      <a:pt x="18950" y="4069"/>
                    </a:lnTo>
                    <a:lnTo>
                      <a:pt x="16960" y="4069"/>
                    </a:lnTo>
                    <a:cubicBezTo>
                      <a:pt x="15885" y="4069"/>
                      <a:pt x="15018" y="3199"/>
                      <a:pt x="15015" y="2127"/>
                    </a:cubicBezTo>
                    <a:lnTo>
                      <a:pt x="150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145" name="Google Shape;588;p24"/>
              <p:cNvSpPr/>
              <p:nvPr/>
            </p:nvSpPr>
            <p:spPr>
              <a:xfrm>
                <a:off x="3085925" y="3006350"/>
                <a:ext cx="70200" cy="73500"/>
              </a:xfrm>
              <a:custGeom>
                <a:avLst/>
                <a:gdLst/>
                <a:ahLst/>
                <a:cxnLst/>
                <a:rect l="l" t="t" r="r" b="b"/>
                <a:pathLst>
                  <a:path w="2808" h="2940" extrusionOk="0">
                    <a:moveTo>
                      <a:pt x="817" y="1"/>
                    </a:moveTo>
                    <a:cubicBezTo>
                      <a:pt x="365" y="4"/>
                      <a:pt x="1" y="365"/>
                      <a:pt x="1" y="817"/>
                    </a:cubicBezTo>
                    <a:lnTo>
                      <a:pt x="1" y="2940"/>
                    </a:lnTo>
                    <a:lnTo>
                      <a:pt x="1678" y="2940"/>
                    </a:lnTo>
                    <a:cubicBezTo>
                      <a:pt x="2301" y="2940"/>
                      <a:pt x="2807" y="2434"/>
                      <a:pt x="2807" y="1811"/>
                    </a:cubicBezTo>
                    <a:lnTo>
                      <a:pt x="28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146" name="Google Shape;589;p24"/>
              <p:cNvSpPr/>
              <p:nvPr/>
            </p:nvSpPr>
            <p:spPr>
              <a:xfrm>
                <a:off x="2825450" y="2643425"/>
                <a:ext cx="187550" cy="54075"/>
              </a:xfrm>
              <a:custGeom>
                <a:avLst/>
                <a:gdLst/>
                <a:ahLst/>
                <a:cxnLst/>
                <a:rect l="l" t="t" r="r" b="b"/>
                <a:pathLst>
                  <a:path w="7502" h="2163" extrusionOk="0">
                    <a:moveTo>
                      <a:pt x="1862" y="1"/>
                    </a:moveTo>
                    <a:cubicBezTo>
                      <a:pt x="835" y="4"/>
                      <a:pt x="1" y="835"/>
                      <a:pt x="1" y="1861"/>
                    </a:cubicBezTo>
                    <a:lnTo>
                      <a:pt x="1" y="2163"/>
                    </a:lnTo>
                    <a:lnTo>
                      <a:pt x="1130" y="2163"/>
                    </a:lnTo>
                    <a:lnTo>
                      <a:pt x="1130" y="1861"/>
                    </a:lnTo>
                    <a:cubicBezTo>
                      <a:pt x="1130" y="1458"/>
                      <a:pt x="1458" y="1133"/>
                      <a:pt x="1862" y="1130"/>
                    </a:cubicBezTo>
                    <a:lnTo>
                      <a:pt x="5641" y="1130"/>
                    </a:lnTo>
                    <a:cubicBezTo>
                      <a:pt x="6044" y="1133"/>
                      <a:pt x="6373" y="1458"/>
                      <a:pt x="6373" y="1861"/>
                    </a:cubicBezTo>
                    <a:lnTo>
                      <a:pt x="6373" y="2163"/>
                    </a:lnTo>
                    <a:lnTo>
                      <a:pt x="7502" y="2163"/>
                    </a:lnTo>
                    <a:lnTo>
                      <a:pt x="7502" y="1861"/>
                    </a:lnTo>
                    <a:cubicBezTo>
                      <a:pt x="7502" y="835"/>
                      <a:pt x="6668" y="4"/>
                      <a:pt x="56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grpSp>
      </p:grpSp>
      <p:sp>
        <p:nvSpPr>
          <p:cNvPr id="147" name="object 17"/>
          <p:cNvSpPr txBox="1">
            <a:spLocks/>
          </p:cNvSpPr>
          <p:nvPr/>
        </p:nvSpPr>
        <p:spPr>
          <a:xfrm>
            <a:off x="2041324" y="257017"/>
            <a:ext cx="4670774" cy="751490"/>
          </a:xfrm>
          <a:prstGeom prst="rect">
            <a:avLst/>
          </a:prstGeom>
        </p:spPr>
        <p:txBody>
          <a:bodyPr vert="horz" wrap="square" lIns="0" tIns="12702"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1" algn="ctr">
              <a:spcBef>
                <a:spcPts val="100"/>
              </a:spcBef>
            </a:pPr>
            <a:r>
              <a:rPr lang="fr-FR" sz="2400" kern="0" spc="-108" dirty="0">
                <a:solidFill>
                  <a:srgbClr val="CB5039"/>
                </a:solidFill>
                <a:latin typeface="Marianne Medium" panose="02000000000000000000" pitchFamily="2" charset="0"/>
                <a:cs typeface="Verdana"/>
              </a:rPr>
              <a:t>UN PARCOURS DE FORMATION EN ALTERNANCE</a:t>
            </a:r>
            <a:endParaRPr lang="fr-FR" sz="2400" kern="0" dirty="0">
              <a:solidFill>
                <a:srgbClr val="CB5039"/>
              </a:solidFill>
              <a:latin typeface="Marianne Medium" panose="02000000000000000000" pitchFamily="2" charset="0"/>
              <a:cs typeface="Verdana"/>
            </a:endParaRPr>
          </a:p>
        </p:txBody>
      </p:sp>
      <p:sp>
        <p:nvSpPr>
          <p:cNvPr id="162" name="Google Shape;543;p24"/>
          <p:cNvSpPr txBox="1"/>
          <p:nvPr/>
        </p:nvSpPr>
        <p:spPr>
          <a:xfrm>
            <a:off x="7852434" y="1196092"/>
            <a:ext cx="1043608" cy="479841"/>
          </a:xfrm>
          <a:prstGeom prst="rect">
            <a:avLst/>
          </a:prstGeom>
          <a:solidFill>
            <a:srgbClr val="9BC06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a:solidFill>
                  <a:schemeClr val="bg1"/>
                </a:solidFill>
                <a:latin typeface="Trebuchet MS" panose="020B0603020202020204" pitchFamily="34" charset="0"/>
                <a:ea typeface="Roboto"/>
                <a:cs typeface="Roboto"/>
                <a:sym typeface="Roboto"/>
              </a:rPr>
              <a:t> </a:t>
            </a:r>
            <a:r>
              <a:rPr lang="en" sz="1400">
                <a:solidFill>
                  <a:schemeClr val="bg1"/>
                </a:solidFill>
                <a:latin typeface="Trebuchet MS" panose="020B0603020202020204" pitchFamily="34" charset="0"/>
                <a:ea typeface="Roboto"/>
                <a:cs typeface="Roboto"/>
                <a:sym typeface="Roboto"/>
              </a:rPr>
              <a:t>PRISE DE POSTE</a:t>
            </a:r>
            <a:endParaRPr sz="1400" dirty="0">
              <a:solidFill>
                <a:schemeClr val="bg1"/>
              </a:solidFill>
              <a:latin typeface="Trebuchet MS" panose="020B0603020202020204" pitchFamily="34" charset="0"/>
              <a:ea typeface="Roboto"/>
              <a:cs typeface="Roboto"/>
              <a:sym typeface="Roboto"/>
            </a:endParaRPr>
          </a:p>
        </p:txBody>
      </p:sp>
      <p:sp>
        <p:nvSpPr>
          <p:cNvPr id="8" name="Rectangle 7"/>
          <p:cNvSpPr/>
          <p:nvPr/>
        </p:nvSpPr>
        <p:spPr>
          <a:xfrm>
            <a:off x="2659871" y="2753131"/>
            <a:ext cx="1107547" cy="307777"/>
          </a:xfrm>
          <a:prstGeom prst="rect">
            <a:avLst/>
          </a:prstGeom>
        </p:spPr>
        <p:txBody>
          <a:bodyPr wrap="square">
            <a:spAutoFit/>
          </a:bodyPr>
          <a:lstStyle/>
          <a:p>
            <a:pPr lvl="0" algn="ctr">
              <a:buClr>
                <a:schemeClr val="dk1"/>
              </a:buClr>
              <a:buSzPts val="1100"/>
            </a:pPr>
            <a:r>
              <a:rPr lang="fr-FR" sz="1400" dirty="0">
                <a:solidFill>
                  <a:srgbClr val="FFFFFF"/>
                </a:solidFill>
                <a:ea typeface="Fira Sans Extra Condensed Medium"/>
                <a:cs typeface="Fira Sans Extra Condensed Medium"/>
                <a:sym typeface="Fira Sans Extra Condensed Medium"/>
              </a:rPr>
              <a:t>Formation</a:t>
            </a:r>
            <a:endParaRPr lang="fr-FR" sz="1400" dirty="0">
              <a:solidFill>
                <a:srgbClr val="FFFFFF"/>
              </a:solidFill>
            </a:endParaRPr>
          </a:p>
        </p:txBody>
      </p:sp>
      <p:sp>
        <p:nvSpPr>
          <p:cNvPr id="170" name="Rectangle 169"/>
          <p:cNvSpPr/>
          <p:nvPr/>
        </p:nvSpPr>
        <p:spPr>
          <a:xfrm>
            <a:off x="1619672" y="2760993"/>
            <a:ext cx="746602" cy="307777"/>
          </a:xfrm>
          <a:prstGeom prst="rect">
            <a:avLst/>
          </a:prstGeom>
        </p:spPr>
        <p:txBody>
          <a:bodyPr wrap="square">
            <a:spAutoFit/>
          </a:bodyPr>
          <a:lstStyle/>
          <a:p>
            <a:pPr lvl="0" algn="ctr">
              <a:buClr>
                <a:schemeClr val="dk1"/>
              </a:buClr>
              <a:buSzPts val="1100"/>
            </a:pPr>
            <a:r>
              <a:rPr lang="fr-FR" sz="1400" dirty="0">
                <a:solidFill>
                  <a:srgbClr val="FFFFFF"/>
                </a:solidFill>
                <a:ea typeface="Fira Sans Extra Condensed Medium"/>
                <a:cs typeface="Fira Sans Extra Condensed Medium"/>
                <a:sym typeface="Fira Sans Extra Condensed Medium"/>
              </a:rPr>
              <a:t>Stage</a:t>
            </a:r>
            <a:endParaRPr lang="fr-FR" sz="1400" dirty="0">
              <a:solidFill>
                <a:srgbClr val="FFFFFF"/>
              </a:solidFill>
            </a:endParaRPr>
          </a:p>
        </p:txBody>
      </p:sp>
      <p:sp>
        <p:nvSpPr>
          <p:cNvPr id="171" name="Rectangle 170"/>
          <p:cNvSpPr/>
          <p:nvPr/>
        </p:nvSpPr>
        <p:spPr>
          <a:xfrm>
            <a:off x="427912" y="2738166"/>
            <a:ext cx="1059584" cy="307777"/>
          </a:xfrm>
          <a:prstGeom prst="rect">
            <a:avLst/>
          </a:prstGeom>
        </p:spPr>
        <p:txBody>
          <a:bodyPr wrap="square">
            <a:spAutoFit/>
          </a:bodyPr>
          <a:lstStyle/>
          <a:p>
            <a:pPr lvl="0" algn="ctr">
              <a:buClr>
                <a:schemeClr val="dk1"/>
              </a:buClr>
              <a:buSzPts val="1100"/>
            </a:pPr>
            <a:r>
              <a:rPr lang="fr-FR" sz="1400" dirty="0">
                <a:solidFill>
                  <a:srgbClr val="FFFFFF"/>
                </a:solidFill>
                <a:ea typeface="Fira Sans Extra Condensed Medium"/>
                <a:cs typeface="Fira Sans Extra Condensed Medium"/>
                <a:sym typeface="Fira Sans Extra Condensed Medium"/>
              </a:rPr>
              <a:t>Formation</a:t>
            </a:r>
            <a:endParaRPr lang="fr-FR" sz="1400" dirty="0">
              <a:solidFill>
                <a:srgbClr val="FFFFFF"/>
              </a:solidFill>
            </a:endParaRPr>
          </a:p>
        </p:txBody>
      </p:sp>
      <p:sp>
        <p:nvSpPr>
          <p:cNvPr id="172" name="Rectangle 171"/>
          <p:cNvSpPr/>
          <p:nvPr/>
        </p:nvSpPr>
        <p:spPr>
          <a:xfrm>
            <a:off x="3893438" y="2771323"/>
            <a:ext cx="733376" cy="307777"/>
          </a:xfrm>
          <a:prstGeom prst="rect">
            <a:avLst/>
          </a:prstGeom>
        </p:spPr>
        <p:txBody>
          <a:bodyPr wrap="square">
            <a:spAutoFit/>
          </a:bodyPr>
          <a:lstStyle/>
          <a:p>
            <a:pPr lvl="0" algn="ctr">
              <a:buClr>
                <a:schemeClr val="dk1"/>
              </a:buClr>
              <a:buSzPts val="1100"/>
            </a:pPr>
            <a:r>
              <a:rPr lang="fr-FR" sz="1400" dirty="0">
                <a:solidFill>
                  <a:srgbClr val="FFFFFF"/>
                </a:solidFill>
                <a:ea typeface="Fira Sans Extra Condensed Medium"/>
                <a:cs typeface="Fira Sans Extra Condensed Medium"/>
                <a:sym typeface="Fira Sans Extra Condensed Medium"/>
              </a:rPr>
              <a:t>Stage</a:t>
            </a:r>
            <a:endParaRPr lang="fr-FR" sz="1400" dirty="0">
              <a:solidFill>
                <a:srgbClr val="FFFFFF"/>
              </a:solidFill>
            </a:endParaRPr>
          </a:p>
        </p:txBody>
      </p:sp>
      <p:sp>
        <p:nvSpPr>
          <p:cNvPr id="173" name="Rectangle 172"/>
          <p:cNvSpPr/>
          <p:nvPr/>
        </p:nvSpPr>
        <p:spPr>
          <a:xfrm>
            <a:off x="5772410" y="2819735"/>
            <a:ext cx="1000358" cy="307777"/>
          </a:xfrm>
          <a:prstGeom prst="rect">
            <a:avLst/>
          </a:prstGeom>
        </p:spPr>
        <p:txBody>
          <a:bodyPr wrap="square">
            <a:spAutoFit/>
          </a:bodyPr>
          <a:lstStyle/>
          <a:p>
            <a:pPr lvl="0" algn="ctr">
              <a:buClr>
                <a:schemeClr val="dk1"/>
              </a:buClr>
              <a:buSzPts val="1100"/>
            </a:pPr>
            <a:r>
              <a:rPr lang="fr-FR" sz="1400" dirty="0">
                <a:solidFill>
                  <a:srgbClr val="FFFFFF"/>
                </a:solidFill>
                <a:ea typeface="Fira Sans Extra Condensed Medium"/>
                <a:cs typeface="Fira Sans Extra Condensed Medium"/>
                <a:sym typeface="Fira Sans Extra Condensed Medium"/>
              </a:rPr>
              <a:t>Formation</a:t>
            </a:r>
            <a:endParaRPr lang="fr-FR" sz="1400" dirty="0">
              <a:solidFill>
                <a:srgbClr val="FFFFFF"/>
              </a:solidFill>
            </a:endParaRPr>
          </a:p>
        </p:txBody>
      </p:sp>
      <p:sp>
        <p:nvSpPr>
          <p:cNvPr id="174" name="Rectangle 173"/>
          <p:cNvSpPr/>
          <p:nvPr/>
        </p:nvSpPr>
        <p:spPr>
          <a:xfrm>
            <a:off x="7567612" y="2745682"/>
            <a:ext cx="690258" cy="307777"/>
          </a:xfrm>
          <a:prstGeom prst="rect">
            <a:avLst/>
          </a:prstGeom>
        </p:spPr>
        <p:txBody>
          <a:bodyPr wrap="square">
            <a:spAutoFit/>
          </a:bodyPr>
          <a:lstStyle/>
          <a:p>
            <a:pPr lvl="0" algn="ctr">
              <a:buClr>
                <a:schemeClr val="dk1"/>
              </a:buClr>
              <a:buSzPts val="1100"/>
            </a:pPr>
            <a:r>
              <a:rPr lang="fr-FR" sz="1400" dirty="0">
                <a:solidFill>
                  <a:srgbClr val="FFFFFF"/>
                </a:solidFill>
                <a:ea typeface="Fira Sans Extra Condensed Medium"/>
                <a:cs typeface="Fira Sans Extra Condensed Medium"/>
                <a:sym typeface="Fira Sans Extra Condensed Medium"/>
              </a:rPr>
              <a:t>Stage</a:t>
            </a:r>
            <a:endParaRPr lang="fr-FR" sz="1400" dirty="0">
              <a:solidFill>
                <a:srgbClr val="FFFFFF"/>
              </a:solidFill>
            </a:endParaRPr>
          </a:p>
        </p:txBody>
      </p:sp>
      <p:sp>
        <p:nvSpPr>
          <p:cNvPr id="42" name="Google Shape;542;p24"/>
          <p:cNvSpPr/>
          <p:nvPr/>
        </p:nvSpPr>
        <p:spPr>
          <a:xfrm>
            <a:off x="6771036" y="2644728"/>
            <a:ext cx="1329356" cy="670014"/>
          </a:xfrm>
          <a:prstGeom prst="notchedRightArrow">
            <a:avLst>
              <a:gd name="adj1" fmla="val 74710"/>
              <a:gd name="adj2" fmla="val 51726"/>
            </a:avLst>
          </a:prstGeom>
          <a:solidFill>
            <a:srgbClr val="F09816"/>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700" dirty="0">
              <a:solidFill>
                <a:srgbClr val="FFFFFF"/>
              </a:solidFill>
            </a:endParaRPr>
          </a:p>
        </p:txBody>
      </p:sp>
      <p:sp>
        <p:nvSpPr>
          <p:cNvPr id="43" name="Rectangle 42"/>
          <p:cNvSpPr/>
          <p:nvPr/>
        </p:nvSpPr>
        <p:spPr>
          <a:xfrm>
            <a:off x="7064663" y="2807400"/>
            <a:ext cx="733376" cy="307777"/>
          </a:xfrm>
          <a:prstGeom prst="rect">
            <a:avLst/>
          </a:prstGeom>
        </p:spPr>
        <p:txBody>
          <a:bodyPr wrap="square">
            <a:spAutoFit/>
          </a:bodyPr>
          <a:lstStyle/>
          <a:p>
            <a:pPr lvl="0" algn="ctr">
              <a:buClr>
                <a:schemeClr val="dk1"/>
              </a:buClr>
              <a:buSzPts val="1100"/>
            </a:pPr>
            <a:r>
              <a:rPr lang="fr-FR" sz="1400" dirty="0">
                <a:solidFill>
                  <a:srgbClr val="FFFFFF"/>
                </a:solidFill>
                <a:ea typeface="Fira Sans Extra Condensed Medium"/>
                <a:cs typeface="Fira Sans Extra Condensed Medium"/>
                <a:sym typeface="Fira Sans Extra Condensed Medium"/>
              </a:rPr>
              <a:t>Stage</a:t>
            </a:r>
            <a:endParaRPr lang="fr-FR" sz="1400" dirty="0">
              <a:solidFill>
                <a:srgbClr val="FFFFFF"/>
              </a:solidFill>
            </a:endParaRPr>
          </a:p>
        </p:txBody>
      </p:sp>
      <p:grpSp>
        <p:nvGrpSpPr>
          <p:cNvPr id="44" name="Groupe 43"/>
          <p:cNvGrpSpPr/>
          <p:nvPr/>
        </p:nvGrpSpPr>
        <p:grpSpPr>
          <a:xfrm>
            <a:off x="8110526" y="2601391"/>
            <a:ext cx="755018" cy="768194"/>
            <a:chOff x="6392962" y="1310331"/>
            <a:chExt cx="460537" cy="481200"/>
          </a:xfrm>
        </p:grpSpPr>
        <p:sp>
          <p:nvSpPr>
            <p:cNvPr id="45" name="Google Shape;536;p24"/>
            <p:cNvSpPr/>
            <p:nvPr/>
          </p:nvSpPr>
          <p:spPr>
            <a:xfrm rot="10800000">
              <a:off x="6392962" y="1310331"/>
              <a:ext cx="460537" cy="481200"/>
            </a:xfrm>
            <a:prstGeom prst="ellipse">
              <a:avLst/>
            </a:prstGeom>
            <a:solidFill>
              <a:srgbClr val="9BC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6" name="Google Shape;582;p24"/>
            <p:cNvGrpSpPr/>
            <p:nvPr/>
          </p:nvGrpSpPr>
          <p:grpSpPr>
            <a:xfrm>
              <a:off x="6496935" y="1407542"/>
              <a:ext cx="256642" cy="247017"/>
              <a:chOff x="2682350" y="2643425"/>
              <a:chExt cx="473775" cy="436425"/>
            </a:xfrm>
          </p:grpSpPr>
          <p:sp>
            <p:nvSpPr>
              <p:cNvPr id="47" name="Google Shape;583;p24"/>
              <p:cNvSpPr/>
              <p:nvPr/>
            </p:nvSpPr>
            <p:spPr>
              <a:xfrm>
                <a:off x="2682350" y="2725775"/>
                <a:ext cx="70175" cy="73425"/>
              </a:xfrm>
              <a:custGeom>
                <a:avLst/>
                <a:gdLst/>
                <a:ahLst/>
                <a:cxnLst/>
                <a:rect l="l" t="t" r="r" b="b"/>
                <a:pathLst>
                  <a:path w="2807" h="2937" extrusionOk="0">
                    <a:moveTo>
                      <a:pt x="1130" y="1"/>
                    </a:moveTo>
                    <a:cubicBezTo>
                      <a:pt x="506" y="1"/>
                      <a:pt x="1" y="504"/>
                      <a:pt x="1" y="1130"/>
                    </a:cubicBezTo>
                    <a:lnTo>
                      <a:pt x="1" y="2937"/>
                    </a:lnTo>
                    <a:lnTo>
                      <a:pt x="1991" y="2937"/>
                    </a:lnTo>
                    <a:cubicBezTo>
                      <a:pt x="2443" y="2937"/>
                      <a:pt x="2807" y="2572"/>
                      <a:pt x="2807" y="2124"/>
                    </a:cubicBezTo>
                    <a:lnTo>
                      <a:pt x="28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48" name="Google Shape;584;p24"/>
              <p:cNvSpPr/>
              <p:nvPr/>
            </p:nvSpPr>
            <p:spPr>
              <a:xfrm>
                <a:off x="2682350" y="3006350"/>
                <a:ext cx="70175" cy="73500"/>
              </a:xfrm>
              <a:custGeom>
                <a:avLst/>
                <a:gdLst/>
                <a:ahLst/>
                <a:cxnLst/>
                <a:rect l="l" t="t" r="r" b="b"/>
                <a:pathLst>
                  <a:path w="2807" h="2940" extrusionOk="0">
                    <a:moveTo>
                      <a:pt x="1" y="1"/>
                    </a:moveTo>
                    <a:lnTo>
                      <a:pt x="1" y="1811"/>
                    </a:lnTo>
                    <a:cubicBezTo>
                      <a:pt x="1" y="2434"/>
                      <a:pt x="506" y="2940"/>
                      <a:pt x="1130" y="2940"/>
                    </a:cubicBezTo>
                    <a:lnTo>
                      <a:pt x="2807" y="2940"/>
                    </a:lnTo>
                    <a:lnTo>
                      <a:pt x="2807" y="817"/>
                    </a:lnTo>
                    <a:cubicBezTo>
                      <a:pt x="2807" y="365"/>
                      <a:pt x="2443" y="4"/>
                      <a:pt x="19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49" name="Google Shape;585;p24"/>
              <p:cNvSpPr/>
              <p:nvPr/>
            </p:nvSpPr>
            <p:spPr>
              <a:xfrm>
                <a:off x="3085925" y="2725700"/>
                <a:ext cx="70200" cy="73500"/>
              </a:xfrm>
              <a:custGeom>
                <a:avLst/>
                <a:gdLst/>
                <a:ahLst/>
                <a:cxnLst/>
                <a:rect l="l" t="t" r="r" b="b"/>
                <a:pathLst>
                  <a:path w="2808" h="2940" extrusionOk="0">
                    <a:moveTo>
                      <a:pt x="1" y="1"/>
                    </a:moveTo>
                    <a:lnTo>
                      <a:pt x="1" y="2127"/>
                    </a:lnTo>
                    <a:cubicBezTo>
                      <a:pt x="1" y="2575"/>
                      <a:pt x="365" y="2940"/>
                      <a:pt x="817" y="2940"/>
                    </a:cubicBezTo>
                    <a:lnTo>
                      <a:pt x="2807" y="2940"/>
                    </a:lnTo>
                    <a:lnTo>
                      <a:pt x="2807" y="1130"/>
                    </a:lnTo>
                    <a:cubicBezTo>
                      <a:pt x="2807" y="507"/>
                      <a:pt x="2301" y="1"/>
                      <a:pt x="16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50" name="Google Shape;586;p24"/>
              <p:cNvSpPr/>
              <p:nvPr/>
            </p:nvSpPr>
            <p:spPr>
              <a:xfrm>
                <a:off x="2825150" y="2843075"/>
                <a:ext cx="180700" cy="107375"/>
              </a:xfrm>
              <a:custGeom>
                <a:avLst/>
                <a:gdLst/>
                <a:ahLst/>
                <a:cxnLst/>
                <a:rect l="l" t="t" r="r" b="b"/>
                <a:pathLst>
                  <a:path w="7228" h="4295" extrusionOk="0">
                    <a:moveTo>
                      <a:pt x="5024" y="714"/>
                    </a:moveTo>
                    <a:cubicBezTo>
                      <a:pt x="5337" y="714"/>
                      <a:pt x="5590" y="967"/>
                      <a:pt x="5590" y="1277"/>
                    </a:cubicBezTo>
                    <a:cubicBezTo>
                      <a:pt x="5590" y="1590"/>
                      <a:pt x="5337" y="1843"/>
                      <a:pt x="5024" y="1843"/>
                    </a:cubicBezTo>
                    <a:lnTo>
                      <a:pt x="2503" y="1843"/>
                    </a:lnTo>
                    <a:cubicBezTo>
                      <a:pt x="2190" y="1843"/>
                      <a:pt x="1937" y="1590"/>
                      <a:pt x="1937" y="1277"/>
                    </a:cubicBezTo>
                    <a:cubicBezTo>
                      <a:pt x="1937" y="967"/>
                      <a:pt x="2190" y="714"/>
                      <a:pt x="2503" y="714"/>
                    </a:cubicBezTo>
                    <a:close/>
                    <a:moveTo>
                      <a:pt x="6078" y="2452"/>
                    </a:moveTo>
                    <a:cubicBezTo>
                      <a:pt x="6391" y="2452"/>
                      <a:pt x="6644" y="2704"/>
                      <a:pt x="6644" y="3018"/>
                    </a:cubicBezTo>
                    <a:cubicBezTo>
                      <a:pt x="6644" y="3328"/>
                      <a:pt x="6391" y="3581"/>
                      <a:pt x="6078" y="3581"/>
                    </a:cubicBezTo>
                    <a:lnTo>
                      <a:pt x="1449" y="3581"/>
                    </a:lnTo>
                    <a:cubicBezTo>
                      <a:pt x="1136" y="3581"/>
                      <a:pt x="883" y="3328"/>
                      <a:pt x="883" y="3018"/>
                    </a:cubicBezTo>
                    <a:cubicBezTo>
                      <a:pt x="883" y="2704"/>
                      <a:pt x="1136" y="2452"/>
                      <a:pt x="1449" y="2452"/>
                    </a:cubicBezTo>
                    <a:close/>
                    <a:moveTo>
                      <a:pt x="1" y="0"/>
                    </a:moveTo>
                    <a:lnTo>
                      <a:pt x="1" y="4294"/>
                    </a:lnTo>
                    <a:lnTo>
                      <a:pt x="7228" y="4294"/>
                    </a:lnTo>
                    <a:lnTo>
                      <a:pt x="72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51" name="Google Shape;587;p24"/>
              <p:cNvSpPr/>
              <p:nvPr/>
            </p:nvSpPr>
            <p:spPr>
              <a:xfrm>
                <a:off x="2682350" y="2725700"/>
                <a:ext cx="473775" cy="354150"/>
              </a:xfrm>
              <a:custGeom>
                <a:avLst/>
                <a:gdLst/>
                <a:ahLst/>
                <a:cxnLst/>
                <a:rect l="l" t="t" r="r" b="b"/>
                <a:pathLst>
                  <a:path w="18951" h="14166" extrusionOk="0">
                    <a:moveTo>
                      <a:pt x="13503" y="3566"/>
                    </a:moveTo>
                    <a:cubicBezTo>
                      <a:pt x="13816" y="3566"/>
                      <a:pt x="14069" y="3819"/>
                      <a:pt x="14069" y="4129"/>
                    </a:cubicBezTo>
                    <a:lnTo>
                      <a:pt x="14069" y="9556"/>
                    </a:lnTo>
                    <a:cubicBezTo>
                      <a:pt x="14069" y="9866"/>
                      <a:pt x="13816" y="10119"/>
                      <a:pt x="13503" y="10119"/>
                    </a:cubicBezTo>
                    <a:lnTo>
                      <a:pt x="5147" y="10119"/>
                    </a:lnTo>
                    <a:cubicBezTo>
                      <a:pt x="4834" y="10119"/>
                      <a:pt x="4584" y="9866"/>
                      <a:pt x="4584" y="9556"/>
                    </a:cubicBezTo>
                    <a:lnTo>
                      <a:pt x="4584" y="4129"/>
                    </a:lnTo>
                    <a:cubicBezTo>
                      <a:pt x="4584" y="3819"/>
                      <a:pt x="4834" y="3566"/>
                      <a:pt x="5147" y="3566"/>
                    </a:cubicBezTo>
                    <a:close/>
                    <a:moveTo>
                      <a:pt x="3936" y="1"/>
                    </a:moveTo>
                    <a:lnTo>
                      <a:pt x="3936" y="2127"/>
                    </a:lnTo>
                    <a:cubicBezTo>
                      <a:pt x="3933" y="3199"/>
                      <a:pt x="3066" y="4069"/>
                      <a:pt x="1991" y="4069"/>
                    </a:cubicBezTo>
                    <a:lnTo>
                      <a:pt x="1" y="4069"/>
                    </a:lnTo>
                    <a:lnTo>
                      <a:pt x="1" y="10098"/>
                    </a:lnTo>
                    <a:lnTo>
                      <a:pt x="1991" y="10098"/>
                    </a:lnTo>
                    <a:cubicBezTo>
                      <a:pt x="3066" y="10101"/>
                      <a:pt x="3933" y="10968"/>
                      <a:pt x="3936" y="12043"/>
                    </a:cubicBezTo>
                    <a:lnTo>
                      <a:pt x="3936" y="14166"/>
                    </a:lnTo>
                    <a:lnTo>
                      <a:pt x="15015" y="14166"/>
                    </a:lnTo>
                    <a:lnTo>
                      <a:pt x="15015" y="12043"/>
                    </a:lnTo>
                    <a:cubicBezTo>
                      <a:pt x="15018" y="10968"/>
                      <a:pt x="15885" y="10101"/>
                      <a:pt x="16960" y="10098"/>
                    </a:cubicBezTo>
                    <a:lnTo>
                      <a:pt x="18950" y="10098"/>
                    </a:lnTo>
                    <a:lnTo>
                      <a:pt x="18950" y="4069"/>
                    </a:lnTo>
                    <a:lnTo>
                      <a:pt x="16960" y="4069"/>
                    </a:lnTo>
                    <a:cubicBezTo>
                      <a:pt x="15885" y="4069"/>
                      <a:pt x="15018" y="3199"/>
                      <a:pt x="15015" y="2127"/>
                    </a:cubicBezTo>
                    <a:lnTo>
                      <a:pt x="150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52" name="Google Shape;588;p24"/>
              <p:cNvSpPr/>
              <p:nvPr/>
            </p:nvSpPr>
            <p:spPr>
              <a:xfrm>
                <a:off x="3085925" y="3006350"/>
                <a:ext cx="70200" cy="73500"/>
              </a:xfrm>
              <a:custGeom>
                <a:avLst/>
                <a:gdLst/>
                <a:ahLst/>
                <a:cxnLst/>
                <a:rect l="l" t="t" r="r" b="b"/>
                <a:pathLst>
                  <a:path w="2808" h="2940" extrusionOk="0">
                    <a:moveTo>
                      <a:pt x="817" y="1"/>
                    </a:moveTo>
                    <a:cubicBezTo>
                      <a:pt x="365" y="4"/>
                      <a:pt x="1" y="365"/>
                      <a:pt x="1" y="817"/>
                    </a:cubicBezTo>
                    <a:lnTo>
                      <a:pt x="1" y="2940"/>
                    </a:lnTo>
                    <a:lnTo>
                      <a:pt x="1678" y="2940"/>
                    </a:lnTo>
                    <a:cubicBezTo>
                      <a:pt x="2301" y="2940"/>
                      <a:pt x="2807" y="2434"/>
                      <a:pt x="2807" y="1811"/>
                    </a:cubicBezTo>
                    <a:lnTo>
                      <a:pt x="28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53" name="Google Shape;589;p24"/>
              <p:cNvSpPr/>
              <p:nvPr/>
            </p:nvSpPr>
            <p:spPr>
              <a:xfrm>
                <a:off x="2825450" y="2643425"/>
                <a:ext cx="187550" cy="54075"/>
              </a:xfrm>
              <a:custGeom>
                <a:avLst/>
                <a:gdLst/>
                <a:ahLst/>
                <a:cxnLst/>
                <a:rect l="l" t="t" r="r" b="b"/>
                <a:pathLst>
                  <a:path w="7502" h="2163" extrusionOk="0">
                    <a:moveTo>
                      <a:pt x="1862" y="1"/>
                    </a:moveTo>
                    <a:cubicBezTo>
                      <a:pt x="835" y="4"/>
                      <a:pt x="1" y="835"/>
                      <a:pt x="1" y="1861"/>
                    </a:cubicBezTo>
                    <a:lnTo>
                      <a:pt x="1" y="2163"/>
                    </a:lnTo>
                    <a:lnTo>
                      <a:pt x="1130" y="2163"/>
                    </a:lnTo>
                    <a:lnTo>
                      <a:pt x="1130" y="1861"/>
                    </a:lnTo>
                    <a:cubicBezTo>
                      <a:pt x="1130" y="1458"/>
                      <a:pt x="1458" y="1133"/>
                      <a:pt x="1862" y="1130"/>
                    </a:cubicBezTo>
                    <a:lnTo>
                      <a:pt x="5641" y="1130"/>
                    </a:lnTo>
                    <a:cubicBezTo>
                      <a:pt x="6044" y="1133"/>
                      <a:pt x="6373" y="1458"/>
                      <a:pt x="6373" y="1861"/>
                    </a:cubicBezTo>
                    <a:lnTo>
                      <a:pt x="6373" y="2163"/>
                    </a:lnTo>
                    <a:lnTo>
                      <a:pt x="7502" y="2163"/>
                    </a:lnTo>
                    <a:lnTo>
                      <a:pt x="7502" y="1861"/>
                    </a:lnTo>
                    <a:cubicBezTo>
                      <a:pt x="7502" y="835"/>
                      <a:pt x="6668" y="4"/>
                      <a:pt x="56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grpSp>
      </p:grpSp>
      <p:pic>
        <p:nvPicPr>
          <p:cNvPr id="54" name="Image 5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2171" y="81278"/>
            <a:ext cx="611479" cy="555323"/>
          </a:xfrm>
          <a:prstGeom prst="rect">
            <a:avLst/>
          </a:prstGeom>
        </p:spPr>
      </p:pic>
      <p:grpSp>
        <p:nvGrpSpPr>
          <p:cNvPr id="57" name="Groupe 56"/>
          <p:cNvGrpSpPr/>
          <p:nvPr/>
        </p:nvGrpSpPr>
        <p:grpSpPr>
          <a:xfrm>
            <a:off x="7308304" y="126775"/>
            <a:ext cx="1645392" cy="666684"/>
            <a:chOff x="7247085" y="116652"/>
            <a:chExt cx="1645392" cy="666684"/>
          </a:xfrm>
        </p:grpSpPr>
        <p:pic>
          <p:nvPicPr>
            <p:cNvPr id="58" name="Image 5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848869" y="313357"/>
              <a:ext cx="1043608" cy="469979"/>
            </a:xfrm>
            <a:prstGeom prst="rect">
              <a:avLst/>
            </a:prstGeom>
          </p:spPr>
        </p:pic>
        <p:sp>
          <p:nvSpPr>
            <p:cNvPr id="59" name="ZoneTexte 58"/>
            <p:cNvSpPr txBox="1"/>
            <p:nvPr/>
          </p:nvSpPr>
          <p:spPr>
            <a:xfrm>
              <a:off x="7247085" y="116652"/>
              <a:ext cx="1645392" cy="215444"/>
            </a:xfrm>
            <a:prstGeom prst="rect">
              <a:avLst/>
            </a:prstGeom>
            <a:noFill/>
          </p:spPr>
          <p:txBody>
            <a:bodyPr wrap="square" rtlCol="0">
              <a:spAutoFit/>
            </a:bodyPr>
            <a:lstStyle/>
            <a:p>
              <a:pPr algn="r"/>
              <a:r>
                <a:rPr lang="fr-FR" sz="800" dirty="0">
                  <a:latin typeface="Marianne" panose="02000000000000000000" pitchFamily="2" charset="0"/>
                </a:rPr>
                <a:t>Direction générale du travail</a:t>
              </a:r>
            </a:p>
          </p:txBody>
        </p:sp>
      </p:grpSp>
    </p:spTree>
    <p:extLst>
      <p:ext uri="{BB962C8B-B14F-4D97-AF65-F5344CB8AC3E}">
        <p14:creationId xmlns:p14="http://schemas.microsoft.com/office/powerpoint/2010/main" val="40517996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500"/>
                                        <p:tgtEl>
                                          <p:spTgt spid="7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71"/>
                                        </p:tgtEl>
                                        <p:attrNameLst>
                                          <p:attrName>style.visibility</p:attrName>
                                        </p:attrNameLst>
                                      </p:cBhvr>
                                      <p:to>
                                        <p:strVal val="visible"/>
                                      </p:to>
                                    </p:set>
                                    <p:anim calcmode="lin" valueType="num">
                                      <p:cBhvr additive="base">
                                        <p:cTn id="11" dur="500" fill="hold"/>
                                        <p:tgtEl>
                                          <p:spTgt spid="171"/>
                                        </p:tgtEl>
                                        <p:attrNameLst>
                                          <p:attrName>ppt_x</p:attrName>
                                        </p:attrNameLst>
                                      </p:cBhvr>
                                      <p:tavLst>
                                        <p:tav tm="0">
                                          <p:val>
                                            <p:strVal val="0-#ppt_w/2"/>
                                          </p:val>
                                        </p:tav>
                                        <p:tav tm="100000">
                                          <p:val>
                                            <p:strVal val="#ppt_x"/>
                                          </p:val>
                                        </p:tav>
                                      </p:tavLst>
                                    </p:anim>
                                    <p:anim calcmode="lin" valueType="num">
                                      <p:cBhvr additive="base">
                                        <p:cTn id="12" dur="500" fill="hold"/>
                                        <p:tgtEl>
                                          <p:spTgt spid="17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80"/>
                                        </p:tgtEl>
                                        <p:attrNameLst>
                                          <p:attrName>style.visibility</p:attrName>
                                        </p:attrNameLst>
                                      </p:cBhvr>
                                      <p:to>
                                        <p:strVal val="visible"/>
                                      </p:to>
                                    </p:set>
                                    <p:anim calcmode="lin" valueType="num">
                                      <p:cBhvr additive="base">
                                        <p:cTn id="16" dur="500" fill="hold"/>
                                        <p:tgtEl>
                                          <p:spTgt spid="80"/>
                                        </p:tgtEl>
                                        <p:attrNameLst>
                                          <p:attrName>ppt_x</p:attrName>
                                        </p:attrNameLst>
                                      </p:cBhvr>
                                      <p:tavLst>
                                        <p:tav tm="0">
                                          <p:val>
                                            <p:strVal val="0-#ppt_w/2"/>
                                          </p:val>
                                        </p:tav>
                                        <p:tav tm="100000">
                                          <p:val>
                                            <p:strVal val="#ppt_x"/>
                                          </p:val>
                                        </p:tav>
                                      </p:tavLst>
                                    </p:anim>
                                    <p:anim calcmode="lin" valueType="num">
                                      <p:cBhvr additive="base">
                                        <p:cTn id="17" dur="500" fill="hold"/>
                                        <p:tgtEl>
                                          <p:spTgt spid="8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84"/>
                                        </p:tgtEl>
                                        <p:attrNameLst>
                                          <p:attrName>style.visibility</p:attrName>
                                        </p:attrNameLst>
                                      </p:cBhvr>
                                      <p:to>
                                        <p:strVal val="visible"/>
                                      </p:to>
                                    </p:set>
                                    <p:anim calcmode="lin" valueType="num">
                                      <p:cBhvr additive="base">
                                        <p:cTn id="21" dur="500" fill="hold"/>
                                        <p:tgtEl>
                                          <p:spTgt spid="84"/>
                                        </p:tgtEl>
                                        <p:attrNameLst>
                                          <p:attrName>ppt_x</p:attrName>
                                        </p:attrNameLst>
                                      </p:cBhvr>
                                      <p:tavLst>
                                        <p:tav tm="0">
                                          <p:val>
                                            <p:strVal val="0-#ppt_w/2"/>
                                          </p:val>
                                        </p:tav>
                                        <p:tav tm="100000">
                                          <p:val>
                                            <p:strVal val="#ppt_x"/>
                                          </p:val>
                                        </p:tav>
                                      </p:tavLst>
                                    </p:anim>
                                    <p:anim calcmode="lin" valueType="num">
                                      <p:cBhvr additive="base">
                                        <p:cTn id="22" dur="500" fill="hold"/>
                                        <p:tgtEl>
                                          <p:spTgt spid="8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additive="base">
                                        <p:cTn id="26" dur="500" fill="hold"/>
                                        <p:tgtEl>
                                          <p:spTgt spid="89"/>
                                        </p:tgtEl>
                                        <p:attrNameLst>
                                          <p:attrName>ppt_x</p:attrName>
                                        </p:attrNameLst>
                                      </p:cBhvr>
                                      <p:tavLst>
                                        <p:tav tm="0">
                                          <p:val>
                                            <p:strVal val="0-#ppt_w/2"/>
                                          </p:val>
                                        </p:tav>
                                        <p:tav tm="100000">
                                          <p:val>
                                            <p:strVal val="#ppt_x"/>
                                          </p:val>
                                        </p:tav>
                                      </p:tavLst>
                                    </p:anim>
                                    <p:anim calcmode="lin" valueType="num">
                                      <p:cBhvr additive="base">
                                        <p:cTn id="27" dur="500" fill="hold"/>
                                        <p:tgtEl>
                                          <p:spTgt spid="8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additive="base">
                                        <p:cTn id="31" dur="500" fill="hold"/>
                                        <p:tgtEl>
                                          <p:spTgt spid="94"/>
                                        </p:tgtEl>
                                        <p:attrNameLst>
                                          <p:attrName>ppt_x</p:attrName>
                                        </p:attrNameLst>
                                      </p:cBhvr>
                                      <p:tavLst>
                                        <p:tav tm="0">
                                          <p:val>
                                            <p:strVal val="0-#ppt_w/2"/>
                                          </p:val>
                                        </p:tav>
                                        <p:tav tm="100000">
                                          <p:val>
                                            <p:strVal val="#ppt_x"/>
                                          </p:val>
                                        </p:tav>
                                      </p:tavLst>
                                    </p:anim>
                                    <p:anim calcmode="lin" valueType="num">
                                      <p:cBhvr additive="base">
                                        <p:cTn id="32" dur="500" fill="hold"/>
                                        <p:tgtEl>
                                          <p:spTgt spid="9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92"/>
                                        </p:tgtEl>
                                        <p:attrNameLst>
                                          <p:attrName>style.visibility</p:attrName>
                                        </p:attrNameLst>
                                      </p:cBhvr>
                                      <p:to>
                                        <p:strVal val="visible"/>
                                      </p:to>
                                    </p:set>
                                    <p:animEffect transition="in" filter="fade">
                                      <p:cBhvr>
                                        <p:cTn id="36" dur="1000"/>
                                        <p:tgtEl>
                                          <p:spTgt spid="92"/>
                                        </p:tgtEl>
                                      </p:cBhvr>
                                    </p:animEffect>
                                    <p:anim calcmode="lin" valueType="num">
                                      <p:cBhvr>
                                        <p:cTn id="37" dur="1000" fill="hold"/>
                                        <p:tgtEl>
                                          <p:spTgt spid="92"/>
                                        </p:tgtEl>
                                        <p:attrNameLst>
                                          <p:attrName>ppt_x</p:attrName>
                                        </p:attrNameLst>
                                      </p:cBhvr>
                                      <p:tavLst>
                                        <p:tav tm="0">
                                          <p:val>
                                            <p:strVal val="#ppt_x"/>
                                          </p:val>
                                        </p:tav>
                                        <p:tav tm="100000">
                                          <p:val>
                                            <p:strVal val="#ppt_x"/>
                                          </p:val>
                                        </p:tav>
                                      </p:tavLst>
                                    </p:anim>
                                    <p:anim calcmode="lin" valueType="num">
                                      <p:cBhvr>
                                        <p:cTn id="38" dur="1000" fill="hold"/>
                                        <p:tgtEl>
                                          <p:spTgt spid="9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anim calcmode="lin" valueType="num">
                                      <p:cBhvr>
                                        <p:cTn id="42" dur="1000" fill="hold"/>
                                        <p:tgtEl>
                                          <p:spTgt spid="2"/>
                                        </p:tgtEl>
                                        <p:attrNameLst>
                                          <p:attrName>ppt_x</p:attrName>
                                        </p:attrNameLst>
                                      </p:cBhvr>
                                      <p:tavLst>
                                        <p:tav tm="0">
                                          <p:val>
                                            <p:strVal val="#ppt_x"/>
                                          </p:val>
                                        </p:tav>
                                        <p:tav tm="100000">
                                          <p:val>
                                            <p:strVal val="#ppt_x"/>
                                          </p:val>
                                        </p:tav>
                                      </p:tavLst>
                                    </p:anim>
                                    <p:anim calcmode="lin" valueType="num">
                                      <p:cBhvr>
                                        <p:cTn id="43" dur="1000" fill="hold"/>
                                        <p:tgtEl>
                                          <p:spTgt spid="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6"/>
                                        </p:tgtEl>
                                        <p:attrNameLst>
                                          <p:attrName>style.visibility</p:attrName>
                                        </p:attrNameLst>
                                      </p:cBhvr>
                                      <p:to>
                                        <p:strVal val="visible"/>
                                      </p:to>
                                    </p:set>
                                    <p:animEffect transition="in" filter="fade">
                                      <p:cBhvr>
                                        <p:cTn id="46" dur="1000"/>
                                        <p:tgtEl>
                                          <p:spTgt spid="176"/>
                                        </p:tgtEl>
                                      </p:cBhvr>
                                    </p:animEffect>
                                    <p:anim calcmode="lin" valueType="num">
                                      <p:cBhvr>
                                        <p:cTn id="47" dur="1000" fill="hold"/>
                                        <p:tgtEl>
                                          <p:spTgt spid="176"/>
                                        </p:tgtEl>
                                        <p:attrNameLst>
                                          <p:attrName>ppt_x</p:attrName>
                                        </p:attrNameLst>
                                      </p:cBhvr>
                                      <p:tavLst>
                                        <p:tav tm="0">
                                          <p:val>
                                            <p:strVal val="#ppt_x"/>
                                          </p:val>
                                        </p:tav>
                                        <p:tav tm="100000">
                                          <p:val>
                                            <p:strVal val="#ppt_x"/>
                                          </p:val>
                                        </p:tav>
                                      </p:tavLst>
                                    </p:anim>
                                    <p:anim calcmode="lin" valueType="num">
                                      <p:cBhvr>
                                        <p:cTn id="48" dur="1000" fill="hold"/>
                                        <p:tgtEl>
                                          <p:spTgt spid="176"/>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wipe(down)">
                                      <p:cBhvr>
                                        <p:cTn id="52" dur="500"/>
                                        <p:tgtEl>
                                          <p:spTgt spid="100"/>
                                        </p:tgtEl>
                                      </p:cBhvr>
                                    </p:animEffect>
                                  </p:childTnLst>
                                </p:cTn>
                              </p:par>
                            </p:childTnLst>
                          </p:cTn>
                        </p:par>
                        <p:par>
                          <p:cTn id="53" fill="hold">
                            <p:stCondLst>
                              <p:cond delay="4500"/>
                            </p:stCondLst>
                            <p:childTnLst>
                              <p:par>
                                <p:cTn id="54" presetID="2" presetClass="entr" presetSubtype="8" fill="hold" grpId="0" nodeType="afterEffect">
                                  <p:stCondLst>
                                    <p:cond delay="0"/>
                                  </p:stCondLst>
                                  <p:childTnLst>
                                    <p:set>
                                      <p:cBhvr>
                                        <p:cTn id="55" dur="1" fill="hold">
                                          <p:stCondLst>
                                            <p:cond delay="0"/>
                                          </p:stCondLst>
                                        </p:cTn>
                                        <p:tgtEl>
                                          <p:spTgt spid="99"/>
                                        </p:tgtEl>
                                        <p:attrNameLst>
                                          <p:attrName>style.visibility</p:attrName>
                                        </p:attrNameLst>
                                      </p:cBhvr>
                                      <p:to>
                                        <p:strVal val="visible"/>
                                      </p:to>
                                    </p:set>
                                    <p:anim calcmode="lin" valueType="num">
                                      <p:cBhvr additive="base">
                                        <p:cTn id="56" dur="500" fill="hold"/>
                                        <p:tgtEl>
                                          <p:spTgt spid="99"/>
                                        </p:tgtEl>
                                        <p:attrNameLst>
                                          <p:attrName>ppt_x</p:attrName>
                                        </p:attrNameLst>
                                      </p:cBhvr>
                                      <p:tavLst>
                                        <p:tav tm="0">
                                          <p:val>
                                            <p:strVal val="0-#ppt_w/2"/>
                                          </p:val>
                                        </p:tav>
                                        <p:tav tm="100000">
                                          <p:val>
                                            <p:strVal val="#ppt_x"/>
                                          </p:val>
                                        </p:tav>
                                      </p:tavLst>
                                    </p:anim>
                                    <p:anim calcmode="lin" valueType="num">
                                      <p:cBhvr additive="base">
                                        <p:cTn id="57" dur="500" fill="hold"/>
                                        <p:tgtEl>
                                          <p:spTgt spid="99"/>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2" presetClass="entr" presetSubtype="8"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0-#ppt_w/2"/>
                                          </p:val>
                                        </p:tav>
                                        <p:tav tm="100000">
                                          <p:val>
                                            <p:strVal val="#ppt_x"/>
                                          </p:val>
                                        </p:tav>
                                      </p:tavLst>
                                    </p:anim>
                                    <p:anim calcmode="lin" valueType="num">
                                      <p:cBhvr additive="base">
                                        <p:cTn id="62" dur="500" fill="hold"/>
                                        <p:tgtEl>
                                          <p:spTgt spid="42"/>
                                        </p:tgtEl>
                                        <p:attrNameLst>
                                          <p:attrName>ppt_y</p:attrName>
                                        </p:attrNameLst>
                                      </p:cBhvr>
                                      <p:tavLst>
                                        <p:tav tm="0">
                                          <p:val>
                                            <p:strVal val="#ppt_y"/>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1000"/>
                                        <p:tgtEl>
                                          <p:spTgt spid="44"/>
                                        </p:tgtEl>
                                      </p:cBhvr>
                                    </p:animEffect>
                                    <p:anim calcmode="lin" valueType="num">
                                      <p:cBhvr>
                                        <p:cTn id="67" dur="1000" fill="hold"/>
                                        <p:tgtEl>
                                          <p:spTgt spid="44"/>
                                        </p:tgtEl>
                                        <p:attrNameLst>
                                          <p:attrName>ppt_x</p:attrName>
                                        </p:attrNameLst>
                                      </p:cBhvr>
                                      <p:tavLst>
                                        <p:tav tm="0">
                                          <p:val>
                                            <p:strVal val="#ppt_x"/>
                                          </p:val>
                                        </p:tav>
                                        <p:tav tm="100000">
                                          <p:val>
                                            <p:strVal val="#ppt_x"/>
                                          </p:val>
                                        </p:tav>
                                      </p:tavLst>
                                    </p:anim>
                                    <p:anim calcmode="lin" valueType="num">
                                      <p:cBhvr>
                                        <p:cTn id="68" dur="1000" fill="hold"/>
                                        <p:tgtEl>
                                          <p:spTgt spid="44"/>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92"/>
                                        </p:tgtEl>
                                        <p:attrNameLst>
                                          <p:attrName>style.visibility</p:attrName>
                                        </p:attrNameLst>
                                      </p:cBhvr>
                                      <p:to>
                                        <p:strVal val="visible"/>
                                      </p:to>
                                    </p:set>
                                    <p:animEffect transition="in" filter="fade">
                                      <p:cBhvr>
                                        <p:cTn id="71" dur="1000"/>
                                        <p:tgtEl>
                                          <p:spTgt spid="192"/>
                                        </p:tgtEl>
                                      </p:cBhvr>
                                    </p:animEffect>
                                    <p:anim calcmode="lin" valueType="num">
                                      <p:cBhvr>
                                        <p:cTn id="72" dur="1000" fill="hold"/>
                                        <p:tgtEl>
                                          <p:spTgt spid="192"/>
                                        </p:tgtEl>
                                        <p:attrNameLst>
                                          <p:attrName>ppt_x</p:attrName>
                                        </p:attrNameLst>
                                      </p:cBhvr>
                                      <p:tavLst>
                                        <p:tav tm="0">
                                          <p:val>
                                            <p:strVal val="#ppt_x"/>
                                          </p:val>
                                        </p:tav>
                                        <p:tav tm="100000">
                                          <p:val>
                                            <p:strVal val="#ppt_x"/>
                                          </p:val>
                                        </p:tav>
                                      </p:tavLst>
                                    </p:anim>
                                    <p:anim calcmode="lin" valueType="num">
                                      <p:cBhvr>
                                        <p:cTn id="73" dur="1000" fill="hold"/>
                                        <p:tgtEl>
                                          <p:spTgt spid="19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62"/>
                                        </p:tgtEl>
                                        <p:attrNameLst>
                                          <p:attrName>style.visibility</p:attrName>
                                        </p:attrNameLst>
                                      </p:cBhvr>
                                      <p:to>
                                        <p:strVal val="visible"/>
                                      </p:to>
                                    </p:set>
                                    <p:animEffect transition="in" filter="fade">
                                      <p:cBhvr>
                                        <p:cTn id="76" dur="1000"/>
                                        <p:tgtEl>
                                          <p:spTgt spid="162"/>
                                        </p:tgtEl>
                                      </p:cBhvr>
                                    </p:animEffect>
                                    <p:anim calcmode="lin" valueType="num">
                                      <p:cBhvr>
                                        <p:cTn id="77" dur="1000" fill="hold"/>
                                        <p:tgtEl>
                                          <p:spTgt spid="162"/>
                                        </p:tgtEl>
                                        <p:attrNameLst>
                                          <p:attrName>ppt_x</p:attrName>
                                        </p:attrNameLst>
                                      </p:cBhvr>
                                      <p:tavLst>
                                        <p:tav tm="0">
                                          <p:val>
                                            <p:strVal val="#ppt_x"/>
                                          </p:val>
                                        </p:tav>
                                        <p:tav tm="100000">
                                          <p:val>
                                            <p:strVal val="#ppt_x"/>
                                          </p:val>
                                        </p:tav>
                                      </p:tavLst>
                                    </p:anim>
                                    <p:anim calcmode="lin" valueType="num">
                                      <p:cBhvr>
                                        <p:cTn id="78"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79" grpId="0" animBg="1"/>
      <p:bldP spid="80" grpId="0" animBg="1"/>
      <p:bldP spid="84" grpId="0" animBg="1"/>
      <p:bldP spid="89" grpId="0" animBg="1"/>
      <p:bldP spid="94" grpId="0" animBg="1"/>
      <p:bldP spid="99" grpId="0" animBg="1"/>
      <p:bldP spid="100" grpId="0" animBg="1"/>
      <p:bldP spid="162" grpId="0" animBg="1"/>
      <p:bldP spid="171" grpId="0"/>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33"/>
          <p:cNvSpPr txBox="1">
            <a:spLocks noGrp="1"/>
          </p:cNvSpPr>
          <p:nvPr>
            <p:ph type="title"/>
          </p:nvPr>
        </p:nvSpPr>
        <p:spPr>
          <a:xfrm>
            <a:off x="448350" y="267494"/>
            <a:ext cx="8229600" cy="481200"/>
          </a:xfrm>
          <a:prstGeom prst="rect">
            <a:avLst/>
          </a:prstGeom>
        </p:spPr>
        <p:txBody>
          <a:bodyPr spcFirstLastPara="1" wrap="square" lIns="91425" tIns="91425" rIns="91425" bIns="91425" anchor="ctr" anchorCtr="0">
            <a:noAutofit/>
          </a:bodyPr>
          <a:lstStyle/>
          <a:p>
            <a:pPr lvl="0" algn="ctr"/>
            <a:r>
              <a:rPr lang="fr-FR" sz="2400" dirty="0">
                <a:solidFill>
                  <a:srgbClr val="0A7E9D"/>
                </a:solidFill>
                <a:latin typeface="Marianne Medium" panose="02000000000000000000" pitchFamily="2" charset="0"/>
              </a:rPr>
              <a:t>UN MÉTIER SOCIALEMENT UTILE</a:t>
            </a:r>
          </a:p>
        </p:txBody>
      </p:sp>
      <p:sp>
        <p:nvSpPr>
          <p:cNvPr id="1273" name="Google Shape;1273;p33"/>
          <p:cNvSpPr txBox="1"/>
          <p:nvPr/>
        </p:nvSpPr>
        <p:spPr>
          <a:xfrm>
            <a:off x="459493" y="1117291"/>
            <a:ext cx="1977000" cy="809158"/>
          </a:xfrm>
          <a:prstGeom prst="rect">
            <a:avLst/>
          </a:prstGeom>
          <a:noFill/>
          <a:ln>
            <a:noFill/>
          </a:ln>
        </p:spPr>
        <p:txBody>
          <a:bodyPr spcFirstLastPara="1" wrap="square" lIns="91425" tIns="91425" rIns="91425" bIns="91425" anchor="t" anchorCtr="0">
            <a:noAutofit/>
          </a:bodyPr>
          <a:lstStyle/>
          <a:p>
            <a:r>
              <a:rPr lang="fr-FR" sz="1400" u="sng" dirty="0">
                <a:solidFill>
                  <a:schemeClr val="accent1"/>
                </a:solidFill>
                <a:uFill>
                  <a:solidFill>
                    <a:srgbClr val="0A7E9D"/>
                  </a:solidFill>
                </a:uFill>
              </a:rPr>
              <a:t>Beaucoup de </a:t>
            </a:r>
            <a:r>
              <a:rPr lang="fr-FR" sz="1400" b="1" u="sng" dirty="0">
                <a:solidFill>
                  <a:schemeClr val="accent1"/>
                </a:solidFill>
                <a:uFill>
                  <a:solidFill>
                    <a:srgbClr val="0A7E9D"/>
                  </a:solidFill>
                </a:uFill>
              </a:rPr>
              <a:t>relations humaines </a:t>
            </a:r>
            <a:r>
              <a:rPr lang="fr-FR" sz="1400" u="sng" dirty="0">
                <a:solidFill>
                  <a:schemeClr val="accent1"/>
                </a:solidFill>
                <a:uFill>
                  <a:solidFill>
                    <a:srgbClr val="0A7E9D"/>
                  </a:solidFill>
                </a:uFill>
              </a:rPr>
              <a:t>et de </a:t>
            </a:r>
            <a:r>
              <a:rPr lang="fr-FR" sz="1400" b="1" u="sng" dirty="0">
                <a:solidFill>
                  <a:schemeClr val="accent1"/>
                </a:solidFill>
                <a:uFill>
                  <a:solidFill>
                    <a:srgbClr val="0A7E9D"/>
                  </a:solidFill>
                </a:uFill>
              </a:rPr>
              <a:t>pédagogie</a:t>
            </a:r>
          </a:p>
        </p:txBody>
      </p:sp>
      <p:sp>
        <p:nvSpPr>
          <p:cNvPr id="1276" name="Google Shape;1276;p33"/>
          <p:cNvSpPr txBox="1"/>
          <p:nvPr/>
        </p:nvSpPr>
        <p:spPr>
          <a:xfrm>
            <a:off x="459495" y="2356491"/>
            <a:ext cx="1977000" cy="783914"/>
          </a:xfrm>
          <a:prstGeom prst="rect">
            <a:avLst/>
          </a:prstGeom>
          <a:noFill/>
          <a:ln>
            <a:noFill/>
          </a:ln>
        </p:spPr>
        <p:txBody>
          <a:bodyPr spcFirstLastPara="1" wrap="square" lIns="91425" tIns="91425" rIns="91425" bIns="91425" anchor="t" anchorCtr="0">
            <a:noAutofit/>
          </a:bodyPr>
          <a:lstStyle/>
          <a:p>
            <a:r>
              <a:rPr lang="fr-FR" sz="1400" u="sng" dirty="0">
                <a:solidFill>
                  <a:schemeClr val="accent1"/>
                </a:solidFill>
                <a:uFill>
                  <a:solidFill>
                    <a:srgbClr val="0B6487"/>
                  </a:solidFill>
                </a:uFill>
              </a:rPr>
              <a:t>Une grande </a:t>
            </a:r>
            <a:r>
              <a:rPr lang="fr-FR" sz="1400" b="1" u="sng" dirty="0">
                <a:solidFill>
                  <a:schemeClr val="accent1"/>
                </a:solidFill>
                <a:uFill>
                  <a:solidFill>
                    <a:srgbClr val="0B6487"/>
                  </a:solidFill>
                </a:uFill>
              </a:rPr>
              <a:t>diversité</a:t>
            </a:r>
            <a:r>
              <a:rPr lang="fr-FR" sz="1400" u="sng" dirty="0">
                <a:solidFill>
                  <a:schemeClr val="accent1"/>
                </a:solidFill>
                <a:uFill>
                  <a:solidFill>
                    <a:srgbClr val="0B6487"/>
                  </a:solidFill>
                </a:uFill>
              </a:rPr>
              <a:t> des situations de travail</a:t>
            </a:r>
          </a:p>
        </p:txBody>
      </p:sp>
      <p:sp>
        <p:nvSpPr>
          <p:cNvPr id="1279" name="Google Shape;1279;p33"/>
          <p:cNvSpPr txBox="1"/>
          <p:nvPr/>
        </p:nvSpPr>
        <p:spPr>
          <a:xfrm>
            <a:off x="457200" y="3534624"/>
            <a:ext cx="1977000" cy="851679"/>
          </a:xfrm>
          <a:prstGeom prst="rect">
            <a:avLst/>
          </a:prstGeom>
          <a:noFill/>
          <a:ln>
            <a:noFill/>
          </a:ln>
        </p:spPr>
        <p:txBody>
          <a:bodyPr spcFirstLastPara="1" wrap="square" lIns="91425" tIns="91425" rIns="91425" bIns="91425" anchor="t" anchorCtr="0">
            <a:noAutofit/>
          </a:bodyPr>
          <a:lstStyle/>
          <a:p>
            <a:r>
              <a:rPr lang="fr-FR" sz="1400" u="sng" dirty="0">
                <a:solidFill>
                  <a:schemeClr val="accent1"/>
                </a:solidFill>
                <a:uFill>
                  <a:solidFill>
                    <a:srgbClr val="9BC062"/>
                  </a:solidFill>
                </a:uFill>
              </a:rPr>
              <a:t>Des </a:t>
            </a:r>
            <a:r>
              <a:rPr lang="fr-FR" sz="1400" b="1" u="sng" dirty="0">
                <a:solidFill>
                  <a:schemeClr val="accent1"/>
                </a:solidFill>
                <a:uFill>
                  <a:solidFill>
                    <a:srgbClr val="9BC062"/>
                  </a:solidFill>
                </a:uFill>
              </a:rPr>
              <a:t>missions de contrôle </a:t>
            </a:r>
            <a:r>
              <a:rPr lang="fr-FR" sz="1400" u="sng" dirty="0">
                <a:solidFill>
                  <a:schemeClr val="accent1"/>
                </a:solidFill>
                <a:uFill>
                  <a:solidFill>
                    <a:srgbClr val="9BC062"/>
                  </a:solidFill>
                </a:uFill>
              </a:rPr>
              <a:t>pour l’essentiel</a:t>
            </a:r>
          </a:p>
        </p:txBody>
      </p:sp>
      <p:sp>
        <p:nvSpPr>
          <p:cNvPr id="1282" name="Google Shape;1282;p33"/>
          <p:cNvSpPr txBox="1"/>
          <p:nvPr/>
        </p:nvSpPr>
        <p:spPr>
          <a:xfrm>
            <a:off x="6700950" y="843559"/>
            <a:ext cx="2335546" cy="791372"/>
          </a:xfrm>
          <a:prstGeom prst="rect">
            <a:avLst/>
          </a:prstGeom>
          <a:noFill/>
          <a:ln>
            <a:noFill/>
          </a:ln>
        </p:spPr>
        <p:txBody>
          <a:bodyPr spcFirstLastPara="1" wrap="square" lIns="91425" tIns="91425" rIns="91425" bIns="91425" anchor="t" anchorCtr="0">
            <a:noAutofit/>
          </a:bodyPr>
          <a:lstStyle/>
          <a:p>
            <a:r>
              <a:rPr lang="fr-FR" sz="1400" u="sng" dirty="0">
                <a:solidFill>
                  <a:schemeClr val="accent1"/>
                </a:solidFill>
                <a:uFill>
                  <a:solidFill>
                    <a:srgbClr val="996633"/>
                  </a:solidFill>
                </a:uFill>
              </a:rPr>
              <a:t>Métier au cœur des débats de l’actualité politique et sociale</a:t>
            </a:r>
          </a:p>
        </p:txBody>
      </p:sp>
      <p:sp>
        <p:nvSpPr>
          <p:cNvPr id="1285" name="Google Shape;1285;p33"/>
          <p:cNvSpPr txBox="1"/>
          <p:nvPr/>
        </p:nvSpPr>
        <p:spPr>
          <a:xfrm>
            <a:off x="6703350" y="2336247"/>
            <a:ext cx="2333146" cy="783914"/>
          </a:xfrm>
          <a:prstGeom prst="rect">
            <a:avLst/>
          </a:prstGeom>
          <a:noFill/>
          <a:ln>
            <a:noFill/>
          </a:ln>
        </p:spPr>
        <p:txBody>
          <a:bodyPr spcFirstLastPara="1" wrap="square" lIns="91425" tIns="91425" rIns="91425" bIns="91425" anchor="t" anchorCtr="0">
            <a:noAutofit/>
          </a:bodyPr>
          <a:lstStyle/>
          <a:p>
            <a:r>
              <a:rPr lang="fr-FR" sz="1400" u="sng" dirty="0">
                <a:solidFill>
                  <a:schemeClr val="accent1"/>
                </a:solidFill>
                <a:uFill>
                  <a:solidFill>
                    <a:srgbClr val="F09816"/>
                  </a:solidFill>
                </a:uFill>
              </a:rPr>
              <a:t>Un travail alternativement </a:t>
            </a:r>
            <a:r>
              <a:rPr lang="fr-FR" sz="1400" b="1" u="sng" dirty="0">
                <a:solidFill>
                  <a:schemeClr val="accent1"/>
                </a:solidFill>
                <a:uFill>
                  <a:solidFill>
                    <a:srgbClr val="F09816"/>
                  </a:solidFill>
                </a:uFill>
              </a:rPr>
              <a:t>solitaire</a:t>
            </a:r>
            <a:r>
              <a:rPr lang="fr-FR" sz="1400" u="sng" dirty="0">
                <a:solidFill>
                  <a:schemeClr val="accent1"/>
                </a:solidFill>
                <a:uFill>
                  <a:solidFill>
                    <a:srgbClr val="F09816"/>
                  </a:solidFill>
                </a:uFill>
              </a:rPr>
              <a:t> et en </a:t>
            </a:r>
            <a:r>
              <a:rPr lang="fr-FR" sz="1400" b="1" u="sng" dirty="0">
                <a:solidFill>
                  <a:schemeClr val="accent1"/>
                </a:solidFill>
                <a:uFill>
                  <a:solidFill>
                    <a:srgbClr val="F09816"/>
                  </a:solidFill>
                </a:uFill>
              </a:rPr>
              <a:t>équipe</a:t>
            </a:r>
          </a:p>
        </p:txBody>
      </p:sp>
      <p:sp>
        <p:nvSpPr>
          <p:cNvPr id="1288" name="Google Shape;1288;p33"/>
          <p:cNvSpPr txBox="1"/>
          <p:nvPr/>
        </p:nvSpPr>
        <p:spPr>
          <a:xfrm>
            <a:off x="6715758" y="3511801"/>
            <a:ext cx="2176722" cy="794840"/>
          </a:xfrm>
          <a:prstGeom prst="rect">
            <a:avLst/>
          </a:prstGeom>
          <a:noFill/>
          <a:ln>
            <a:noFill/>
          </a:ln>
        </p:spPr>
        <p:txBody>
          <a:bodyPr spcFirstLastPara="1" wrap="square" lIns="91425" tIns="91425" rIns="91425" bIns="91425" anchor="t" anchorCtr="0">
            <a:noAutofit/>
          </a:bodyPr>
          <a:lstStyle/>
          <a:p>
            <a:r>
              <a:rPr lang="fr-FR" sz="1400" u="sng" dirty="0">
                <a:solidFill>
                  <a:schemeClr val="accent1"/>
                </a:solidFill>
                <a:uFill>
                  <a:solidFill>
                    <a:schemeClr val="accent4"/>
                  </a:solidFill>
                </a:uFill>
              </a:rPr>
              <a:t>Des </a:t>
            </a:r>
            <a:r>
              <a:rPr lang="fr-FR" sz="1400" b="1" u="sng" dirty="0">
                <a:solidFill>
                  <a:schemeClr val="accent1"/>
                </a:solidFill>
                <a:uFill>
                  <a:solidFill>
                    <a:schemeClr val="accent4"/>
                  </a:solidFill>
                </a:uFill>
              </a:rPr>
              <a:t>décisions</a:t>
            </a:r>
            <a:r>
              <a:rPr lang="fr-FR" sz="1400" u="sng" dirty="0">
                <a:solidFill>
                  <a:schemeClr val="accent1"/>
                </a:solidFill>
                <a:uFill>
                  <a:solidFill>
                    <a:schemeClr val="accent4"/>
                  </a:solidFill>
                </a:uFill>
              </a:rPr>
              <a:t> à prendre dès la prise de poste</a:t>
            </a:r>
          </a:p>
        </p:txBody>
      </p:sp>
      <p:sp>
        <p:nvSpPr>
          <p:cNvPr id="1291" name="Google Shape;1291;p33"/>
          <p:cNvSpPr/>
          <p:nvPr/>
        </p:nvSpPr>
        <p:spPr>
          <a:xfrm>
            <a:off x="5139619" y="1861865"/>
            <a:ext cx="719161" cy="1161890"/>
          </a:xfrm>
          <a:custGeom>
            <a:avLst/>
            <a:gdLst/>
            <a:ahLst/>
            <a:cxnLst/>
            <a:rect l="l" t="t" r="r" b="b"/>
            <a:pathLst>
              <a:path w="4985" h="8054" extrusionOk="0">
                <a:moveTo>
                  <a:pt x="1392" y="1"/>
                </a:moveTo>
                <a:cubicBezTo>
                  <a:pt x="2021" y="1023"/>
                  <a:pt x="2361" y="2387"/>
                  <a:pt x="2283" y="3751"/>
                </a:cubicBezTo>
                <a:cubicBezTo>
                  <a:pt x="2256" y="4433"/>
                  <a:pt x="2126" y="5090"/>
                  <a:pt x="1916" y="5640"/>
                </a:cubicBezTo>
                <a:cubicBezTo>
                  <a:pt x="1732" y="6112"/>
                  <a:pt x="1496" y="6479"/>
                  <a:pt x="1207" y="6716"/>
                </a:cubicBezTo>
                <a:cubicBezTo>
                  <a:pt x="710" y="7136"/>
                  <a:pt x="315" y="7581"/>
                  <a:pt x="0" y="8053"/>
                </a:cubicBezTo>
                <a:lnTo>
                  <a:pt x="2886" y="8053"/>
                </a:lnTo>
                <a:cubicBezTo>
                  <a:pt x="4540" y="6427"/>
                  <a:pt x="4984" y="2859"/>
                  <a:pt x="3857" y="1"/>
                </a:cubicBezTo>
                <a:close/>
              </a:path>
            </a:pathLst>
          </a:custGeom>
          <a:solidFill>
            <a:srgbClr val="E94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2" name="Google Shape;1292;p33"/>
          <p:cNvSpPr/>
          <p:nvPr/>
        </p:nvSpPr>
        <p:spPr>
          <a:xfrm>
            <a:off x="3448101" y="1161599"/>
            <a:ext cx="1131470" cy="700394"/>
          </a:xfrm>
          <a:custGeom>
            <a:avLst/>
            <a:gdLst/>
            <a:ahLst/>
            <a:cxnLst/>
            <a:rect l="l" t="t" r="r" b="b"/>
            <a:pathLst>
              <a:path w="7843" h="4855" extrusionOk="0">
                <a:moveTo>
                  <a:pt x="7398" y="1"/>
                </a:moveTo>
                <a:cubicBezTo>
                  <a:pt x="6374" y="1"/>
                  <a:pt x="3698" y="238"/>
                  <a:pt x="1469" y="2519"/>
                </a:cubicBezTo>
                <a:cubicBezTo>
                  <a:pt x="840" y="3176"/>
                  <a:pt x="340" y="3988"/>
                  <a:pt x="0" y="4855"/>
                </a:cubicBezTo>
                <a:lnTo>
                  <a:pt x="2466" y="4855"/>
                </a:lnTo>
                <a:cubicBezTo>
                  <a:pt x="2623" y="4592"/>
                  <a:pt x="2833" y="4330"/>
                  <a:pt x="3043" y="4093"/>
                </a:cubicBezTo>
                <a:cubicBezTo>
                  <a:pt x="4695" y="2414"/>
                  <a:pt x="6663" y="2232"/>
                  <a:pt x="7423" y="2232"/>
                </a:cubicBezTo>
                <a:cubicBezTo>
                  <a:pt x="7555" y="2232"/>
                  <a:pt x="7633" y="2232"/>
                  <a:pt x="7633" y="2257"/>
                </a:cubicBezTo>
                <a:lnTo>
                  <a:pt x="7843" y="2257"/>
                </a:lnTo>
                <a:lnTo>
                  <a:pt x="7843" y="1"/>
                </a:lnTo>
                <a:cubicBezTo>
                  <a:pt x="7818" y="1"/>
                  <a:pt x="7818" y="28"/>
                  <a:pt x="7790" y="28"/>
                </a:cubicBezTo>
                <a:cubicBezTo>
                  <a:pt x="7738" y="1"/>
                  <a:pt x="7580" y="1"/>
                  <a:pt x="7398" y="1"/>
                </a:cubicBezTo>
                <a:close/>
              </a:path>
            </a:pathLst>
          </a:custGeom>
          <a:solidFill>
            <a:srgbClr val="0A7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 name="Google Shape;1293;p33"/>
          <p:cNvSpPr/>
          <p:nvPr/>
        </p:nvSpPr>
        <p:spPr>
          <a:xfrm>
            <a:off x="3285225" y="1861865"/>
            <a:ext cx="719161" cy="1161890"/>
          </a:xfrm>
          <a:custGeom>
            <a:avLst/>
            <a:gdLst/>
            <a:ahLst/>
            <a:cxnLst/>
            <a:rect l="l" t="t" r="r" b="b"/>
            <a:pathLst>
              <a:path w="4985" h="8054" extrusionOk="0">
                <a:moveTo>
                  <a:pt x="1129" y="1"/>
                </a:moveTo>
                <a:cubicBezTo>
                  <a:pt x="0" y="2859"/>
                  <a:pt x="420" y="6427"/>
                  <a:pt x="2099" y="8053"/>
                </a:cubicBezTo>
                <a:lnTo>
                  <a:pt x="4984" y="8053"/>
                </a:lnTo>
                <a:cubicBezTo>
                  <a:pt x="4669" y="7581"/>
                  <a:pt x="4277" y="7136"/>
                  <a:pt x="3778" y="6716"/>
                </a:cubicBezTo>
                <a:cubicBezTo>
                  <a:pt x="3490" y="6479"/>
                  <a:pt x="3253" y="6112"/>
                  <a:pt x="3070" y="5640"/>
                </a:cubicBezTo>
                <a:cubicBezTo>
                  <a:pt x="2860" y="5090"/>
                  <a:pt x="2728" y="4433"/>
                  <a:pt x="2703" y="3751"/>
                </a:cubicBezTo>
                <a:cubicBezTo>
                  <a:pt x="2623" y="2387"/>
                  <a:pt x="2965" y="1023"/>
                  <a:pt x="3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 name="Google Shape;1294;p33"/>
          <p:cNvSpPr/>
          <p:nvPr/>
        </p:nvSpPr>
        <p:spPr>
          <a:xfrm>
            <a:off x="3587895" y="3023635"/>
            <a:ext cx="991678" cy="832683"/>
          </a:xfrm>
          <a:custGeom>
            <a:avLst/>
            <a:gdLst/>
            <a:ahLst/>
            <a:cxnLst/>
            <a:rect l="l" t="t" r="r" b="b"/>
            <a:pathLst>
              <a:path w="6874" h="5772" extrusionOk="0">
                <a:moveTo>
                  <a:pt x="1" y="0"/>
                </a:moveTo>
                <a:cubicBezTo>
                  <a:pt x="53" y="80"/>
                  <a:pt x="133" y="132"/>
                  <a:pt x="185" y="210"/>
                </a:cubicBezTo>
                <a:cubicBezTo>
                  <a:pt x="2704" y="2336"/>
                  <a:pt x="2099" y="5771"/>
                  <a:pt x="2834" y="5771"/>
                </a:cubicBezTo>
                <a:lnTo>
                  <a:pt x="6874" y="5771"/>
                </a:lnTo>
                <a:lnTo>
                  <a:pt x="6874" y="3515"/>
                </a:lnTo>
                <a:lnTo>
                  <a:pt x="4250" y="3515"/>
                </a:lnTo>
                <a:cubicBezTo>
                  <a:pt x="4068" y="2598"/>
                  <a:pt x="3753" y="1259"/>
                  <a:pt x="2886" y="0"/>
                </a:cubicBezTo>
                <a:close/>
              </a:path>
            </a:pathLst>
          </a:custGeom>
          <a:solidFill>
            <a:srgbClr val="9BC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5" name="Google Shape;1295;p33"/>
          <p:cNvSpPr/>
          <p:nvPr/>
        </p:nvSpPr>
        <p:spPr>
          <a:xfrm>
            <a:off x="4579434" y="1161599"/>
            <a:ext cx="1116755" cy="700394"/>
          </a:xfrm>
          <a:custGeom>
            <a:avLst/>
            <a:gdLst/>
            <a:ahLst/>
            <a:cxnLst/>
            <a:rect l="l" t="t" r="r" b="b"/>
            <a:pathLst>
              <a:path w="7741" h="4855" extrusionOk="0">
                <a:moveTo>
                  <a:pt x="1" y="1"/>
                </a:moveTo>
                <a:lnTo>
                  <a:pt x="1" y="2257"/>
                </a:lnTo>
                <a:lnTo>
                  <a:pt x="80" y="2257"/>
                </a:lnTo>
                <a:cubicBezTo>
                  <a:pt x="106" y="2232"/>
                  <a:pt x="185" y="2232"/>
                  <a:pt x="315" y="2232"/>
                </a:cubicBezTo>
                <a:cubicBezTo>
                  <a:pt x="1077" y="2232"/>
                  <a:pt x="3044" y="2414"/>
                  <a:pt x="4670" y="4093"/>
                </a:cubicBezTo>
                <a:cubicBezTo>
                  <a:pt x="4907" y="4330"/>
                  <a:pt x="5090" y="4592"/>
                  <a:pt x="5275" y="4855"/>
                </a:cubicBezTo>
                <a:lnTo>
                  <a:pt x="7740" y="4855"/>
                </a:lnTo>
                <a:cubicBezTo>
                  <a:pt x="7398" y="3988"/>
                  <a:pt x="6901" y="3176"/>
                  <a:pt x="6271" y="2519"/>
                </a:cubicBezTo>
                <a:cubicBezTo>
                  <a:pt x="4015" y="238"/>
                  <a:pt x="1365" y="1"/>
                  <a:pt x="3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 name="Google Shape;1296;p33"/>
          <p:cNvSpPr/>
          <p:nvPr/>
        </p:nvSpPr>
        <p:spPr>
          <a:xfrm>
            <a:off x="4579434" y="3023635"/>
            <a:ext cx="976530" cy="832683"/>
          </a:xfrm>
          <a:custGeom>
            <a:avLst/>
            <a:gdLst/>
            <a:ahLst/>
            <a:cxnLst/>
            <a:rect l="l" t="t" r="r" b="b"/>
            <a:pathLst>
              <a:path w="6769" h="5772" extrusionOk="0">
                <a:moveTo>
                  <a:pt x="3883" y="0"/>
                </a:moveTo>
                <a:cubicBezTo>
                  <a:pt x="3019" y="1259"/>
                  <a:pt x="2704" y="2598"/>
                  <a:pt x="2519" y="3515"/>
                </a:cubicBezTo>
                <a:lnTo>
                  <a:pt x="1" y="3515"/>
                </a:lnTo>
                <a:lnTo>
                  <a:pt x="1" y="5771"/>
                </a:lnTo>
                <a:lnTo>
                  <a:pt x="3936" y="5771"/>
                </a:lnTo>
                <a:cubicBezTo>
                  <a:pt x="4670" y="5771"/>
                  <a:pt x="4068" y="2336"/>
                  <a:pt x="6559" y="210"/>
                </a:cubicBezTo>
                <a:cubicBezTo>
                  <a:pt x="6639" y="132"/>
                  <a:pt x="6716" y="80"/>
                  <a:pt x="67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 name="Google Shape;1297;p33"/>
          <p:cNvSpPr/>
          <p:nvPr/>
        </p:nvSpPr>
        <p:spPr>
          <a:xfrm>
            <a:off x="3319416" y="2929141"/>
            <a:ext cx="2501555" cy="155082"/>
          </a:xfrm>
          <a:custGeom>
            <a:avLst/>
            <a:gdLst/>
            <a:ahLst/>
            <a:cxnLst/>
            <a:rect l="l" t="t" r="r" b="b"/>
            <a:pathLst>
              <a:path w="17340" h="1075" extrusionOk="0">
                <a:moveTo>
                  <a:pt x="0" y="0"/>
                </a:moveTo>
                <a:lnTo>
                  <a:pt x="0" y="1075"/>
                </a:lnTo>
                <a:lnTo>
                  <a:pt x="17339" y="1075"/>
                </a:lnTo>
                <a:lnTo>
                  <a:pt x="173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8" name="Google Shape;1298;p33"/>
          <p:cNvSpPr/>
          <p:nvPr/>
        </p:nvSpPr>
        <p:spPr>
          <a:xfrm>
            <a:off x="4492586" y="1052102"/>
            <a:ext cx="155085" cy="2857119"/>
          </a:xfrm>
          <a:custGeom>
            <a:avLst/>
            <a:gdLst/>
            <a:ahLst/>
            <a:cxnLst/>
            <a:rect l="l" t="t" r="r" b="b"/>
            <a:pathLst>
              <a:path w="1075" h="19805" extrusionOk="0">
                <a:moveTo>
                  <a:pt x="0" y="0"/>
                </a:moveTo>
                <a:lnTo>
                  <a:pt x="0" y="19805"/>
                </a:lnTo>
                <a:lnTo>
                  <a:pt x="1075" y="19805"/>
                </a:lnTo>
                <a:lnTo>
                  <a:pt x="10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 name="Google Shape;1299;p33"/>
          <p:cNvSpPr/>
          <p:nvPr/>
        </p:nvSpPr>
        <p:spPr>
          <a:xfrm>
            <a:off x="3319416" y="1839215"/>
            <a:ext cx="2501555" cy="155082"/>
          </a:xfrm>
          <a:custGeom>
            <a:avLst/>
            <a:gdLst/>
            <a:ahLst/>
            <a:cxnLst/>
            <a:rect l="l" t="t" r="r" b="b"/>
            <a:pathLst>
              <a:path w="17340" h="1075" extrusionOk="0">
                <a:moveTo>
                  <a:pt x="0" y="0"/>
                </a:moveTo>
                <a:lnTo>
                  <a:pt x="0" y="1075"/>
                </a:lnTo>
                <a:lnTo>
                  <a:pt x="17339" y="1075"/>
                </a:lnTo>
                <a:lnTo>
                  <a:pt x="173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 name="Google Shape;1300;p33"/>
          <p:cNvSpPr/>
          <p:nvPr/>
        </p:nvSpPr>
        <p:spPr>
          <a:xfrm>
            <a:off x="4647528" y="1430510"/>
            <a:ext cx="745850" cy="408840"/>
          </a:xfrm>
          <a:custGeom>
            <a:avLst/>
            <a:gdLst/>
            <a:ahLst/>
            <a:cxnLst/>
            <a:rect l="l" t="t" r="r" b="b"/>
            <a:pathLst>
              <a:path w="5170" h="2834" extrusionOk="0">
                <a:moveTo>
                  <a:pt x="1" y="0"/>
                </a:moveTo>
                <a:lnTo>
                  <a:pt x="1" y="368"/>
                </a:lnTo>
                <a:cubicBezTo>
                  <a:pt x="840" y="393"/>
                  <a:pt x="2677" y="655"/>
                  <a:pt x="4225" y="2229"/>
                </a:cubicBezTo>
                <a:cubicBezTo>
                  <a:pt x="4408" y="2414"/>
                  <a:pt x="4565" y="2596"/>
                  <a:pt x="4698" y="2833"/>
                </a:cubicBezTo>
                <a:lnTo>
                  <a:pt x="5170" y="2833"/>
                </a:lnTo>
                <a:cubicBezTo>
                  <a:pt x="4960" y="2491"/>
                  <a:pt x="4750" y="2204"/>
                  <a:pt x="4488" y="1967"/>
                </a:cubicBezTo>
                <a:cubicBezTo>
                  <a:pt x="2834" y="288"/>
                  <a:pt x="893" y="25"/>
                  <a:pt x="1" y="0"/>
                </a:cubicBezTo>
                <a:close/>
              </a:path>
            </a:pathLst>
          </a:custGeom>
          <a:solidFill>
            <a:srgbClr val="764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 name="Google Shape;1301;p33"/>
          <p:cNvSpPr/>
          <p:nvPr/>
        </p:nvSpPr>
        <p:spPr>
          <a:xfrm>
            <a:off x="3750771" y="1430510"/>
            <a:ext cx="741955" cy="408840"/>
          </a:xfrm>
          <a:custGeom>
            <a:avLst/>
            <a:gdLst/>
            <a:ahLst/>
            <a:cxnLst/>
            <a:rect l="l" t="t" r="r" b="b"/>
            <a:pathLst>
              <a:path w="5143" h="2834" extrusionOk="0">
                <a:moveTo>
                  <a:pt x="5142" y="0"/>
                </a:moveTo>
                <a:cubicBezTo>
                  <a:pt x="4250" y="25"/>
                  <a:pt x="2309" y="288"/>
                  <a:pt x="656" y="1967"/>
                </a:cubicBezTo>
                <a:cubicBezTo>
                  <a:pt x="420" y="2204"/>
                  <a:pt x="211" y="2491"/>
                  <a:pt x="1" y="2833"/>
                </a:cubicBezTo>
                <a:lnTo>
                  <a:pt x="446" y="2833"/>
                </a:lnTo>
                <a:cubicBezTo>
                  <a:pt x="603" y="2596"/>
                  <a:pt x="760" y="2414"/>
                  <a:pt x="945" y="2229"/>
                </a:cubicBezTo>
                <a:cubicBezTo>
                  <a:pt x="2492" y="655"/>
                  <a:pt x="4303" y="393"/>
                  <a:pt x="5142" y="368"/>
                </a:cubicBezTo>
                <a:lnTo>
                  <a:pt x="5142" y="0"/>
                </a:lnTo>
                <a:close/>
              </a:path>
            </a:pathLst>
          </a:custGeom>
          <a:solidFill>
            <a:srgbClr val="0B6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 name="Google Shape;1302;p33"/>
          <p:cNvSpPr/>
          <p:nvPr/>
        </p:nvSpPr>
        <p:spPr>
          <a:xfrm>
            <a:off x="4492586" y="1430510"/>
            <a:ext cx="155085" cy="53089"/>
          </a:xfrm>
          <a:custGeom>
            <a:avLst/>
            <a:gdLst/>
            <a:ahLst/>
            <a:cxnLst/>
            <a:rect l="l" t="t" r="r" b="b"/>
            <a:pathLst>
              <a:path w="1075" h="368" extrusionOk="0">
                <a:moveTo>
                  <a:pt x="0" y="0"/>
                </a:moveTo>
                <a:lnTo>
                  <a:pt x="0" y="368"/>
                </a:lnTo>
                <a:lnTo>
                  <a:pt x="1075" y="368"/>
                </a:lnTo>
                <a:lnTo>
                  <a:pt x="1075" y="0"/>
                </a:lnTo>
                <a:close/>
              </a:path>
            </a:pathLst>
          </a:custGeom>
          <a:solidFill>
            <a:srgbClr val="E4E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 name="Google Shape;1303;p33"/>
          <p:cNvSpPr/>
          <p:nvPr/>
        </p:nvSpPr>
        <p:spPr>
          <a:xfrm>
            <a:off x="5222860" y="2395359"/>
            <a:ext cx="246260" cy="522375"/>
          </a:xfrm>
          <a:custGeom>
            <a:avLst/>
            <a:gdLst/>
            <a:ahLst/>
            <a:cxnLst/>
            <a:rect l="l" t="t" r="r" b="b"/>
            <a:pathLst>
              <a:path w="1707" h="3621" extrusionOk="0">
                <a:moveTo>
                  <a:pt x="1706" y="1"/>
                </a:moveTo>
                <a:cubicBezTo>
                  <a:pt x="1694" y="257"/>
                  <a:pt x="1672" y="498"/>
                  <a:pt x="1640" y="724"/>
                </a:cubicBezTo>
                <a:lnTo>
                  <a:pt x="1640" y="724"/>
                </a:lnTo>
                <a:cubicBezTo>
                  <a:pt x="1672" y="509"/>
                  <a:pt x="1694" y="286"/>
                  <a:pt x="1706" y="53"/>
                </a:cubicBezTo>
                <a:lnTo>
                  <a:pt x="1706" y="1"/>
                </a:lnTo>
                <a:close/>
                <a:moveTo>
                  <a:pt x="1640" y="724"/>
                </a:moveTo>
                <a:lnTo>
                  <a:pt x="1640" y="724"/>
                </a:lnTo>
                <a:cubicBezTo>
                  <a:pt x="1599" y="993"/>
                  <a:pt x="1543" y="1249"/>
                  <a:pt x="1469" y="1497"/>
                </a:cubicBezTo>
                <a:cubicBezTo>
                  <a:pt x="1543" y="1264"/>
                  <a:pt x="1599" y="1006"/>
                  <a:pt x="1640" y="724"/>
                </a:cubicBezTo>
                <a:close/>
                <a:moveTo>
                  <a:pt x="815" y="2834"/>
                </a:moveTo>
                <a:lnTo>
                  <a:pt x="735" y="2913"/>
                </a:lnTo>
                <a:cubicBezTo>
                  <a:pt x="472" y="3123"/>
                  <a:pt x="237" y="3358"/>
                  <a:pt x="0" y="3621"/>
                </a:cubicBezTo>
                <a:cubicBezTo>
                  <a:pt x="210" y="3411"/>
                  <a:pt x="420" y="3201"/>
                  <a:pt x="630" y="3018"/>
                </a:cubicBezTo>
                <a:cubicBezTo>
                  <a:pt x="710" y="2966"/>
                  <a:pt x="762" y="2913"/>
                  <a:pt x="815" y="2834"/>
                </a:cubicBezTo>
                <a:close/>
              </a:path>
            </a:pathLst>
          </a:custGeom>
          <a:solidFill>
            <a:srgbClr val="E4E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4" name="Google Shape;1304;p33"/>
          <p:cNvSpPr/>
          <p:nvPr/>
        </p:nvSpPr>
        <p:spPr>
          <a:xfrm>
            <a:off x="5215214" y="1994156"/>
            <a:ext cx="314498" cy="935110"/>
          </a:xfrm>
          <a:custGeom>
            <a:avLst/>
            <a:gdLst/>
            <a:ahLst/>
            <a:cxnLst/>
            <a:rect l="l" t="t" r="r" b="b"/>
            <a:pathLst>
              <a:path w="2180" h="6482" extrusionOk="0">
                <a:moveTo>
                  <a:pt x="1340" y="1"/>
                </a:moveTo>
                <a:cubicBezTo>
                  <a:pt x="1627" y="735"/>
                  <a:pt x="1785" y="1602"/>
                  <a:pt x="1759" y="2467"/>
                </a:cubicBezTo>
                <a:lnTo>
                  <a:pt x="1759" y="2834"/>
                </a:lnTo>
                <a:cubicBezTo>
                  <a:pt x="1732" y="3359"/>
                  <a:pt x="1655" y="3831"/>
                  <a:pt x="1522" y="4278"/>
                </a:cubicBezTo>
                <a:cubicBezTo>
                  <a:pt x="1365" y="4933"/>
                  <a:pt x="1103" y="5380"/>
                  <a:pt x="868" y="5615"/>
                </a:cubicBezTo>
                <a:cubicBezTo>
                  <a:pt x="815" y="5694"/>
                  <a:pt x="763" y="5747"/>
                  <a:pt x="683" y="5799"/>
                </a:cubicBezTo>
                <a:cubicBezTo>
                  <a:pt x="473" y="5982"/>
                  <a:pt x="263" y="6192"/>
                  <a:pt x="53" y="6402"/>
                </a:cubicBezTo>
                <a:cubicBezTo>
                  <a:pt x="28" y="6429"/>
                  <a:pt x="28" y="6454"/>
                  <a:pt x="1" y="6481"/>
                </a:cubicBezTo>
                <a:lnTo>
                  <a:pt x="525" y="6481"/>
                </a:lnTo>
                <a:cubicBezTo>
                  <a:pt x="683" y="6297"/>
                  <a:pt x="868" y="6139"/>
                  <a:pt x="1050" y="5982"/>
                </a:cubicBezTo>
                <a:cubicBezTo>
                  <a:pt x="1312" y="5747"/>
                  <a:pt x="1575" y="5327"/>
                  <a:pt x="1759" y="4803"/>
                </a:cubicBezTo>
                <a:cubicBezTo>
                  <a:pt x="1995" y="4225"/>
                  <a:pt x="2099" y="3543"/>
                  <a:pt x="2152" y="2782"/>
                </a:cubicBezTo>
                <a:cubicBezTo>
                  <a:pt x="2179" y="1890"/>
                  <a:pt x="2074" y="973"/>
                  <a:pt x="1785" y="133"/>
                </a:cubicBezTo>
                <a:cubicBezTo>
                  <a:pt x="1785" y="81"/>
                  <a:pt x="1759" y="28"/>
                  <a:pt x="1732" y="1"/>
                </a:cubicBezTo>
                <a:close/>
              </a:path>
            </a:pathLst>
          </a:custGeom>
          <a:solidFill>
            <a:srgbClr val="CB5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 name="Google Shape;1305;p33"/>
          <p:cNvSpPr/>
          <p:nvPr/>
        </p:nvSpPr>
        <p:spPr>
          <a:xfrm>
            <a:off x="3675176" y="2395359"/>
            <a:ext cx="242221" cy="522375"/>
          </a:xfrm>
          <a:custGeom>
            <a:avLst/>
            <a:gdLst/>
            <a:ahLst/>
            <a:cxnLst/>
            <a:rect l="l" t="t" r="r" b="b"/>
            <a:pathLst>
              <a:path w="1679" h="3621" extrusionOk="0">
                <a:moveTo>
                  <a:pt x="0" y="1"/>
                </a:moveTo>
                <a:lnTo>
                  <a:pt x="0" y="53"/>
                </a:lnTo>
                <a:cubicBezTo>
                  <a:pt x="25" y="578"/>
                  <a:pt x="105" y="1077"/>
                  <a:pt x="235" y="1497"/>
                </a:cubicBezTo>
                <a:cubicBezTo>
                  <a:pt x="105" y="1077"/>
                  <a:pt x="25" y="578"/>
                  <a:pt x="0" y="1"/>
                </a:cubicBezTo>
                <a:close/>
                <a:moveTo>
                  <a:pt x="892" y="2834"/>
                </a:moveTo>
                <a:lnTo>
                  <a:pt x="892" y="2834"/>
                </a:lnTo>
                <a:cubicBezTo>
                  <a:pt x="944" y="2913"/>
                  <a:pt x="997" y="2966"/>
                  <a:pt x="1075" y="3018"/>
                </a:cubicBezTo>
                <a:cubicBezTo>
                  <a:pt x="1284" y="3201"/>
                  <a:pt x="1494" y="3411"/>
                  <a:pt x="1679" y="3621"/>
                </a:cubicBezTo>
                <a:cubicBezTo>
                  <a:pt x="1469" y="3358"/>
                  <a:pt x="1232" y="3123"/>
                  <a:pt x="970" y="2913"/>
                </a:cubicBezTo>
                <a:lnTo>
                  <a:pt x="892" y="2834"/>
                </a:lnTo>
                <a:close/>
              </a:path>
            </a:pathLst>
          </a:custGeom>
          <a:solidFill>
            <a:srgbClr val="E4E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 name="Google Shape;1306;p33"/>
          <p:cNvSpPr/>
          <p:nvPr/>
        </p:nvSpPr>
        <p:spPr>
          <a:xfrm>
            <a:off x="3614584" y="1994156"/>
            <a:ext cx="314065" cy="935110"/>
          </a:xfrm>
          <a:custGeom>
            <a:avLst/>
            <a:gdLst/>
            <a:ahLst/>
            <a:cxnLst/>
            <a:rect l="l" t="t" r="r" b="b"/>
            <a:pathLst>
              <a:path w="2177" h="6482" extrusionOk="0">
                <a:moveTo>
                  <a:pt x="445" y="1"/>
                </a:moveTo>
                <a:cubicBezTo>
                  <a:pt x="420" y="28"/>
                  <a:pt x="393" y="81"/>
                  <a:pt x="393" y="133"/>
                </a:cubicBezTo>
                <a:cubicBezTo>
                  <a:pt x="105" y="973"/>
                  <a:pt x="0" y="1890"/>
                  <a:pt x="26" y="2782"/>
                </a:cubicBezTo>
                <a:cubicBezTo>
                  <a:pt x="53" y="3543"/>
                  <a:pt x="183" y="4225"/>
                  <a:pt x="393" y="4803"/>
                </a:cubicBezTo>
                <a:cubicBezTo>
                  <a:pt x="603" y="5327"/>
                  <a:pt x="865" y="5747"/>
                  <a:pt x="1127" y="5982"/>
                </a:cubicBezTo>
                <a:cubicBezTo>
                  <a:pt x="1312" y="6139"/>
                  <a:pt x="1495" y="6297"/>
                  <a:pt x="1652" y="6481"/>
                </a:cubicBezTo>
                <a:lnTo>
                  <a:pt x="2177" y="6481"/>
                </a:lnTo>
                <a:lnTo>
                  <a:pt x="2099" y="6402"/>
                </a:lnTo>
                <a:cubicBezTo>
                  <a:pt x="1914" y="6192"/>
                  <a:pt x="1704" y="5982"/>
                  <a:pt x="1495" y="5799"/>
                </a:cubicBezTo>
                <a:cubicBezTo>
                  <a:pt x="1417" y="5747"/>
                  <a:pt x="1364" y="5694"/>
                  <a:pt x="1312" y="5615"/>
                </a:cubicBezTo>
                <a:cubicBezTo>
                  <a:pt x="1075" y="5380"/>
                  <a:pt x="813" y="4933"/>
                  <a:pt x="655" y="4278"/>
                </a:cubicBezTo>
                <a:cubicBezTo>
                  <a:pt x="525" y="3858"/>
                  <a:pt x="445" y="3359"/>
                  <a:pt x="420" y="2834"/>
                </a:cubicBezTo>
                <a:lnTo>
                  <a:pt x="420" y="2494"/>
                </a:lnTo>
                <a:cubicBezTo>
                  <a:pt x="393" y="1602"/>
                  <a:pt x="550" y="735"/>
                  <a:pt x="840" y="1"/>
                </a:cubicBezTo>
                <a:close/>
              </a:path>
            </a:pathLst>
          </a:custGeom>
          <a:solidFill>
            <a:srgbClr val="0D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7" name="Google Shape;1307;p33"/>
          <p:cNvSpPr/>
          <p:nvPr/>
        </p:nvSpPr>
        <p:spPr>
          <a:xfrm>
            <a:off x="4647528" y="3084083"/>
            <a:ext cx="518777" cy="507371"/>
          </a:xfrm>
          <a:custGeom>
            <a:avLst/>
            <a:gdLst/>
            <a:ahLst/>
            <a:cxnLst/>
            <a:rect l="l" t="t" r="r" b="b"/>
            <a:pathLst>
              <a:path w="3596" h="3517" extrusionOk="0">
                <a:moveTo>
                  <a:pt x="3149" y="1"/>
                </a:moveTo>
                <a:cubicBezTo>
                  <a:pt x="2494" y="1103"/>
                  <a:pt x="2232" y="2232"/>
                  <a:pt x="2047" y="3124"/>
                </a:cubicBezTo>
                <a:lnTo>
                  <a:pt x="1" y="3124"/>
                </a:lnTo>
                <a:lnTo>
                  <a:pt x="1" y="3516"/>
                </a:lnTo>
                <a:lnTo>
                  <a:pt x="2362" y="3516"/>
                </a:lnTo>
                <a:lnTo>
                  <a:pt x="2414" y="3201"/>
                </a:lnTo>
                <a:cubicBezTo>
                  <a:pt x="2572" y="2467"/>
                  <a:pt x="2756" y="1680"/>
                  <a:pt x="3149" y="868"/>
                </a:cubicBezTo>
                <a:cubicBezTo>
                  <a:pt x="3281" y="553"/>
                  <a:pt x="3438" y="263"/>
                  <a:pt x="3596" y="1"/>
                </a:cubicBezTo>
                <a:close/>
              </a:path>
            </a:pathLst>
          </a:custGeom>
          <a:solidFill>
            <a:srgbClr val="D4B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8" name="Google Shape;1308;p33"/>
          <p:cNvSpPr/>
          <p:nvPr/>
        </p:nvSpPr>
        <p:spPr>
          <a:xfrm>
            <a:off x="3973950" y="3084083"/>
            <a:ext cx="518777" cy="507371"/>
          </a:xfrm>
          <a:custGeom>
            <a:avLst/>
            <a:gdLst/>
            <a:ahLst/>
            <a:cxnLst/>
            <a:rect l="l" t="t" r="r" b="b"/>
            <a:pathLst>
              <a:path w="3596" h="3517" extrusionOk="0">
                <a:moveTo>
                  <a:pt x="0" y="1"/>
                </a:moveTo>
                <a:cubicBezTo>
                  <a:pt x="185" y="263"/>
                  <a:pt x="343" y="553"/>
                  <a:pt x="473" y="868"/>
                </a:cubicBezTo>
                <a:cubicBezTo>
                  <a:pt x="840" y="1680"/>
                  <a:pt x="1050" y="2467"/>
                  <a:pt x="1182" y="3201"/>
                </a:cubicBezTo>
                <a:lnTo>
                  <a:pt x="1260" y="3516"/>
                </a:lnTo>
                <a:lnTo>
                  <a:pt x="3595" y="3516"/>
                </a:lnTo>
                <a:lnTo>
                  <a:pt x="3595" y="3124"/>
                </a:lnTo>
                <a:lnTo>
                  <a:pt x="1574" y="3124"/>
                </a:lnTo>
                <a:cubicBezTo>
                  <a:pt x="1392" y="2232"/>
                  <a:pt x="1102" y="1103"/>
                  <a:pt x="473" y="1"/>
                </a:cubicBezTo>
                <a:close/>
              </a:path>
            </a:pathLst>
          </a:custGeom>
          <a:solidFill>
            <a:srgbClr val="90A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9" name="Google Shape;1309;p33"/>
          <p:cNvSpPr/>
          <p:nvPr/>
        </p:nvSpPr>
        <p:spPr>
          <a:xfrm>
            <a:off x="3852767" y="2929141"/>
            <a:ext cx="1438322" cy="155082"/>
          </a:xfrm>
          <a:custGeom>
            <a:avLst/>
            <a:gdLst/>
            <a:ahLst/>
            <a:cxnLst/>
            <a:rect l="l" t="t" r="r" b="b"/>
            <a:pathLst>
              <a:path w="9970" h="1075" extrusionOk="0">
                <a:moveTo>
                  <a:pt x="1" y="0"/>
                </a:moveTo>
                <a:cubicBezTo>
                  <a:pt x="316" y="315"/>
                  <a:pt x="605" y="683"/>
                  <a:pt x="840" y="1075"/>
                </a:cubicBezTo>
                <a:lnTo>
                  <a:pt x="1313" y="1075"/>
                </a:lnTo>
                <a:cubicBezTo>
                  <a:pt x="1078" y="708"/>
                  <a:pt x="840" y="340"/>
                  <a:pt x="526" y="0"/>
                </a:cubicBezTo>
                <a:close/>
                <a:moveTo>
                  <a:pt x="9445" y="0"/>
                </a:moveTo>
                <a:cubicBezTo>
                  <a:pt x="9130" y="340"/>
                  <a:pt x="8868" y="708"/>
                  <a:pt x="8658" y="1075"/>
                </a:cubicBezTo>
                <a:lnTo>
                  <a:pt x="9105" y="1075"/>
                </a:lnTo>
                <a:cubicBezTo>
                  <a:pt x="9367" y="683"/>
                  <a:pt x="9630" y="315"/>
                  <a:pt x="9969" y="0"/>
                </a:cubicBezTo>
                <a:close/>
              </a:path>
            </a:pathLst>
          </a:custGeom>
          <a:solidFill>
            <a:srgbClr val="E4E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0" name="Google Shape;1310;p33"/>
          <p:cNvSpPr/>
          <p:nvPr/>
        </p:nvSpPr>
        <p:spPr>
          <a:xfrm>
            <a:off x="4492586" y="3534624"/>
            <a:ext cx="155085" cy="56839"/>
          </a:xfrm>
          <a:custGeom>
            <a:avLst/>
            <a:gdLst/>
            <a:ahLst/>
            <a:cxnLst/>
            <a:rect l="l" t="t" r="r" b="b"/>
            <a:pathLst>
              <a:path w="1075" h="394" extrusionOk="0">
                <a:moveTo>
                  <a:pt x="0" y="1"/>
                </a:moveTo>
                <a:lnTo>
                  <a:pt x="0" y="393"/>
                </a:lnTo>
                <a:lnTo>
                  <a:pt x="1075" y="393"/>
                </a:lnTo>
                <a:lnTo>
                  <a:pt x="1075" y="1"/>
                </a:lnTo>
                <a:close/>
              </a:path>
            </a:pathLst>
          </a:custGeom>
          <a:solidFill>
            <a:srgbClr val="E4E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1" name="Google Shape;1311;p33"/>
          <p:cNvSpPr/>
          <p:nvPr/>
        </p:nvSpPr>
        <p:spPr>
          <a:xfrm>
            <a:off x="3678782" y="1839215"/>
            <a:ext cx="1786433" cy="155082"/>
          </a:xfrm>
          <a:custGeom>
            <a:avLst/>
            <a:gdLst/>
            <a:ahLst/>
            <a:cxnLst/>
            <a:rect l="l" t="t" r="r" b="b"/>
            <a:pathLst>
              <a:path w="12383" h="1075" extrusionOk="0">
                <a:moveTo>
                  <a:pt x="500" y="0"/>
                </a:moveTo>
                <a:cubicBezTo>
                  <a:pt x="290" y="315"/>
                  <a:pt x="132" y="682"/>
                  <a:pt x="0" y="1075"/>
                </a:cubicBezTo>
                <a:lnTo>
                  <a:pt x="395" y="1075"/>
                </a:lnTo>
                <a:cubicBezTo>
                  <a:pt x="552" y="682"/>
                  <a:pt x="735" y="315"/>
                  <a:pt x="945" y="0"/>
                </a:cubicBezTo>
                <a:close/>
                <a:moveTo>
                  <a:pt x="11413" y="0"/>
                </a:moveTo>
                <a:cubicBezTo>
                  <a:pt x="11648" y="315"/>
                  <a:pt x="11832" y="682"/>
                  <a:pt x="11990" y="1075"/>
                </a:cubicBezTo>
                <a:lnTo>
                  <a:pt x="12382" y="1075"/>
                </a:lnTo>
                <a:cubicBezTo>
                  <a:pt x="12252" y="682"/>
                  <a:pt x="12067" y="315"/>
                  <a:pt x="11885" y="0"/>
                </a:cubicBezTo>
                <a:close/>
              </a:path>
            </a:pathLst>
          </a:custGeom>
          <a:solidFill>
            <a:srgbClr val="E4E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 name="Google Shape;1312;p33"/>
          <p:cNvSpPr/>
          <p:nvPr/>
        </p:nvSpPr>
        <p:spPr>
          <a:xfrm>
            <a:off x="3879456" y="3992379"/>
            <a:ext cx="1396485" cy="250007"/>
          </a:xfrm>
          <a:custGeom>
            <a:avLst/>
            <a:gdLst/>
            <a:ahLst/>
            <a:cxnLst/>
            <a:rect l="l" t="t" r="r" b="b"/>
            <a:pathLst>
              <a:path w="9680" h="1733" extrusionOk="0">
                <a:moveTo>
                  <a:pt x="945" y="1"/>
                </a:moveTo>
                <a:cubicBezTo>
                  <a:pt x="420" y="1"/>
                  <a:pt x="1" y="368"/>
                  <a:pt x="1" y="840"/>
                </a:cubicBezTo>
                <a:lnTo>
                  <a:pt x="1" y="893"/>
                </a:lnTo>
                <a:cubicBezTo>
                  <a:pt x="1" y="1365"/>
                  <a:pt x="420" y="1732"/>
                  <a:pt x="945" y="1732"/>
                </a:cubicBezTo>
                <a:lnTo>
                  <a:pt x="8735" y="1732"/>
                </a:lnTo>
                <a:cubicBezTo>
                  <a:pt x="9260" y="1732"/>
                  <a:pt x="9680" y="1365"/>
                  <a:pt x="9680" y="893"/>
                </a:cubicBezTo>
                <a:lnTo>
                  <a:pt x="9680" y="840"/>
                </a:lnTo>
                <a:cubicBezTo>
                  <a:pt x="9680" y="368"/>
                  <a:pt x="9260" y="1"/>
                  <a:pt x="8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 name="Google Shape;1313;p33"/>
          <p:cNvSpPr/>
          <p:nvPr/>
        </p:nvSpPr>
        <p:spPr>
          <a:xfrm>
            <a:off x="3879456" y="4230994"/>
            <a:ext cx="1396485" cy="253613"/>
          </a:xfrm>
          <a:custGeom>
            <a:avLst/>
            <a:gdLst/>
            <a:ahLst/>
            <a:cxnLst/>
            <a:rect l="l" t="t" r="r" b="b"/>
            <a:pathLst>
              <a:path w="9680" h="1758" extrusionOk="0">
                <a:moveTo>
                  <a:pt x="945" y="1"/>
                </a:moveTo>
                <a:cubicBezTo>
                  <a:pt x="420" y="1"/>
                  <a:pt x="1" y="393"/>
                  <a:pt x="1" y="865"/>
                </a:cubicBezTo>
                <a:lnTo>
                  <a:pt x="1" y="892"/>
                </a:lnTo>
                <a:cubicBezTo>
                  <a:pt x="1" y="1365"/>
                  <a:pt x="420" y="1757"/>
                  <a:pt x="945" y="1757"/>
                </a:cubicBezTo>
                <a:lnTo>
                  <a:pt x="8735" y="1757"/>
                </a:lnTo>
                <a:cubicBezTo>
                  <a:pt x="9260" y="1757"/>
                  <a:pt x="9680" y="1365"/>
                  <a:pt x="9680" y="892"/>
                </a:cubicBezTo>
                <a:lnTo>
                  <a:pt x="9680" y="865"/>
                </a:lnTo>
                <a:cubicBezTo>
                  <a:pt x="9680" y="393"/>
                  <a:pt x="9260" y="1"/>
                  <a:pt x="8735" y="1"/>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 name="Google Shape;1314;p33"/>
          <p:cNvSpPr/>
          <p:nvPr/>
        </p:nvSpPr>
        <p:spPr>
          <a:xfrm>
            <a:off x="4049690" y="4476823"/>
            <a:ext cx="1052125" cy="253902"/>
          </a:xfrm>
          <a:custGeom>
            <a:avLst/>
            <a:gdLst/>
            <a:ahLst/>
            <a:cxnLst/>
            <a:rect l="l" t="t" r="r" b="b"/>
            <a:pathLst>
              <a:path w="7293" h="1760" extrusionOk="0">
                <a:moveTo>
                  <a:pt x="944" y="1"/>
                </a:moveTo>
                <a:cubicBezTo>
                  <a:pt x="420" y="1"/>
                  <a:pt x="0" y="395"/>
                  <a:pt x="0" y="867"/>
                </a:cubicBezTo>
                <a:lnTo>
                  <a:pt x="0" y="893"/>
                </a:lnTo>
                <a:cubicBezTo>
                  <a:pt x="0" y="1365"/>
                  <a:pt x="420" y="1759"/>
                  <a:pt x="944" y="1759"/>
                </a:cubicBezTo>
                <a:lnTo>
                  <a:pt x="6376" y="1759"/>
                </a:lnTo>
                <a:cubicBezTo>
                  <a:pt x="6873" y="1759"/>
                  <a:pt x="7293" y="1365"/>
                  <a:pt x="7293" y="893"/>
                </a:cubicBezTo>
                <a:lnTo>
                  <a:pt x="7293" y="867"/>
                </a:lnTo>
                <a:cubicBezTo>
                  <a:pt x="7293" y="395"/>
                  <a:pt x="6873" y="1"/>
                  <a:pt x="63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315" name="Google Shape;1315;p33"/>
          <p:cNvCxnSpPr/>
          <p:nvPr/>
        </p:nvCxnSpPr>
        <p:spPr>
          <a:xfrm>
            <a:off x="2436495" y="1313050"/>
            <a:ext cx="1674000" cy="0"/>
          </a:xfrm>
          <a:prstGeom prst="straightConnector1">
            <a:avLst/>
          </a:prstGeom>
          <a:noFill/>
          <a:ln w="19050" cap="flat" cmpd="sng">
            <a:solidFill>
              <a:schemeClr val="accent2"/>
            </a:solidFill>
            <a:prstDash val="solid"/>
            <a:round/>
            <a:headEnd type="oval" w="med" len="med"/>
            <a:tailEnd type="none" w="med" len="med"/>
          </a:ln>
        </p:spPr>
      </p:cxnSp>
      <p:cxnSp>
        <p:nvCxnSpPr>
          <p:cNvPr id="1316" name="Google Shape;1316;p33"/>
          <p:cNvCxnSpPr/>
          <p:nvPr/>
        </p:nvCxnSpPr>
        <p:spPr>
          <a:xfrm>
            <a:off x="2436495" y="2526250"/>
            <a:ext cx="1168500" cy="0"/>
          </a:xfrm>
          <a:prstGeom prst="straightConnector1">
            <a:avLst/>
          </a:prstGeom>
          <a:noFill/>
          <a:ln w="19050" cap="flat" cmpd="sng">
            <a:solidFill>
              <a:schemeClr val="accent1"/>
            </a:solidFill>
            <a:prstDash val="solid"/>
            <a:round/>
            <a:headEnd type="oval" w="med" len="med"/>
            <a:tailEnd type="none" w="med" len="med"/>
          </a:ln>
        </p:spPr>
      </p:cxnSp>
      <p:cxnSp>
        <p:nvCxnSpPr>
          <p:cNvPr id="1317" name="Google Shape;1317;p33"/>
          <p:cNvCxnSpPr/>
          <p:nvPr/>
        </p:nvCxnSpPr>
        <p:spPr>
          <a:xfrm>
            <a:off x="2436495" y="3734765"/>
            <a:ext cx="1800300" cy="0"/>
          </a:xfrm>
          <a:prstGeom prst="straightConnector1">
            <a:avLst/>
          </a:prstGeom>
          <a:noFill/>
          <a:ln w="19050" cap="flat" cmpd="sng">
            <a:solidFill>
              <a:schemeClr val="accent3"/>
            </a:solidFill>
            <a:prstDash val="solid"/>
            <a:round/>
            <a:headEnd type="oval" w="med" len="med"/>
            <a:tailEnd type="none" w="med" len="med"/>
          </a:ln>
        </p:spPr>
      </p:cxnSp>
      <p:cxnSp>
        <p:nvCxnSpPr>
          <p:cNvPr id="1318" name="Google Shape;1318;p33"/>
          <p:cNvCxnSpPr/>
          <p:nvPr/>
        </p:nvCxnSpPr>
        <p:spPr>
          <a:xfrm rot="10800000">
            <a:off x="4957650" y="1313050"/>
            <a:ext cx="1745700" cy="0"/>
          </a:xfrm>
          <a:prstGeom prst="straightConnector1">
            <a:avLst/>
          </a:prstGeom>
          <a:noFill/>
          <a:ln w="19050" cap="flat" cmpd="sng">
            <a:solidFill>
              <a:schemeClr val="accent6"/>
            </a:solidFill>
            <a:prstDash val="solid"/>
            <a:round/>
            <a:headEnd type="oval" w="med" len="med"/>
            <a:tailEnd type="none" w="med" len="med"/>
          </a:ln>
        </p:spPr>
      </p:cxnSp>
      <p:cxnSp>
        <p:nvCxnSpPr>
          <p:cNvPr id="1319" name="Google Shape;1319;p33"/>
          <p:cNvCxnSpPr/>
          <p:nvPr/>
        </p:nvCxnSpPr>
        <p:spPr>
          <a:xfrm rot="10800000">
            <a:off x="5648850" y="2526250"/>
            <a:ext cx="1054500" cy="0"/>
          </a:xfrm>
          <a:prstGeom prst="straightConnector1">
            <a:avLst/>
          </a:prstGeom>
          <a:noFill/>
          <a:ln w="19050" cap="flat" cmpd="sng">
            <a:solidFill>
              <a:schemeClr val="accent5"/>
            </a:solidFill>
            <a:prstDash val="solid"/>
            <a:round/>
            <a:headEnd type="oval" w="med" len="med"/>
            <a:tailEnd type="none" w="med" len="med"/>
          </a:ln>
        </p:spPr>
      </p:cxnSp>
      <p:cxnSp>
        <p:nvCxnSpPr>
          <p:cNvPr id="1320" name="Google Shape;1320;p33"/>
          <p:cNvCxnSpPr/>
          <p:nvPr/>
        </p:nvCxnSpPr>
        <p:spPr>
          <a:xfrm rot="10800000">
            <a:off x="5032050" y="3734765"/>
            <a:ext cx="1671300" cy="0"/>
          </a:xfrm>
          <a:prstGeom prst="straightConnector1">
            <a:avLst/>
          </a:prstGeom>
          <a:noFill/>
          <a:ln w="19050" cap="flat" cmpd="sng">
            <a:solidFill>
              <a:schemeClr val="accent4"/>
            </a:solidFill>
            <a:prstDash val="solid"/>
            <a:round/>
            <a:headEnd type="oval" w="med" len="med"/>
            <a:tailEnd type="none" w="med" len="med"/>
          </a:ln>
        </p:spPr>
      </p:cxnSp>
      <p:sp>
        <p:nvSpPr>
          <p:cNvPr id="1321" name="Google Shape;1321;p33"/>
          <p:cNvSpPr txBox="1"/>
          <p:nvPr/>
        </p:nvSpPr>
        <p:spPr>
          <a:xfrm>
            <a:off x="3644805" y="2221554"/>
            <a:ext cx="1767468" cy="49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accent2"/>
                </a:solidFill>
                <a:latin typeface="Marianne Medium" panose="02000000000000000000" pitchFamily="2" charset="0"/>
                <a:ea typeface="Roboto"/>
                <a:cs typeface="Roboto"/>
                <a:sym typeface="Roboto"/>
              </a:rPr>
              <a:t>Caractéristiques du métier</a:t>
            </a:r>
            <a:endParaRPr sz="1600" b="1" dirty="0">
              <a:solidFill>
                <a:schemeClr val="accent2"/>
              </a:solidFill>
              <a:latin typeface="Marianne Medium" panose="02000000000000000000" pitchFamily="2" charset="0"/>
              <a:ea typeface="Roboto"/>
              <a:cs typeface="Roboto"/>
              <a:sym typeface="Roboto"/>
            </a:endParaRPr>
          </a:p>
        </p:txBody>
      </p:sp>
      <p:sp>
        <p:nvSpPr>
          <p:cNvPr id="53" name="Google Shape;1288;p33"/>
          <p:cNvSpPr txBox="1"/>
          <p:nvPr/>
        </p:nvSpPr>
        <p:spPr>
          <a:xfrm>
            <a:off x="2287636" y="4603774"/>
            <a:ext cx="4583874" cy="397420"/>
          </a:xfrm>
          <a:prstGeom prst="rect">
            <a:avLst/>
          </a:prstGeom>
          <a:noFill/>
          <a:ln>
            <a:noFill/>
          </a:ln>
        </p:spPr>
        <p:txBody>
          <a:bodyPr spcFirstLastPara="1" wrap="square" lIns="91425" tIns="91425" rIns="91425" bIns="91425" anchor="t" anchorCtr="0">
            <a:noAutofit/>
          </a:bodyPr>
          <a:lstStyle/>
          <a:p>
            <a:r>
              <a:rPr lang="fr-FR" sz="1400" dirty="0">
                <a:solidFill>
                  <a:schemeClr val="accent1"/>
                </a:solidFill>
              </a:rPr>
              <a:t>Des possibilités d’</a:t>
            </a:r>
            <a:r>
              <a:rPr lang="fr-FR" sz="1400" b="1" dirty="0">
                <a:solidFill>
                  <a:schemeClr val="accent1"/>
                </a:solidFill>
              </a:rPr>
              <a:t>évolution</a:t>
            </a:r>
            <a:r>
              <a:rPr lang="fr-FR" sz="1400" dirty="0">
                <a:solidFill>
                  <a:schemeClr val="accent1"/>
                </a:solidFill>
              </a:rPr>
              <a:t> vers des métiers différents</a:t>
            </a:r>
          </a:p>
        </p:txBody>
      </p:sp>
      <p:pic>
        <p:nvPicPr>
          <p:cNvPr id="42" name="Image 4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51521" y="144219"/>
            <a:ext cx="611479" cy="555323"/>
          </a:xfrm>
          <a:prstGeom prst="rect">
            <a:avLst/>
          </a:prstGeom>
        </p:spPr>
      </p:pic>
      <p:grpSp>
        <p:nvGrpSpPr>
          <p:cNvPr id="44" name="Groupe 43"/>
          <p:cNvGrpSpPr/>
          <p:nvPr/>
        </p:nvGrpSpPr>
        <p:grpSpPr>
          <a:xfrm>
            <a:off x="7308304" y="126775"/>
            <a:ext cx="1645392" cy="666684"/>
            <a:chOff x="7247085" y="116652"/>
            <a:chExt cx="1645392" cy="666684"/>
          </a:xfrm>
        </p:grpSpPr>
        <p:pic>
          <p:nvPicPr>
            <p:cNvPr id="45" name="Image 4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848869" y="313357"/>
              <a:ext cx="1043608" cy="469979"/>
            </a:xfrm>
            <a:prstGeom prst="rect">
              <a:avLst/>
            </a:prstGeom>
          </p:spPr>
        </p:pic>
        <p:sp>
          <p:nvSpPr>
            <p:cNvPr id="46" name="ZoneTexte 45"/>
            <p:cNvSpPr txBox="1"/>
            <p:nvPr/>
          </p:nvSpPr>
          <p:spPr>
            <a:xfrm>
              <a:off x="7247085" y="116652"/>
              <a:ext cx="1645392" cy="215444"/>
            </a:xfrm>
            <a:prstGeom prst="rect">
              <a:avLst/>
            </a:prstGeom>
            <a:noFill/>
          </p:spPr>
          <p:txBody>
            <a:bodyPr wrap="square" rtlCol="0">
              <a:spAutoFit/>
            </a:bodyPr>
            <a:lstStyle/>
            <a:p>
              <a:pPr algn="r"/>
              <a:r>
                <a:rPr lang="fr-FR" sz="800" dirty="0">
                  <a:latin typeface="Marianne" panose="02000000000000000000" pitchFamily="2" charset="0"/>
                </a:rPr>
                <a:t>Direction générale du travail</a:t>
              </a:r>
            </a:p>
          </p:txBody>
        </p:sp>
      </p:grpSp>
    </p:spTree>
    <p:extLst>
      <p:ext uri="{BB962C8B-B14F-4D97-AF65-F5344CB8AC3E}">
        <p14:creationId xmlns:p14="http://schemas.microsoft.com/office/powerpoint/2010/main" val="35025861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71"/>
                                        </p:tgtEl>
                                        <p:attrNameLst>
                                          <p:attrName>style.visibility</p:attrName>
                                        </p:attrNameLst>
                                      </p:cBhvr>
                                      <p:to>
                                        <p:strVal val="visible"/>
                                      </p:to>
                                    </p:set>
                                    <p:animEffect transition="in" filter="fade">
                                      <p:cBhvr>
                                        <p:cTn id="7" dur="1000"/>
                                        <p:tgtEl>
                                          <p:spTgt spid="1271"/>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21"/>
                                        </p:tgtEl>
                                        <p:attrNameLst>
                                          <p:attrName>style.visibility</p:attrName>
                                        </p:attrNameLst>
                                      </p:cBhvr>
                                      <p:to>
                                        <p:strVal val="visible"/>
                                      </p:to>
                                    </p:set>
                                    <p:animEffect transition="in" filter="wipe(up)">
                                      <p:cBhvr>
                                        <p:cTn id="11" dur="500"/>
                                        <p:tgtEl>
                                          <p:spTgt spid="1321"/>
                                        </p:tgtEl>
                                      </p:cBhvr>
                                    </p:animEffect>
                                  </p:childTnLst>
                                </p:cTn>
                              </p:par>
                            </p:childTnLst>
                          </p:cTn>
                        </p:par>
                        <p:par>
                          <p:cTn id="12" fill="hold">
                            <p:stCondLst>
                              <p:cond delay="1500"/>
                            </p:stCondLst>
                            <p:childTnLst>
                              <p:par>
                                <p:cTn id="13" presetID="1" presetClass="entr" presetSubtype="0" fill="hold" nodeType="afterEffect">
                                  <p:stCondLst>
                                    <p:cond delay="0"/>
                                  </p:stCondLst>
                                  <p:childTnLst>
                                    <p:set>
                                      <p:cBhvr>
                                        <p:cTn id="14" dur="1" fill="hold">
                                          <p:stCondLst>
                                            <p:cond delay="0"/>
                                          </p:stCondLst>
                                        </p:cTn>
                                        <p:tgtEl>
                                          <p:spTgt spid="1317"/>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500"/>
                                  </p:stCondLst>
                                  <p:childTnLst>
                                    <p:set>
                                      <p:cBhvr>
                                        <p:cTn id="17" dur="1" fill="hold">
                                          <p:stCondLst>
                                            <p:cond delay="0"/>
                                          </p:stCondLst>
                                        </p:cTn>
                                        <p:tgtEl>
                                          <p:spTgt spid="1279"/>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nodeType="afterEffect">
                                  <p:stCondLst>
                                    <p:cond delay="500"/>
                                  </p:stCondLst>
                                  <p:childTnLst>
                                    <p:set>
                                      <p:cBhvr>
                                        <p:cTn id="20" dur="1" fill="hold">
                                          <p:stCondLst>
                                            <p:cond delay="0"/>
                                          </p:stCondLst>
                                        </p:cTn>
                                        <p:tgtEl>
                                          <p:spTgt spid="1316"/>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500"/>
                                  </p:stCondLst>
                                  <p:childTnLst>
                                    <p:set>
                                      <p:cBhvr>
                                        <p:cTn id="23" dur="1" fill="hold">
                                          <p:stCondLst>
                                            <p:cond delay="0"/>
                                          </p:stCondLst>
                                        </p:cTn>
                                        <p:tgtEl>
                                          <p:spTgt spid="1276"/>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nodeType="afterEffect">
                                  <p:stCondLst>
                                    <p:cond delay="500"/>
                                  </p:stCondLst>
                                  <p:childTnLst>
                                    <p:set>
                                      <p:cBhvr>
                                        <p:cTn id="26" dur="1" fill="hold">
                                          <p:stCondLst>
                                            <p:cond delay="0"/>
                                          </p:stCondLst>
                                        </p:cTn>
                                        <p:tgtEl>
                                          <p:spTgt spid="1315"/>
                                        </p:tgtEl>
                                        <p:attrNameLst>
                                          <p:attrName>style.visibility</p:attrName>
                                        </p:attrNameLst>
                                      </p:cBhvr>
                                      <p:to>
                                        <p:strVal val="visible"/>
                                      </p:to>
                                    </p:set>
                                  </p:childTnLst>
                                </p:cTn>
                              </p:par>
                            </p:childTnLst>
                          </p:cTn>
                        </p:par>
                        <p:par>
                          <p:cTn id="27" fill="hold">
                            <p:stCondLst>
                              <p:cond delay="3500"/>
                            </p:stCondLst>
                            <p:childTnLst>
                              <p:par>
                                <p:cTn id="28" presetID="1" presetClass="entr" presetSubtype="0" fill="hold" grpId="0" nodeType="afterEffect">
                                  <p:stCondLst>
                                    <p:cond delay="500"/>
                                  </p:stCondLst>
                                  <p:childTnLst>
                                    <p:set>
                                      <p:cBhvr>
                                        <p:cTn id="29" dur="1" fill="hold">
                                          <p:stCondLst>
                                            <p:cond delay="0"/>
                                          </p:stCondLst>
                                        </p:cTn>
                                        <p:tgtEl>
                                          <p:spTgt spid="1273"/>
                                        </p:tgtEl>
                                        <p:attrNameLst>
                                          <p:attrName>style.visibility</p:attrName>
                                        </p:attrNameLst>
                                      </p:cBhvr>
                                      <p:to>
                                        <p:strVal val="visible"/>
                                      </p:to>
                                    </p:set>
                                  </p:childTnLst>
                                </p:cTn>
                              </p:par>
                            </p:childTnLst>
                          </p:cTn>
                        </p:par>
                        <p:par>
                          <p:cTn id="30" fill="hold">
                            <p:stCondLst>
                              <p:cond delay="4000"/>
                            </p:stCondLst>
                            <p:childTnLst>
                              <p:par>
                                <p:cTn id="31" presetID="1" presetClass="entr" presetSubtype="0" fill="hold" nodeType="afterEffect">
                                  <p:stCondLst>
                                    <p:cond delay="500"/>
                                  </p:stCondLst>
                                  <p:childTnLst>
                                    <p:set>
                                      <p:cBhvr>
                                        <p:cTn id="32" dur="1" fill="hold">
                                          <p:stCondLst>
                                            <p:cond delay="0"/>
                                          </p:stCondLst>
                                        </p:cTn>
                                        <p:tgtEl>
                                          <p:spTgt spid="1318"/>
                                        </p:tgtEl>
                                        <p:attrNameLst>
                                          <p:attrName>style.visibility</p:attrName>
                                        </p:attrNameLst>
                                      </p:cBhvr>
                                      <p:to>
                                        <p:strVal val="visible"/>
                                      </p:to>
                                    </p:set>
                                  </p:childTnLst>
                                </p:cTn>
                              </p:par>
                            </p:childTnLst>
                          </p:cTn>
                        </p:par>
                        <p:par>
                          <p:cTn id="33" fill="hold">
                            <p:stCondLst>
                              <p:cond delay="4500"/>
                            </p:stCondLst>
                            <p:childTnLst>
                              <p:par>
                                <p:cTn id="34" presetID="1" presetClass="entr" presetSubtype="0" fill="hold" grpId="0" nodeType="afterEffect">
                                  <p:stCondLst>
                                    <p:cond delay="500"/>
                                  </p:stCondLst>
                                  <p:childTnLst>
                                    <p:set>
                                      <p:cBhvr>
                                        <p:cTn id="35" dur="1" fill="hold">
                                          <p:stCondLst>
                                            <p:cond delay="0"/>
                                          </p:stCondLst>
                                        </p:cTn>
                                        <p:tgtEl>
                                          <p:spTgt spid="1282"/>
                                        </p:tgtEl>
                                        <p:attrNameLst>
                                          <p:attrName>style.visibility</p:attrName>
                                        </p:attrNameLst>
                                      </p:cBhvr>
                                      <p:to>
                                        <p:strVal val="visible"/>
                                      </p:to>
                                    </p:set>
                                  </p:childTnLst>
                                </p:cTn>
                              </p:par>
                            </p:childTnLst>
                          </p:cTn>
                        </p:par>
                        <p:par>
                          <p:cTn id="36" fill="hold">
                            <p:stCondLst>
                              <p:cond delay="5000"/>
                            </p:stCondLst>
                            <p:childTnLst>
                              <p:par>
                                <p:cTn id="37" presetID="1" presetClass="entr" presetSubtype="0" fill="hold" nodeType="afterEffect">
                                  <p:stCondLst>
                                    <p:cond delay="500"/>
                                  </p:stCondLst>
                                  <p:childTnLst>
                                    <p:set>
                                      <p:cBhvr>
                                        <p:cTn id="38" dur="1" fill="hold">
                                          <p:stCondLst>
                                            <p:cond delay="0"/>
                                          </p:stCondLst>
                                        </p:cTn>
                                        <p:tgtEl>
                                          <p:spTgt spid="1319"/>
                                        </p:tgtEl>
                                        <p:attrNameLst>
                                          <p:attrName>style.visibility</p:attrName>
                                        </p:attrNameLst>
                                      </p:cBhvr>
                                      <p:to>
                                        <p:strVal val="visible"/>
                                      </p:to>
                                    </p:set>
                                  </p:childTnLst>
                                </p:cTn>
                              </p:par>
                            </p:childTnLst>
                          </p:cTn>
                        </p:par>
                        <p:par>
                          <p:cTn id="39" fill="hold">
                            <p:stCondLst>
                              <p:cond delay="5500"/>
                            </p:stCondLst>
                            <p:childTnLst>
                              <p:par>
                                <p:cTn id="40" presetID="1" presetClass="entr" presetSubtype="0" fill="hold" grpId="0" nodeType="afterEffect">
                                  <p:stCondLst>
                                    <p:cond delay="500"/>
                                  </p:stCondLst>
                                  <p:childTnLst>
                                    <p:set>
                                      <p:cBhvr>
                                        <p:cTn id="41" dur="1" fill="hold">
                                          <p:stCondLst>
                                            <p:cond delay="0"/>
                                          </p:stCondLst>
                                        </p:cTn>
                                        <p:tgtEl>
                                          <p:spTgt spid="1285"/>
                                        </p:tgtEl>
                                        <p:attrNameLst>
                                          <p:attrName>style.visibility</p:attrName>
                                        </p:attrNameLst>
                                      </p:cBhvr>
                                      <p:to>
                                        <p:strVal val="visible"/>
                                      </p:to>
                                    </p:set>
                                  </p:childTnLst>
                                </p:cTn>
                              </p:par>
                            </p:childTnLst>
                          </p:cTn>
                        </p:par>
                        <p:par>
                          <p:cTn id="42" fill="hold">
                            <p:stCondLst>
                              <p:cond delay="6000"/>
                            </p:stCondLst>
                            <p:childTnLst>
                              <p:par>
                                <p:cTn id="43" presetID="1" presetClass="entr" presetSubtype="0" fill="hold" nodeType="afterEffect">
                                  <p:stCondLst>
                                    <p:cond delay="500"/>
                                  </p:stCondLst>
                                  <p:childTnLst>
                                    <p:set>
                                      <p:cBhvr>
                                        <p:cTn id="44" dur="1" fill="hold">
                                          <p:stCondLst>
                                            <p:cond delay="0"/>
                                          </p:stCondLst>
                                        </p:cTn>
                                        <p:tgtEl>
                                          <p:spTgt spid="1320"/>
                                        </p:tgtEl>
                                        <p:attrNameLst>
                                          <p:attrName>style.visibility</p:attrName>
                                        </p:attrNameLst>
                                      </p:cBhvr>
                                      <p:to>
                                        <p:strVal val="visible"/>
                                      </p:to>
                                    </p:set>
                                  </p:childTnLst>
                                </p:cTn>
                              </p:par>
                            </p:childTnLst>
                          </p:cTn>
                        </p:par>
                        <p:par>
                          <p:cTn id="45" fill="hold">
                            <p:stCondLst>
                              <p:cond delay="6500"/>
                            </p:stCondLst>
                            <p:childTnLst>
                              <p:par>
                                <p:cTn id="46" presetID="1" presetClass="entr" presetSubtype="0" fill="hold" grpId="0" nodeType="afterEffect">
                                  <p:stCondLst>
                                    <p:cond delay="500"/>
                                  </p:stCondLst>
                                  <p:childTnLst>
                                    <p:set>
                                      <p:cBhvr>
                                        <p:cTn id="47" dur="1" fill="hold">
                                          <p:stCondLst>
                                            <p:cond delay="0"/>
                                          </p:stCondLst>
                                        </p:cTn>
                                        <p:tgtEl>
                                          <p:spTgt spid="1288"/>
                                        </p:tgtEl>
                                        <p:attrNameLst>
                                          <p:attrName>style.visibility</p:attrName>
                                        </p:attrNameLst>
                                      </p:cBhvr>
                                      <p:to>
                                        <p:strVal val="visible"/>
                                      </p:to>
                                    </p:set>
                                  </p:childTnLst>
                                </p:cTn>
                              </p:par>
                            </p:childTnLst>
                          </p:cTn>
                        </p:par>
                        <p:par>
                          <p:cTn id="48" fill="hold">
                            <p:stCondLst>
                              <p:cond delay="7000"/>
                            </p:stCondLst>
                            <p:childTnLst>
                              <p:par>
                                <p:cTn id="49" presetID="1" presetClass="entr" presetSubtype="0" fill="hold" grpId="0" nodeType="afterEffect">
                                  <p:stCondLst>
                                    <p:cond delay="50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1" grpId="0"/>
      <p:bldP spid="1273" grpId="0"/>
      <p:bldP spid="1276" grpId="0"/>
      <p:bldP spid="1279" grpId="0"/>
      <p:bldP spid="1282" grpId="0"/>
      <p:bldP spid="1285" grpId="0"/>
      <p:bldP spid="1288" grpId="0"/>
      <p:bldP spid="1321"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grpSp>
        <p:nvGrpSpPr>
          <p:cNvPr id="3" name="Groupe 2"/>
          <p:cNvGrpSpPr/>
          <p:nvPr/>
        </p:nvGrpSpPr>
        <p:grpSpPr>
          <a:xfrm>
            <a:off x="2837356" y="1603190"/>
            <a:ext cx="3534844" cy="3213983"/>
            <a:chOff x="2837356" y="1603190"/>
            <a:chExt cx="3534844" cy="3213983"/>
          </a:xfrm>
          <a:solidFill>
            <a:srgbClr val="C2C2C2"/>
          </a:solidFill>
        </p:grpSpPr>
        <p:sp>
          <p:nvSpPr>
            <p:cNvPr id="2" name="Hexagone 1"/>
            <p:cNvSpPr/>
            <p:nvPr/>
          </p:nvSpPr>
          <p:spPr>
            <a:xfrm>
              <a:off x="2837356" y="1603190"/>
              <a:ext cx="3534844" cy="3213983"/>
            </a:xfrm>
            <a:prstGeom prst="hexagon">
              <a:avLst/>
            </a:prstGeom>
            <a:grp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dirty="0"/>
            </a:p>
          </p:txBody>
        </p:sp>
        <p:pic>
          <p:nvPicPr>
            <p:cNvPr id="36" name="Picture 4"/>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b="17871"/>
            <a:stretch/>
          </p:blipFill>
          <p:spPr bwMode="auto">
            <a:xfrm>
              <a:off x="3932877" y="2254100"/>
              <a:ext cx="1669863" cy="2426833"/>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13" name="Groupe 12"/>
          <p:cNvGrpSpPr/>
          <p:nvPr/>
        </p:nvGrpSpPr>
        <p:grpSpPr>
          <a:xfrm>
            <a:off x="6588225" y="3288456"/>
            <a:ext cx="2406841" cy="1439028"/>
            <a:chOff x="6588225" y="3288456"/>
            <a:chExt cx="2406841" cy="1439028"/>
          </a:xfrm>
        </p:grpSpPr>
        <p:sp>
          <p:nvSpPr>
            <p:cNvPr id="958" name="Google Shape;958;p27"/>
            <p:cNvSpPr txBox="1"/>
            <p:nvPr/>
          </p:nvSpPr>
          <p:spPr>
            <a:xfrm>
              <a:off x="6707055" y="3288456"/>
              <a:ext cx="2288011" cy="1439028"/>
            </a:xfrm>
            <a:prstGeom prst="rect">
              <a:avLst/>
            </a:prstGeom>
            <a:noFill/>
            <a:ln>
              <a:noFill/>
            </a:ln>
          </p:spPr>
          <p:txBody>
            <a:bodyPr spcFirstLastPara="1" wrap="square" lIns="91425" tIns="91425" rIns="91425" bIns="91425" anchor="t" anchorCtr="0">
              <a:noAutofit/>
            </a:bodyPr>
            <a:lstStyle/>
            <a:p>
              <a:pPr marL="180000" indent="-285750" algn="r"/>
              <a:r>
                <a:rPr lang="fr-FR" sz="1400" dirty="0">
                  <a:solidFill>
                    <a:schemeClr val="accent5">
                      <a:lumMod val="75000"/>
                    </a:schemeClr>
                  </a:solidFill>
                </a:rPr>
                <a:t>Participe à la mise en place d’importantes politiques publiques comme l’égalité professionnelle, ou les non-discriminations</a:t>
              </a:r>
              <a:r>
                <a:rPr lang="fr-FR" sz="1400" dirty="0"/>
                <a:t> </a:t>
              </a:r>
            </a:p>
          </p:txBody>
        </p:sp>
        <p:cxnSp>
          <p:nvCxnSpPr>
            <p:cNvPr id="961" name="Google Shape;961;p27"/>
            <p:cNvCxnSpPr/>
            <p:nvPr/>
          </p:nvCxnSpPr>
          <p:spPr>
            <a:xfrm flipH="1">
              <a:off x="6588225" y="3803429"/>
              <a:ext cx="512106" cy="0"/>
            </a:xfrm>
            <a:prstGeom prst="straightConnector1">
              <a:avLst/>
            </a:prstGeom>
            <a:noFill/>
            <a:ln w="9525" cap="flat" cmpd="sng">
              <a:solidFill>
                <a:schemeClr val="accent5"/>
              </a:solidFill>
              <a:prstDash val="solid"/>
              <a:round/>
              <a:headEnd type="oval" w="med" len="med"/>
              <a:tailEnd type="none" w="med" len="med"/>
            </a:ln>
          </p:spPr>
        </p:cxnSp>
      </p:grpSp>
      <p:grpSp>
        <p:nvGrpSpPr>
          <p:cNvPr id="11" name="Groupe 10"/>
          <p:cNvGrpSpPr/>
          <p:nvPr/>
        </p:nvGrpSpPr>
        <p:grpSpPr>
          <a:xfrm>
            <a:off x="258170" y="850107"/>
            <a:ext cx="3804280" cy="753083"/>
            <a:chOff x="258170" y="850107"/>
            <a:chExt cx="3804280" cy="753083"/>
          </a:xfrm>
        </p:grpSpPr>
        <p:sp>
          <p:nvSpPr>
            <p:cNvPr id="963" name="Google Shape;963;p27"/>
            <p:cNvSpPr txBox="1"/>
            <p:nvPr/>
          </p:nvSpPr>
          <p:spPr>
            <a:xfrm>
              <a:off x="258170" y="850107"/>
              <a:ext cx="2332780" cy="753083"/>
            </a:xfrm>
            <a:prstGeom prst="rect">
              <a:avLst/>
            </a:prstGeom>
            <a:noFill/>
            <a:ln>
              <a:noFill/>
            </a:ln>
          </p:spPr>
          <p:txBody>
            <a:bodyPr spcFirstLastPara="1" wrap="square" lIns="91425" tIns="91425" rIns="91425" bIns="91425" anchor="t" anchorCtr="0">
              <a:noAutofit/>
            </a:bodyPr>
            <a:lstStyle/>
            <a:p>
              <a:r>
                <a:rPr lang="fr-FR" sz="1400" dirty="0">
                  <a:solidFill>
                    <a:srgbClr val="9BC062"/>
                  </a:solidFill>
                </a:rPr>
                <a:t>Informe et conseille les salariés et les employeurs</a:t>
              </a:r>
            </a:p>
          </p:txBody>
        </p:sp>
        <p:cxnSp>
          <p:nvCxnSpPr>
            <p:cNvPr id="965" name="Google Shape;965;p27"/>
            <p:cNvCxnSpPr/>
            <p:nvPr/>
          </p:nvCxnSpPr>
          <p:spPr>
            <a:xfrm>
              <a:off x="2195736" y="1447879"/>
              <a:ext cx="1866714" cy="0"/>
            </a:xfrm>
            <a:prstGeom prst="straightConnector1">
              <a:avLst/>
            </a:prstGeom>
            <a:noFill/>
            <a:ln w="9525" cap="flat" cmpd="sng">
              <a:solidFill>
                <a:schemeClr val="accent3"/>
              </a:solidFill>
              <a:prstDash val="solid"/>
              <a:round/>
              <a:headEnd type="oval" w="med" len="med"/>
              <a:tailEnd type="none" w="med" len="med"/>
            </a:ln>
          </p:spPr>
        </p:cxnSp>
      </p:grpSp>
      <p:grpSp>
        <p:nvGrpSpPr>
          <p:cNvPr id="10" name="Groupe 9"/>
          <p:cNvGrpSpPr/>
          <p:nvPr/>
        </p:nvGrpSpPr>
        <p:grpSpPr>
          <a:xfrm>
            <a:off x="258170" y="1902962"/>
            <a:ext cx="2225598" cy="1538577"/>
            <a:chOff x="258170" y="1902962"/>
            <a:chExt cx="2225598" cy="1538577"/>
          </a:xfrm>
        </p:grpSpPr>
        <p:sp>
          <p:nvSpPr>
            <p:cNvPr id="968" name="Google Shape;968;p27"/>
            <p:cNvSpPr txBox="1"/>
            <p:nvPr/>
          </p:nvSpPr>
          <p:spPr>
            <a:xfrm>
              <a:off x="258170" y="1902962"/>
              <a:ext cx="2110835" cy="1538577"/>
            </a:xfrm>
            <a:prstGeom prst="rect">
              <a:avLst/>
            </a:prstGeom>
            <a:noFill/>
            <a:ln>
              <a:noFill/>
            </a:ln>
          </p:spPr>
          <p:txBody>
            <a:bodyPr spcFirstLastPara="1" wrap="square" lIns="91425" tIns="91425" rIns="91425" bIns="91425" anchor="t" anchorCtr="0">
              <a:noAutofit/>
            </a:bodyPr>
            <a:lstStyle/>
            <a:p>
              <a:pPr lvl="0"/>
              <a:r>
                <a:rPr lang="fr-FR" sz="1400" dirty="0">
                  <a:solidFill>
                    <a:srgbClr val="0A7E9D"/>
                  </a:solidFill>
                  <a:ea typeface="Roboto"/>
                  <a:cs typeface="Roboto"/>
                  <a:sym typeface="Roboto"/>
                </a:rPr>
                <a:t>Contribue à la prévention des risques professionnels sur les lieux de travail : utilisation de machines, produits dangereux…</a:t>
              </a:r>
              <a:endParaRPr sz="1400" dirty="0">
                <a:solidFill>
                  <a:srgbClr val="0A7E9D"/>
                </a:solidFill>
                <a:ea typeface="Roboto"/>
                <a:cs typeface="Roboto"/>
                <a:sym typeface="Roboto"/>
              </a:endParaRPr>
            </a:p>
          </p:txBody>
        </p:sp>
        <p:cxnSp>
          <p:nvCxnSpPr>
            <p:cNvPr id="971" name="Google Shape;971;p27"/>
            <p:cNvCxnSpPr/>
            <p:nvPr/>
          </p:nvCxnSpPr>
          <p:spPr>
            <a:xfrm>
              <a:off x="2033303" y="2683944"/>
              <a:ext cx="450465" cy="0"/>
            </a:xfrm>
            <a:prstGeom prst="straightConnector1">
              <a:avLst/>
            </a:prstGeom>
            <a:noFill/>
            <a:ln w="9525" cap="flat" cmpd="sng">
              <a:solidFill>
                <a:schemeClr val="accent1"/>
              </a:solidFill>
              <a:prstDash val="solid"/>
              <a:round/>
              <a:headEnd type="oval" w="med" len="med"/>
              <a:tailEnd type="none" w="med" len="med"/>
            </a:ln>
          </p:spPr>
        </p:cxnSp>
      </p:grpSp>
      <p:grpSp>
        <p:nvGrpSpPr>
          <p:cNvPr id="9" name="Groupe 8"/>
          <p:cNvGrpSpPr/>
          <p:nvPr/>
        </p:nvGrpSpPr>
        <p:grpSpPr>
          <a:xfrm>
            <a:off x="258170" y="3678892"/>
            <a:ext cx="2332780" cy="1269122"/>
            <a:chOff x="258170" y="3678892"/>
            <a:chExt cx="2332780" cy="1269122"/>
          </a:xfrm>
        </p:grpSpPr>
        <p:sp>
          <p:nvSpPr>
            <p:cNvPr id="973" name="Google Shape;973;p27"/>
            <p:cNvSpPr txBox="1"/>
            <p:nvPr/>
          </p:nvSpPr>
          <p:spPr>
            <a:xfrm>
              <a:off x="258170" y="3678892"/>
              <a:ext cx="2012416" cy="1269122"/>
            </a:xfrm>
            <a:prstGeom prst="rect">
              <a:avLst/>
            </a:prstGeom>
            <a:noFill/>
            <a:ln>
              <a:noFill/>
            </a:ln>
          </p:spPr>
          <p:txBody>
            <a:bodyPr spcFirstLastPara="1" wrap="square" lIns="91425" tIns="91425" rIns="91425" bIns="91425" anchor="t" anchorCtr="0">
              <a:noAutofit/>
            </a:bodyPr>
            <a:lstStyle/>
            <a:p>
              <a:pPr lvl="0"/>
              <a:r>
                <a:rPr lang="fr-FR" sz="1400" dirty="0">
                  <a:solidFill>
                    <a:schemeClr val="accent2">
                      <a:lumMod val="75000"/>
                    </a:schemeClr>
                  </a:solidFill>
                </a:rPr>
                <a:t>S’assure du respect des règles relatives au contrat de travail, à la durée du travail, à la rémunération…</a:t>
              </a:r>
              <a:endParaRPr sz="1400" dirty="0">
                <a:solidFill>
                  <a:schemeClr val="accent2">
                    <a:lumMod val="75000"/>
                  </a:schemeClr>
                </a:solidFill>
                <a:latin typeface="Roboto"/>
                <a:ea typeface="Roboto"/>
                <a:cs typeface="Roboto"/>
                <a:sym typeface="Roboto"/>
              </a:endParaRPr>
            </a:p>
          </p:txBody>
        </p:sp>
        <p:cxnSp>
          <p:nvCxnSpPr>
            <p:cNvPr id="976" name="Google Shape;976;p27"/>
            <p:cNvCxnSpPr/>
            <p:nvPr/>
          </p:nvCxnSpPr>
          <p:spPr>
            <a:xfrm flipV="1">
              <a:off x="2033303" y="3868741"/>
              <a:ext cx="557647" cy="1"/>
            </a:xfrm>
            <a:prstGeom prst="straightConnector1">
              <a:avLst/>
            </a:prstGeom>
            <a:noFill/>
            <a:ln w="9525" cap="flat" cmpd="sng">
              <a:solidFill>
                <a:schemeClr val="accent2"/>
              </a:solidFill>
              <a:prstDash val="solid"/>
              <a:round/>
              <a:headEnd type="oval" w="med" len="med"/>
              <a:tailEnd type="none" w="med" len="med"/>
            </a:ln>
          </p:spPr>
        </p:cxnSp>
      </p:grpSp>
      <p:grpSp>
        <p:nvGrpSpPr>
          <p:cNvPr id="12" name="Groupe 11"/>
          <p:cNvGrpSpPr/>
          <p:nvPr/>
        </p:nvGrpSpPr>
        <p:grpSpPr>
          <a:xfrm>
            <a:off x="6253597" y="1256303"/>
            <a:ext cx="2461322" cy="1413810"/>
            <a:chOff x="6428209" y="1270134"/>
            <a:chExt cx="2461322" cy="1413810"/>
          </a:xfrm>
        </p:grpSpPr>
        <p:sp>
          <p:nvSpPr>
            <p:cNvPr id="978" name="Google Shape;978;p27"/>
            <p:cNvSpPr txBox="1"/>
            <p:nvPr/>
          </p:nvSpPr>
          <p:spPr>
            <a:xfrm>
              <a:off x="7100331" y="1270134"/>
              <a:ext cx="1789200" cy="1413810"/>
            </a:xfrm>
            <a:prstGeom prst="rect">
              <a:avLst/>
            </a:prstGeom>
            <a:noFill/>
            <a:ln>
              <a:noFill/>
            </a:ln>
          </p:spPr>
          <p:txBody>
            <a:bodyPr spcFirstLastPara="1" wrap="square" lIns="91425" tIns="91425" rIns="91425" bIns="91425" anchor="t" anchorCtr="0">
              <a:noAutofit/>
            </a:bodyPr>
            <a:lstStyle/>
            <a:p>
              <a:pPr lvl="0" algn="r"/>
              <a:r>
                <a:rPr lang="fr-FR" sz="1400" dirty="0">
                  <a:solidFill>
                    <a:srgbClr val="DA3418"/>
                  </a:solidFill>
                  <a:ea typeface="Roboto"/>
                  <a:cs typeface="Roboto"/>
                  <a:sym typeface="Roboto"/>
                </a:rPr>
                <a:t>Contrôle les différentes formes de travail illégal et toutes les formes d’exploitation par le travail</a:t>
              </a:r>
              <a:endParaRPr sz="1400" dirty="0">
                <a:solidFill>
                  <a:srgbClr val="DA3418"/>
                </a:solidFill>
                <a:ea typeface="Roboto"/>
                <a:cs typeface="Roboto"/>
                <a:sym typeface="Roboto"/>
              </a:endParaRPr>
            </a:p>
          </p:txBody>
        </p:sp>
        <p:cxnSp>
          <p:nvCxnSpPr>
            <p:cNvPr id="981" name="Google Shape;981;p27"/>
            <p:cNvCxnSpPr/>
            <p:nvPr/>
          </p:nvCxnSpPr>
          <p:spPr>
            <a:xfrm flipH="1">
              <a:off x="6428209" y="2081525"/>
              <a:ext cx="871963" cy="0"/>
            </a:xfrm>
            <a:prstGeom prst="straightConnector1">
              <a:avLst/>
            </a:prstGeom>
            <a:noFill/>
            <a:ln w="9525" cap="flat" cmpd="sng">
              <a:solidFill>
                <a:schemeClr val="accent6"/>
              </a:solidFill>
              <a:prstDash val="solid"/>
              <a:round/>
              <a:headEnd type="oval" w="med" len="med"/>
              <a:tailEnd type="none" w="med" len="med"/>
            </a:ln>
          </p:spPr>
        </p:cxnSp>
      </p:grpSp>
      <p:sp>
        <p:nvSpPr>
          <p:cNvPr id="14" name="Rectangle 13"/>
          <p:cNvSpPr/>
          <p:nvPr/>
        </p:nvSpPr>
        <p:spPr>
          <a:xfrm>
            <a:off x="0" y="199488"/>
            <a:ext cx="9144000" cy="461665"/>
          </a:xfrm>
          <a:prstGeom prst="rect">
            <a:avLst/>
          </a:prstGeom>
        </p:spPr>
        <p:txBody>
          <a:bodyPr wrap="square">
            <a:spAutoFit/>
          </a:bodyPr>
          <a:lstStyle/>
          <a:p>
            <a:pPr algn="ctr"/>
            <a:r>
              <a:rPr lang="fr-FR" sz="2400" dirty="0">
                <a:solidFill>
                  <a:srgbClr val="0A7E9D"/>
                </a:solidFill>
                <a:latin typeface="Marianne Medium" panose="02000000000000000000" pitchFamily="2" charset="0"/>
              </a:rPr>
              <a:t>L’INSPECTEUR DU TRAVAIL </a:t>
            </a:r>
          </a:p>
        </p:txBody>
      </p:sp>
      <p:pic>
        <p:nvPicPr>
          <p:cNvPr id="43" name="Image 4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7504" y="107814"/>
            <a:ext cx="611479" cy="555323"/>
          </a:xfrm>
          <a:prstGeom prst="rect">
            <a:avLst/>
          </a:prstGeom>
        </p:spPr>
      </p:pic>
      <p:grpSp>
        <p:nvGrpSpPr>
          <p:cNvPr id="8" name="Groupe 7"/>
          <p:cNvGrpSpPr/>
          <p:nvPr/>
        </p:nvGrpSpPr>
        <p:grpSpPr>
          <a:xfrm>
            <a:off x="5176620" y="3349313"/>
            <a:ext cx="1613400" cy="1397700"/>
            <a:chOff x="5124080" y="3329784"/>
            <a:chExt cx="1613400" cy="1397700"/>
          </a:xfrm>
        </p:grpSpPr>
        <p:sp>
          <p:nvSpPr>
            <p:cNvPr id="960" name="Google Shape;960;p27"/>
            <p:cNvSpPr/>
            <p:nvPr/>
          </p:nvSpPr>
          <p:spPr>
            <a:xfrm>
              <a:off x="5124080" y="3329784"/>
              <a:ext cx="1613400" cy="1397700"/>
            </a:xfrm>
            <a:prstGeom prst="hexagon">
              <a:avLst>
                <a:gd name="adj" fmla="val 25000"/>
                <a:gd name="vf" fmla="val 115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30" name="Picture 6" descr="C:\Users\wanda.kobusinski\Downloads\mise-en-oeuvre (2).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661057" y="3758634"/>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e 4"/>
          <p:cNvGrpSpPr/>
          <p:nvPr/>
        </p:nvGrpSpPr>
        <p:grpSpPr>
          <a:xfrm>
            <a:off x="2365596" y="1769163"/>
            <a:ext cx="1613400" cy="1397700"/>
            <a:chOff x="2365596" y="1769163"/>
            <a:chExt cx="1613400" cy="1397700"/>
          </a:xfrm>
        </p:grpSpPr>
        <p:sp>
          <p:nvSpPr>
            <p:cNvPr id="970" name="Google Shape;970;p27"/>
            <p:cNvSpPr/>
            <p:nvPr/>
          </p:nvSpPr>
          <p:spPr>
            <a:xfrm>
              <a:off x="2365596" y="1769163"/>
              <a:ext cx="1613400" cy="1397700"/>
            </a:xfrm>
            <a:prstGeom prst="hexagon">
              <a:avLst>
                <a:gd name="adj" fmla="val 25000"/>
                <a:gd name="vf" fmla="val 115470"/>
              </a:avLst>
            </a:prstGeom>
            <a:solidFill>
              <a:srgbClr val="0A7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31" name="Picture 7" descr="C:\Users\wanda.kobusinski\Downloads\gestion-des-risques.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902296" y="2198013"/>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e 6"/>
          <p:cNvGrpSpPr/>
          <p:nvPr/>
        </p:nvGrpSpPr>
        <p:grpSpPr>
          <a:xfrm>
            <a:off x="5124080" y="1769163"/>
            <a:ext cx="1613400" cy="1397700"/>
            <a:chOff x="5124080" y="1769163"/>
            <a:chExt cx="1613400" cy="1397700"/>
          </a:xfrm>
        </p:grpSpPr>
        <p:sp>
          <p:nvSpPr>
            <p:cNvPr id="980" name="Google Shape;980;p27"/>
            <p:cNvSpPr/>
            <p:nvPr/>
          </p:nvSpPr>
          <p:spPr>
            <a:xfrm>
              <a:off x="5124080" y="1769163"/>
              <a:ext cx="1613400" cy="1397700"/>
            </a:xfrm>
            <a:prstGeom prst="hexagon">
              <a:avLst>
                <a:gd name="adj" fmla="val 25000"/>
                <a:gd name="vf" fmla="val 115470"/>
              </a:avLst>
            </a:prstGeom>
            <a:solidFill>
              <a:srgbClr val="E94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32" name="Picture 8" descr="C:\Users\wanda.kobusinski\Downloads\evaluation (1).pn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661057" y="2203066"/>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e 5"/>
          <p:cNvGrpSpPr/>
          <p:nvPr/>
        </p:nvGrpSpPr>
        <p:grpSpPr>
          <a:xfrm>
            <a:off x="3753098" y="976570"/>
            <a:ext cx="1613400" cy="1397700"/>
            <a:chOff x="3753098" y="976570"/>
            <a:chExt cx="1613400" cy="1397700"/>
          </a:xfrm>
        </p:grpSpPr>
        <p:sp>
          <p:nvSpPr>
            <p:cNvPr id="966" name="Google Shape;966;p27"/>
            <p:cNvSpPr/>
            <p:nvPr/>
          </p:nvSpPr>
          <p:spPr>
            <a:xfrm>
              <a:off x="3753098" y="976570"/>
              <a:ext cx="1613400" cy="1397700"/>
            </a:xfrm>
            <a:prstGeom prst="hexagon">
              <a:avLst>
                <a:gd name="adj" fmla="val 25000"/>
                <a:gd name="vf" fmla="val 11547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33" name="Picture 9" descr="C:\Users\wanda.kobusinski\Downloads\conseil.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4270631" y="1374301"/>
              <a:ext cx="602738" cy="6027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e 3"/>
          <p:cNvGrpSpPr/>
          <p:nvPr/>
        </p:nvGrpSpPr>
        <p:grpSpPr>
          <a:xfrm>
            <a:off x="2365596" y="3329784"/>
            <a:ext cx="1613400" cy="1397700"/>
            <a:chOff x="2365596" y="3329784"/>
            <a:chExt cx="1613400" cy="1397700"/>
          </a:xfrm>
        </p:grpSpPr>
        <p:sp>
          <p:nvSpPr>
            <p:cNvPr id="975" name="Google Shape;975;p27"/>
            <p:cNvSpPr/>
            <p:nvPr/>
          </p:nvSpPr>
          <p:spPr>
            <a:xfrm>
              <a:off x="2365596" y="3329784"/>
              <a:ext cx="1613400" cy="1397700"/>
            </a:xfrm>
            <a:prstGeom prst="hexagon">
              <a:avLst>
                <a:gd name="adj" fmla="val 25000"/>
                <a:gd name="vf" fmla="val 11547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34" name="Picture 10" descr="C:\Users\wanda.kobusinski\Downloads\regles.pn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2902296" y="3778163"/>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e 37"/>
          <p:cNvGrpSpPr/>
          <p:nvPr/>
        </p:nvGrpSpPr>
        <p:grpSpPr>
          <a:xfrm>
            <a:off x="7308304" y="126775"/>
            <a:ext cx="1645392" cy="666684"/>
            <a:chOff x="7247085" y="116652"/>
            <a:chExt cx="1645392" cy="666684"/>
          </a:xfrm>
        </p:grpSpPr>
        <p:pic>
          <p:nvPicPr>
            <p:cNvPr id="39" name="Image 38"/>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7848869" y="313357"/>
              <a:ext cx="1043608" cy="469979"/>
            </a:xfrm>
            <a:prstGeom prst="rect">
              <a:avLst/>
            </a:prstGeom>
          </p:spPr>
        </p:pic>
        <p:sp>
          <p:nvSpPr>
            <p:cNvPr id="40" name="ZoneTexte 39"/>
            <p:cNvSpPr txBox="1"/>
            <p:nvPr/>
          </p:nvSpPr>
          <p:spPr>
            <a:xfrm>
              <a:off x="7247085" y="116652"/>
              <a:ext cx="1645392" cy="215444"/>
            </a:xfrm>
            <a:prstGeom prst="rect">
              <a:avLst/>
            </a:prstGeom>
            <a:noFill/>
          </p:spPr>
          <p:txBody>
            <a:bodyPr wrap="square" rtlCol="0">
              <a:spAutoFit/>
            </a:bodyPr>
            <a:lstStyle/>
            <a:p>
              <a:pPr algn="r"/>
              <a:r>
                <a:rPr lang="fr-FR" sz="800" dirty="0">
                  <a:latin typeface="Marianne" panose="02000000000000000000" pitchFamily="2" charset="0"/>
                </a:rPr>
                <a:t>Direction générale du travail</a:t>
              </a:r>
            </a:p>
          </p:txBody>
        </p:sp>
      </p:grpSp>
    </p:spTree>
    <p:extLst>
      <p:ext uri="{BB962C8B-B14F-4D97-AF65-F5344CB8AC3E}">
        <p14:creationId xmlns:p14="http://schemas.microsoft.com/office/powerpoint/2010/main" val="24737108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3000"/>
                            </p:stCondLst>
                            <p:childTnLst>
                              <p:par>
                                <p:cTn id="26" presetID="1"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par>
                          <p:cTn id="35" fill="hold">
                            <p:stCondLst>
                              <p:cond delay="4000"/>
                            </p:stCondLst>
                            <p:childTnLst>
                              <p:par>
                                <p:cTn id="36" presetID="1"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par>
                          <p:cTn id="38" fill="hold">
                            <p:stCondLst>
                              <p:cond delay="4000"/>
                            </p:stCondLst>
                            <p:childTnLst>
                              <p:par>
                                <p:cTn id="39" presetID="31"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par>
                          <p:cTn id="45" fill="hold">
                            <p:stCondLst>
                              <p:cond delay="5000"/>
                            </p:stCondLst>
                            <p:childTnLst>
                              <p:par>
                                <p:cTn id="46" presetID="1"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par>
                          <p:cTn id="48" fill="hold">
                            <p:stCondLst>
                              <p:cond delay="5000"/>
                            </p:stCondLst>
                            <p:childTnLst>
                              <p:par>
                                <p:cTn id="49" presetID="31"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1000" fill="hold"/>
                                        <p:tgtEl>
                                          <p:spTgt spid="8"/>
                                        </p:tgtEl>
                                        <p:attrNameLst>
                                          <p:attrName>ppt_w</p:attrName>
                                        </p:attrNameLst>
                                      </p:cBhvr>
                                      <p:tavLst>
                                        <p:tav tm="0">
                                          <p:val>
                                            <p:fltVal val="0"/>
                                          </p:val>
                                        </p:tav>
                                        <p:tav tm="100000">
                                          <p:val>
                                            <p:strVal val="#ppt_w"/>
                                          </p:val>
                                        </p:tav>
                                      </p:tavLst>
                                    </p:anim>
                                    <p:anim calcmode="lin" valueType="num">
                                      <p:cBhvr>
                                        <p:cTn id="52" dur="1000" fill="hold"/>
                                        <p:tgtEl>
                                          <p:spTgt spid="8"/>
                                        </p:tgtEl>
                                        <p:attrNameLst>
                                          <p:attrName>ppt_h</p:attrName>
                                        </p:attrNameLst>
                                      </p:cBhvr>
                                      <p:tavLst>
                                        <p:tav tm="0">
                                          <p:val>
                                            <p:fltVal val="0"/>
                                          </p:val>
                                        </p:tav>
                                        <p:tav tm="100000">
                                          <p:val>
                                            <p:strVal val="#ppt_h"/>
                                          </p:val>
                                        </p:tav>
                                      </p:tavLst>
                                    </p:anim>
                                    <p:anim calcmode="lin" valueType="num">
                                      <p:cBhvr>
                                        <p:cTn id="53" dur="1000" fill="hold"/>
                                        <p:tgtEl>
                                          <p:spTgt spid="8"/>
                                        </p:tgtEl>
                                        <p:attrNameLst>
                                          <p:attrName>style.rotation</p:attrName>
                                        </p:attrNameLst>
                                      </p:cBhvr>
                                      <p:tavLst>
                                        <p:tav tm="0">
                                          <p:val>
                                            <p:fltVal val="90"/>
                                          </p:val>
                                        </p:tav>
                                        <p:tav tm="100000">
                                          <p:val>
                                            <p:fltVal val="0"/>
                                          </p:val>
                                        </p:tav>
                                      </p:tavLst>
                                    </p:anim>
                                    <p:animEffect transition="in" filter="fade">
                                      <p:cBhvr>
                                        <p:cTn id="54" dur="1000"/>
                                        <p:tgtEl>
                                          <p:spTgt spid="8"/>
                                        </p:tgtEl>
                                      </p:cBhvr>
                                    </p:animEffect>
                                  </p:childTnLst>
                                </p:cTn>
                              </p:par>
                            </p:childTnLst>
                          </p:cTn>
                        </p:par>
                        <p:par>
                          <p:cTn id="55" fill="hold">
                            <p:stCondLst>
                              <p:cond delay="6000"/>
                            </p:stCondLst>
                            <p:childTnLst>
                              <p:par>
                                <p:cTn id="56" presetID="1" presetClass="entr" presetSubtype="0"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Modele ppt_DIRECCTE_Bretagne">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ele ppt_DREETS_PaysDeLoire.potx" id="{C23C888B-6D79-401E-8A9D-7CA551625F98}" vid="{527A17FA-231A-44A9-9A4B-90A2C8504C3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C07B3A4CC08145BEA1D0AAF0F9EFC9" ma:contentTypeVersion="9" ma:contentTypeDescription="Crée un document." ma:contentTypeScope="" ma:versionID="7a816a8ffe145244349e219428771c63">
  <xsd:schema xmlns:xsd="http://www.w3.org/2001/XMLSchema" xmlns:xs="http://www.w3.org/2001/XMLSchema" xmlns:p="http://schemas.microsoft.com/office/2006/metadata/properties" xmlns:ns2="0e0b7c3e-79ec-4d6e-a75c-efffd4e4e2d4" xmlns:ns3="7d994d07-4f75-4670-a4e0-dc4ee6f42e5b" targetNamespace="http://schemas.microsoft.com/office/2006/metadata/properties" ma:root="true" ma:fieldsID="8d445d7d8034e7a1e89cc40637141f9a" ns2:_="" ns3:_="">
    <xsd:import namespace="0e0b7c3e-79ec-4d6e-a75c-efffd4e4e2d4"/>
    <xsd:import namespace="7d994d07-4f75-4670-a4e0-dc4ee6f42e5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b7c3e-79ec-4d6e-a75c-efffd4e4e2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994d07-4f75-4670-a4e0-dc4ee6f42e5b"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51CA8B-B656-4C89-BC43-F27148B660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0b7c3e-79ec-4d6e-a75c-efffd4e4e2d4"/>
    <ds:schemaRef ds:uri="7d994d07-4f75-4670-a4e0-dc4ee6f42e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F50EA7-A831-41FC-8FBE-B58B8BDC4CDE}">
  <ds:schemaRefs>
    <ds:schemaRef ds:uri="http://schemas.microsoft.com/sharepoint/v3/contenttype/forms"/>
  </ds:schemaRefs>
</ds:datastoreItem>
</file>

<file path=customXml/itemProps3.xml><?xml version="1.0" encoding="utf-8"?>
<ds:datastoreItem xmlns:ds="http://schemas.openxmlformats.org/officeDocument/2006/customXml" ds:itemID="{17E793A4-F47D-4615-836D-4CC85C28541A}">
  <ds:schemaRefs>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2ccfbdd2-9b9a-402c-afe0-485e213a57b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projet PPT table ronde forum </Template>
  <TotalTime>408</TotalTime>
  <Words>4855</Words>
  <Application>Microsoft Office PowerPoint</Application>
  <PresentationFormat>Affichage à l'écran (16:9)</PresentationFormat>
  <Paragraphs>469</Paragraphs>
  <Slides>37</Slides>
  <Notes>10</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Modele ppt_DIRECCTE_Bretagne</vt:lpstr>
      <vt:lpstr>Présentation PowerPoint</vt:lpstr>
      <vt:lpstr>Qu’est ce qu’une DREETS ? Une DDETS/ PP ? </vt:lpstr>
      <vt:lpstr>Zoom sur 4 métiers …</vt:lpstr>
      <vt:lpstr>Inspecteur du travail  Intervention de Marion STOCCHETTI</vt:lpstr>
      <vt:lpstr>Pour plus d’informations :   https://travail-emploi.gouv.fr/metiers-et-concours/ devenir-inspecteur-du-travail</vt:lpstr>
      <vt:lpstr>COMMENT DEVENIR INSPECTEUR DU TRAVAIL ?</vt:lpstr>
      <vt:lpstr>Présentation PowerPoint</vt:lpstr>
      <vt:lpstr>UN MÉTIER SOCIALEMENT UTILE</vt:lpstr>
      <vt:lpstr>Présentation PowerPoint</vt:lpstr>
      <vt:lpstr>Présentation PowerPoint</vt:lpstr>
      <vt:lpstr>EN TANT QU’AGENT PUBLIC, L’INSPECTEUR DU TRAVAIL DISPOSE :</vt:lpstr>
      <vt:lpstr>EN PRATIQUE</vt:lpstr>
      <vt:lpstr>Inspecteur de la concurrence, de la consommation et de la répression des fraudes Intervention d’Isabelle HERVOCHON  </vt:lpstr>
      <vt:lpstr>Présentation PowerPoint</vt:lpstr>
      <vt:lpstr>Présentation PowerPoint</vt:lpstr>
      <vt:lpstr>Le métier : corps/missions/ prérogatives </vt:lpstr>
      <vt:lpstr>Présentation PowerPoint</vt:lpstr>
      <vt:lpstr>Modalités de recrutement / concours : conditions d’accès et épreuves</vt:lpstr>
      <vt:lpstr>Présentation PowerPoint</vt:lpstr>
      <vt:lpstr>Formation / scolarité / affectation : </vt:lpstr>
      <vt:lpstr>Carrière : déroulement et perspectives </vt:lpstr>
      <vt:lpstr>Inspecteur de l’action sanitaire et sociale  Intervention de Christophe BUZZI  </vt:lpstr>
      <vt:lpstr>Modalités de recrutement / concours : conditions d’accès et épreuves</vt:lpstr>
      <vt:lpstr>Formation/ scolarité affectation</vt:lpstr>
      <vt:lpstr>Formation/ scolarité affectation</vt:lpstr>
      <vt:lpstr>Caractéristiques du métier</vt:lpstr>
      <vt:lpstr>Le métier : missions/ prérogatives</vt:lpstr>
      <vt:lpstr>Le métier : missions/ prérogatives</vt:lpstr>
      <vt:lpstr>Le métier : missions/ prérogatives</vt:lpstr>
      <vt:lpstr>Carrière </vt:lpstr>
      <vt:lpstr>Rémunération</vt:lpstr>
      <vt:lpstr>Attaché d’administration de l’Etat Intervention de Emmanuelle PROTEAU et Fabien FAYARD </vt:lpstr>
      <vt:lpstr>Le recrutement des Attachés : accès, conditions d’accès, épreuves et formation des lauréats</vt:lpstr>
      <vt:lpstr>Les métiers ouverts au corps des attachés</vt:lpstr>
      <vt:lpstr>La formation dans les IRA et la première affectation</vt:lpstr>
      <vt:lpstr>Une carrière riche dans un corps évolutif</vt:lpstr>
      <vt:lpstr>Encore des questions ? </vt:lpstr>
    </vt:vector>
  </TitlesOfParts>
  <Manager>Client</Manager>
  <Company>Ministeres Sociaux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BUZZI, Christophe (DREETS-PDL)</dc:creator>
  <cp:lastModifiedBy>BUZZI, Christophe (DREETS-PDL)</cp:lastModifiedBy>
  <cp:revision>429</cp:revision>
  <dcterms:created xsi:type="dcterms:W3CDTF">2023-11-09T17:26:01Z</dcterms:created>
  <dcterms:modified xsi:type="dcterms:W3CDTF">2023-11-21T11:07:43Z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e6abd550-1873-43fc-96eb-de6a64b2c518</vt:lpwstr>
  </property>
  <property fmtid="{D5CDD505-2E9C-101B-9397-08002B2CF9AE}" pid="3" name="ContentTypeId">
    <vt:lpwstr>0x01010059C07B3A4CC08145BEA1D0AAF0F9EFC9</vt:lpwstr>
  </property>
</Properties>
</file>