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A4A"/>
    <a:srgbClr val="2E2B77"/>
    <a:srgbClr val="164194"/>
    <a:srgbClr val="FA7575"/>
    <a:srgbClr val="423319"/>
    <a:srgbClr val="F6CCCD"/>
    <a:srgbClr val="CCD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25" autoAdjust="0"/>
    <p:restoredTop sz="94660"/>
  </p:normalViewPr>
  <p:slideViewPr>
    <p:cSldViewPr snapToGrid="0">
      <p:cViewPr>
        <p:scale>
          <a:sx n="160" d="100"/>
          <a:sy n="160" d="100"/>
        </p:scale>
        <p:origin x="-132" y="-25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39B0-21CB-44A8-B2C6-3C2231CC261B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45A7-EFD5-47D6-AF5D-9A38A2903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84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2.svg"/><Relationship Id="rId18" Type="http://schemas.openxmlformats.org/officeDocument/2006/relationships/image" Target="../media/image6.pn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3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11" Type="http://schemas.openxmlformats.org/officeDocument/2006/relationships/image" Target="../media/image10.svg"/><Relationship Id="rId15" Type="http://schemas.openxmlformats.org/officeDocument/2006/relationships/image" Target="../media/image14.svg"/><Relationship Id="rId19" Type="http://schemas.openxmlformats.org/officeDocument/2006/relationships/image" Target="../media/image18.svg"/><Relationship Id="rId14" Type="http://schemas.openxmlformats.org/officeDocument/2006/relationships/image" Target="../media/image4.png"/><Relationship Id="rId2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108286A6-71EA-49AE-98F1-644ECFCC05E8}"/>
              </a:ext>
            </a:extLst>
          </p:cNvPr>
          <p:cNvSpPr/>
          <p:nvPr userDrawn="1"/>
        </p:nvSpPr>
        <p:spPr>
          <a:xfrm>
            <a:off x="0" y="0"/>
            <a:ext cx="7559675" cy="1343322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111EF3AE-3122-4B55-9E9F-A8ABCA98165E}"/>
              </a:ext>
            </a:extLst>
          </p:cNvPr>
          <p:cNvSpPr/>
          <p:nvPr userDrawn="1"/>
        </p:nvSpPr>
        <p:spPr>
          <a:xfrm>
            <a:off x="389299" y="5477232"/>
            <a:ext cx="3757186" cy="2032439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C88B69CC-21BD-443C-8A1C-37D30B31BDA7}"/>
              </a:ext>
            </a:extLst>
          </p:cNvPr>
          <p:cNvSpPr/>
          <p:nvPr userDrawn="1"/>
        </p:nvSpPr>
        <p:spPr>
          <a:xfrm>
            <a:off x="4146484" y="5486506"/>
            <a:ext cx="3034526" cy="2023168"/>
          </a:xfrm>
          <a:prstGeom prst="rect">
            <a:avLst/>
          </a:prstGeom>
          <a:solidFill>
            <a:srgbClr val="CC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E843F30F-0368-42D0-B6D4-C88EEB216921}"/>
              </a:ext>
            </a:extLst>
          </p:cNvPr>
          <p:cNvSpPr/>
          <p:nvPr userDrawn="1"/>
        </p:nvSpPr>
        <p:spPr>
          <a:xfrm>
            <a:off x="4824663" y="7521708"/>
            <a:ext cx="2356347" cy="1139373"/>
          </a:xfrm>
          <a:prstGeom prst="rect">
            <a:avLst/>
          </a:prstGeom>
          <a:solidFill>
            <a:srgbClr val="F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67A38399-FB63-4D2A-8EA4-670F42C92650}"/>
              </a:ext>
            </a:extLst>
          </p:cNvPr>
          <p:cNvSpPr/>
          <p:nvPr userDrawn="1"/>
        </p:nvSpPr>
        <p:spPr>
          <a:xfrm>
            <a:off x="2628262" y="7521708"/>
            <a:ext cx="2199541" cy="1139373"/>
          </a:xfrm>
          <a:prstGeom prst="rect">
            <a:avLst/>
          </a:prstGeom>
          <a:solidFill>
            <a:srgbClr val="F6C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D921D9BC-2FB0-48DD-8568-98B88CD645DB}"/>
              </a:ext>
            </a:extLst>
          </p:cNvPr>
          <p:cNvSpPr/>
          <p:nvPr userDrawn="1"/>
        </p:nvSpPr>
        <p:spPr>
          <a:xfrm>
            <a:off x="389299" y="7521708"/>
            <a:ext cx="2238962" cy="1139373"/>
          </a:xfrm>
          <a:prstGeom prst="rect">
            <a:avLst/>
          </a:prstGeom>
          <a:solidFill>
            <a:srgbClr val="FA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9299" y="212844"/>
            <a:ext cx="5866646" cy="452432"/>
          </a:xfrm>
        </p:spPr>
        <p:txBody>
          <a:bodyPr wrap="square" lIns="0" anchor="t" anchorCtr="0">
            <a:normAutofit/>
          </a:bodyPr>
          <a:lstStyle>
            <a:lvl1pPr>
              <a:defRPr sz="2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99" y="1400457"/>
            <a:ext cx="6781077" cy="230832"/>
          </a:xfrm>
        </p:spPr>
        <p:txBody>
          <a:bodyPr wrap="square" lIns="0" rIns="0" numCol="2" spcCol="180000">
            <a:sp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065CA46-5A58-41AF-B997-7E6A1EA17F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70191" y="9105561"/>
            <a:ext cx="4410499" cy="338554"/>
          </a:xfrm>
        </p:spPr>
        <p:txBody>
          <a:bodyPr wrap="square" l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  <a:lvl2pPr marL="87313" indent="-87313">
              <a:lnSpc>
                <a:spcPct val="100000"/>
              </a:lnSpc>
              <a:spcBef>
                <a:spcPts val="0"/>
              </a:spcBef>
              <a:defRPr sz="700">
                <a:solidFill>
                  <a:srgbClr val="2E2B77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252C84C-BB28-42EB-A69D-4D9A654B33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92586" y="2539739"/>
            <a:ext cx="5377790" cy="630000"/>
          </a:xfrm>
        </p:spPr>
        <p:txBody>
          <a:bodyPr wrap="square" lIns="0" tIns="0" rIns="0" numCol="1" spcCol="180000"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3EA159A4-8EAD-4420-8EA9-582DC2EBC65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89299" y="2471180"/>
            <a:ext cx="1222218" cy="276999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Publics visés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BC877661-618D-4051-9291-5047CB1B598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89299" y="5489251"/>
            <a:ext cx="3757188" cy="323165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62950A5-95C9-42A4-A3F1-AC31F5D7535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146487" y="5477232"/>
            <a:ext cx="3023889" cy="323165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xmlns="" id="{EB089DBF-0D31-4214-9FC8-A740AF711808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607864" y="6506290"/>
            <a:ext cx="3335485" cy="369332"/>
          </a:xfrm>
        </p:spPr>
        <p:txBody>
          <a:bodyPr wrap="square" lIns="0">
            <a:spAutoFit/>
          </a:bodyPr>
          <a:lstStyle>
            <a:lvl1pPr marL="88900" indent="-88900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en-US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69E85171-4845-4105-ADB9-5AA438B79C1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146487" y="6330621"/>
            <a:ext cx="3023889" cy="230832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Date de début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1C824754-639C-46D6-93DE-2ED7A906011B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46487" y="6908115"/>
            <a:ext cx="3023889" cy="230832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Date de fin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xmlns="" id="{EC4897F8-FF24-44ED-8DF2-97D13CCD0B50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46486" y="6459191"/>
            <a:ext cx="3023889" cy="43088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Juillet</a:t>
            </a:r>
          </a:p>
          <a:p>
            <a:pPr lvl="0"/>
            <a:r>
              <a:rPr lang="fr-FR" dirty="0"/>
              <a:t>2020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xmlns="" id="{E2AC8104-29FB-4922-B338-57E4F918BE51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146486" y="7081542"/>
            <a:ext cx="3023889" cy="43088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Juillet</a:t>
            </a:r>
          </a:p>
          <a:p>
            <a:pPr lvl="0"/>
            <a:r>
              <a:rPr lang="fr-FR" dirty="0"/>
              <a:t>2020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xmlns="" id="{2CA8C72A-A1F2-4C00-8872-B2F132E59E6C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2648988" y="7508237"/>
            <a:ext cx="2272333" cy="353943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En chiffres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xmlns="" id="{D139CA68-A7D5-411A-9C43-9EA2499FFDF0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2648988" y="8776941"/>
            <a:ext cx="2272333" cy="30777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Pour en savoir plus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xmlns="" id="{64390965-9017-45DA-913D-B38665ED0E3A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395351" y="7786625"/>
            <a:ext cx="2216226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Titre</a:t>
            </a:r>
            <a:endParaRPr lang="en-US" dirty="0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xmlns="" id="{B732EE31-0779-4819-B305-9817F7F85094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395351" y="8254283"/>
            <a:ext cx="2216226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xmlns="" id="{784896C3-BB3D-4613-84EE-2AE24DBC9B9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2644946" y="7786625"/>
            <a:ext cx="2262444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rgbClr val="FA4A4A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Titre</a:t>
            </a:r>
            <a:endParaRPr lang="en-US" dirty="0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xmlns="" id="{54BA38C4-4030-450D-9E56-3FFE9B0B4DF8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611577" y="8254283"/>
            <a:ext cx="2293059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xmlns="" id="{2A24F5FB-0351-4FBB-929B-165AEFE2619C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4921321" y="7786625"/>
            <a:ext cx="2249054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xmlns="" id="{95BFAB48-DFF2-4BD8-8653-1A72B19D6D2F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921321" y="8254283"/>
            <a:ext cx="2249054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pic>
        <p:nvPicPr>
          <p:cNvPr id="52" name="Graphique 51">
            <a:extLst>
              <a:ext uri="{FF2B5EF4-FFF2-40B4-BE49-F238E27FC236}">
                <a16:creationId xmlns:a16="http://schemas.microsoft.com/office/drawing/2014/main" xmlns="" id="{8EE08EE5-88BD-4E54-AC09-BF31686F26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87875" y="8031700"/>
            <a:ext cx="292974" cy="213072"/>
          </a:xfrm>
          <a:prstGeom prst="rect">
            <a:avLst/>
          </a:prstGeom>
        </p:spPr>
      </p:pic>
      <p:pic>
        <p:nvPicPr>
          <p:cNvPr id="55" name="Graphique 54">
            <a:extLst>
              <a:ext uri="{FF2B5EF4-FFF2-40B4-BE49-F238E27FC236}">
                <a16:creationId xmlns:a16="http://schemas.microsoft.com/office/drawing/2014/main" xmlns="" id="{24ABC34F-1F86-4550-80EA-7834CCF742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50305" y="5813240"/>
            <a:ext cx="376628" cy="383507"/>
          </a:xfrm>
          <a:prstGeom prst="rect">
            <a:avLst/>
          </a:prstGeom>
        </p:spPr>
      </p:pic>
      <p:pic>
        <p:nvPicPr>
          <p:cNvPr id="59" name="Graphique 58">
            <a:extLst>
              <a:ext uri="{FF2B5EF4-FFF2-40B4-BE49-F238E27FC236}">
                <a16:creationId xmlns:a16="http://schemas.microsoft.com/office/drawing/2014/main" xmlns="" id="{3BABC625-6D72-4DA2-B741-1A34CFAD69D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32155" y="10034930"/>
            <a:ext cx="976373" cy="311133"/>
          </a:xfrm>
          <a:prstGeom prst="rect">
            <a:avLst/>
          </a:prstGeom>
        </p:spPr>
      </p:pic>
      <p:pic>
        <p:nvPicPr>
          <p:cNvPr id="67" name="Graphique 66">
            <a:extLst>
              <a:ext uri="{FF2B5EF4-FFF2-40B4-BE49-F238E27FC236}">
                <a16:creationId xmlns:a16="http://schemas.microsoft.com/office/drawing/2014/main" xmlns="" id="{E736847B-66F5-468C-96F5-28724878D3A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90822" y="253265"/>
            <a:ext cx="679553" cy="906071"/>
          </a:xfrm>
          <a:prstGeom prst="rect">
            <a:avLst/>
          </a:prstGeom>
        </p:spPr>
      </p:pic>
      <p:sp>
        <p:nvSpPr>
          <p:cNvPr id="69" name="Content Placeholder 2">
            <a:extLst>
              <a:ext uri="{FF2B5EF4-FFF2-40B4-BE49-F238E27FC236}">
                <a16:creationId xmlns:a16="http://schemas.microsoft.com/office/drawing/2014/main" xmlns="" id="{E1ED673A-94FC-46F1-BB47-9FCE86169739}"/>
              </a:ext>
            </a:extLst>
          </p:cNvPr>
          <p:cNvSpPr>
            <a:spLocks noGrp="1"/>
          </p:cNvSpPr>
          <p:nvPr userDrawn="1">
            <p:ph idx="31" hasCustomPrompt="1"/>
          </p:nvPr>
        </p:nvSpPr>
        <p:spPr>
          <a:xfrm>
            <a:off x="389297" y="664535"/>
            <a:ext cx="5866647" cy="646605"/>
          </a:xfrm>
        </p:spPr>
        <p:txBody>
          <a:bodyPr wrap="square" lIns="0" rIns="0" numCol="2" spcCol="18000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</a:t>
            </a:r>
          </a:p>
        </p:txBody>
      </p: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xmlns="" id="{2E4E200B-6FB7-46C5-8748-6D00463C6D5C}"/>
              </a:ext>
            </a:extLst>
          </p:cNvPr>
          <p:cNvCxnSpPr>
            <a:cxnSpLocks/>
          </p:cNvCxnSpPr>
          <p:nvPr userDrawn="1"/>
        </p:nvCxnSpPr>
        <p:spPr>
          <a:xfrm>
            <a:off x="389297" y="684985"/>
            <a:ext cx="12437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Graphique 79">
            <a:extLst>
              <a:ext uri="{FF2B5EF4-FFF2-40B4-BE49-F238E27FC236}">
                <a16:creationId xmlns:a16="http://schemas.microsoft.com/office/drawing/2014/main" xmlns="" id="{FF998015-E1E8-4F1A-B6E6-F74FDFBA7ED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9097" y="2811825"/>
            <a:ext cx="342619" cy="342619"/>
          </a:xfrm>
          <a:prstGeom prst="rect">
            <a:avLst/>
          </a:prstGeom>
        </p:spPr>
      </p:pic>
      <p:pic>
        <p:nvPicPr>
          <p:cNvPr id="81" name="Graphique 80">
            <a:extLst>
              <a:ext uri="{FF2B5EF4-FFF2-40B4-BE49-F238E27FC236}">
                <a16:creationId xmlns:a16="http://schemas.microsoft.com/office/drawing/2014/main" xmlns="" id="{59D5CDBD-5634-431C-B7DB-D2FB9F1C1BF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098" y="3613331"/>
            <a:ext cx="342619" cy="363384"/>
          </a:xfrm>
          <a:prstGeom prst="rect">
            <a:avLst/>
          </a:prstGeom>
        </p:spPr>
      </p:pic>
      <p:pic>
        <p:nvPicPr>
          <p:cNvPr id="82" name="Graphique 81">
            <a:extLst>
              <a:ext uri="{FF2B5EF4-FFF2-40B4-BE49-F238E27FC236}">
                <a16:creationId xmlns:a16="http://schemas.microsoft.com/office/drawing/2014/main" xmlns="" id="{21E802BD-654E-4026-B329-A2D57932761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51254" y="4846286"/>
            <a:ext cx="320462" cy="2975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3703009" y="8030317"/>
            <a:ext cx="146317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F17C-01B5-49A6-8C2A-B7C9B250C37F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DABA-E8D3-4720-BA71-1321C983A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54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2.png"/><Relationship Id="rId26" Type="http://schemas.openxmlformats.org/officeDocument/2006/relationships/image" Target="../media/image14.png"/><Relationship Id="rId12" Type="http://schemas.openxmlformats.org/officeDocument/2006/relationships/image" Target="../media/image28.svg"/><Relationship Id="rId25" Type="http://schemas.openxmlformats.org/officeDocument/2006/relationships/image" Target="../media/image4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5" Type="http://schemas.openxmlformats.org/officeDocument/2006/relationships/image" Target="../media/image13.png"/><Relationship Id="rId28" Type="http://schemas.openxmlformats.org/officeDocument/2006/relationships/image" Target="../media/image15.png"/><Relationship Id="rId10" Type="http://schemas.openxmlformats.org/officeDocument/2006/relationships/image" Target="../media/image24.svg"/><Relationship Id="rId9" Type="http://schemas.openxmlformats.org/officeDocument/2006/relationships/image" Target="../media/image10.png"/><Relationship Id="rId14" Type="http://schemas.openxmlformats.org/officeDocument/2006/relationships/image" Target="../media/image32.svg"/><Relationship Id="rId27" Type="http://schemas.openxmlformats.org/officeDocument/2006/relationships/image" Target="../media/image4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re 38">
            <a:extLst>
              <a:ext uri="{FF2B5EF4-FFF2-40B4-BE49-F238E27FC236}">
                <a16:creationId xmlns:a16="http://schemas.microsoft.com/office/drawing/2014/main" xmlns="" id="{91088E8C-92D2-4E1C-99E2-5B48F640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99" y="0"/>
            <a:ext cx="5866646" cy="534713"/>
          </a:xfrm>
        </p:spPr>
        <p:txBody>
          <a:bodyPr>
            <a:noAutofit/>
          </a:bodyPr>
          <a:lstStyle/>
          <a:p>
            <a:r>
              <a:rPr lang="fr-FR" sz="1600" cap="none" dirty="0" smtClean="0"/>
              <a:t/>
            </a:r>
            <a:br>
              <a:rPr lang="fr-FR" sz="1600" cap="none" dirty="0" smtClean="0"/>
            </a:br>
            <a:r>
              <a:rPr lang="fr-FR" sz="1600" cap="none" dirty="0" smtClean="0"/>
              <a:t>DEFFINOV Tiers-lieux (+ </a:t>
            </a:r>
            <a:r>
              <a:rPr lang="fr-FR" sz="1600" cap="none" dirty="0" smtClean="0"/>
              <a:t>nom de </a:t>
            </a:r>
            <a:r>
              <a:rPr lang="fr-FR" sz="1600" cap="none" dirty="0" smtClean="0"/>
              <a:t>l’action)</a:t>
            </a:r>
            <a:endParaRPr lang="fr-FR" sz="1600" cap="none" dirty="0"/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xmlns="" id="{C8D4172D-DC84-4E8D-8B34-3B769780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155" y="1502229"/>
            <a:ext cx="5384221" cy="665018"/>
          </a:xfrm>
        </p:spPr>
        <p:txBody>
          <a:bodyPr numCol="1"/>
          <a:lstStyle/>
          <a:p>
            <a:endParaRPr lang="fr-FR" dirty="0"/>
          </a:p>
        </p:txBody>
      </p:sp>
      <p:sp>
        <p:nvSpPr>
          <p:cNvPr id="74" name="Espace réservé du contenu 73">
            <a:extLst>
              <a:ext uri="{FF2B5EF4-FFF2-40B4-BE49-F238E27FC236}">
                <a16:creationId xmlns:a16="http://schemas.microsoft.com/office/drawing/2014/main" xmlns="" id="{9B28FAE0-E1FE-437D-9D8F-1009E9D4059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62289" y="9029361"/>
            <a:ext cx="4893656" cy="938719"/>
          </a:xfrm>
        </p:spPr>
        <p:txBody>
          <a:bodyPr numCol="2"/>
          <a:lstStyle/>
          <a:p>
            <a:r>
              <a:rPr lang="fr-FR" dirty="0"/>
              <a:t>Principal </a:t>
            </a:r>
            <a:r>
              <a:rPr lang="fr-FR" dirty="0" smtClean="0"/>
              <a:t>interlocuteur</a:t>
            </a:r>
            <a:endParaRPr lang="fr-FR" dirty="0"/>
          </a:p>
          <a:p>
            <a:pPr marL="0" lvl="1" indent="0">
              <a:buNone/>
            </a:pPr>
            <a:r>
              <a:rPr lang="fr-FR" dirty="0" smtClean="0"/>
              <a:t> </a:t>
            </a:r>
          </a:p>
          <a:p>
            <a:pPr marL="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0" lvl="1" indent="0">
              <a:buNone/>
            </a:pPr>
            <a:r>
              <a:rPr lang="fr-FR" sz="900" dirty="0"/>
              <a:t>Autres contacts et liens</a:t>
            </a:r>
          </a:p>
          <a:p>
            <a:pPr marL="0" lvl="1" indent="0">
              <a:buNone/>
            </a:pPr>
            <a:r>
              <a:rPr lang="fr-FR" dirty="0"/>
              <a:t>	</a:t>
            </a:r>
            <a:r>
              <a:rPr lang="fr-FR" dirty="0" smtClean="0"/>
              <a:t>Site : </a:t>
            </a:r>
          </a:p>
          <a:p>
            <a:pPr marL="0" lvl="1" indent="0">
              <a:buNone/>
            </a:pPr>
            <a:r>
              <a:rPr lang="fr-FR" dirty="0" smtClean="0"/>
              <a:t> Mail :</a:t>
            </a:r>
            <a:endParaRPr lang="fr-FR" dirty="0"/>
          </a:p>
          <a:p>
            <a:pPr lvl="1"/>
            <a:r>
              <a:rPr lang="fr-FR" dirty="0" smtClean="0"/>
              <a:t>Numéro de téléphone :</a:t>
            </a:r>
            <a:endParaRPr lang="fr-FR" dirty="0"/>
          </a:p>
        </p:txBody>
      </p:sp>
      <p:sp>
        <p:nvSpPr>
          <p:cNvPr id="42" name="Espace réservé du contenu 41">
            <a:extLst>
              <a:ext uri="{FF2B5EF4-FFF2-40B4-BE49-F238E27FC236}">
                <a16:creationId xmlns:a16="http://schemas.microsoft.com/office/drawing/2014/main" xmlns="" id="{2586FC1C-342B-4D07-8D33-A1767ED619F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92586" y="3093522"/>
            <a:ext cx="5377790" cy="147855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3" name="Espace réservé du contenu 42">
            <a:extLst>
              <a:ext uri="{FF2B5EF4-FFF2-40B4-BE49-F238E27FC236}">
                <a16:creationId xmlns:a16="http://schemas.microsoft.com/office/drawing/2014/main" xmlns="" id="{D13AD931-B9E5-4F3B-84B6-AE860EE1F7F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/>
              <a:t>Publics visés</a:t>
            </a:r>
          </a:p>
        </p:txBody>
      </p:sp>
      <p:sp>
        <p:nvSpPr>
          <p:cNvPr id="76" name="Espace réservé du contenu 75">
            <a:extLst>
              <a:ext uri="{FF2B5EF4-FFF2-40B4-BE49-F238E27FC236}">
                <a16:creationId xmlns:a16="http://schemas.microsoft.com/office/drawing/2014/main" xmlns="" id="{A4FC67D6-C45E-4C05-A56E-D18C0EBCF91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146487" y="5513321"/>
            <a:ext cx="3023889" cy="307777"/>
          </a:xfrm>
        </p:spPr>
        <p:txBody>
          <a:bodyPr/>
          <a:lstStyle/>
          <a:p>
            <a:r>
              <a:rPr lang="fr-FR" sz="1400" dirty="0"/>
              <a:t>Calendrier</a:t>
            </a:r>
            <a:endParaRPr lang="fr-FR" sz="1600" dirty="0"/>
          </a:p>
        </p:txBody>
      </p:sp>
      <p:sp>
        <p:nvSpPr>
          <p:cNvPr id="78" name="Espace réservé du contenu 77">
            <a:extLst>
              <a:ext uri="{FF2B5EF4-FFF2-40B4-BE49-F238E27FC236}">
                <a16:creationId xmlns:a16="http://schemas.microsoft.com/office/drawing/2014/main" xmlns="" id="{EF4429C3-3357-42AE-9163-215A4D12CC1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146487" y="6210298"/>
            <a:ext cx="3023889" cy="230832"/>
          </a:xfrm>
        </p:spPr>
        <p:txBody>
          <a:bodyPr/>
          <a:lstStyle/>
          <a:p>
            <a:r>
              <a:rPr lang="fr-FR" dirty="0"/>
              <a:t>Date de début</a:t>
            </a:r>
          </a:p>
        </p:txBody>
      </p:sp>
      <p:sp>
        <p:nvSpPr>
          <p:cNvPr id="79" name="Espace réservé du contenu 78">
            <a:extLst>
              <a:ext uri="{FF2B5EF4-FFF2-40B4-BE49-F238E27FC236}">
                <a16:creationId xmlns:a16="http://schemas.microsoft.com/office/drawing/2014/main" xmlns="" id="{392BDE68-51EB-4671-BB9D-9BA426ED4894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146487" y="6847956"/>
            <a:ext cx="3023889" cy="230832"/>
          </a:xfrm>
        </p:spPr>
        <p:txBody>
          <a:bodyPr/>
          <a:lstStyle/>
          <a:p>
            <a:r>
              <a:rPr lang="fr-FR" dirty="0"/>
              <a:t>Date de fin</a:t>
            </a:r>
          </a:p>
        </p:txBody>
      </p:sp>
      <p:sp>
        <p:nvSpPr>
          <p:cNvPr id="80" name="Espace réservé du contenu 79">
            <a:extLst>
              <a:ext uri="{FF2B5EF4-FFF2-40B4-BE49-F238E27FC236}">
                <a16:creationId xmlns:a16="http://schemas.microsoft.com/office/drawing/2014/main" xmlns="" id="{CD72F2B6-562B-4843-A408-061772752B82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146486" y="6326843"/>
            <a:ext cx="3023889" cy="307777"/>
          </a:xfrm>
        </p:spPr>
        <p:txBody>
          <a:bodyPr/>
          <a:lstStyle/>
          <a:p>
            <a:r>
              <a:rPr lang="fr-FR" sz="1400" dirty="0" smtClean="0"/>
              <a:t>Mois/Année</a:t>
            </a:r>
            <a:endParaRPr lang="fr-FR" sz="1400" dirty="0"/>
          </a:p>
        </p:txBody>
      </p:sp>
      <p:sp>
        <p:nvSpPr>
          <p:cNvPr id="81" name="Espace réservé du contenu 80">
            <a:extLst>
              <a:ext uri="{FF2B5EF4-FFF2-40B4-BE49-F238E27FC236}">
                <a16:creationId xmlns:a16="http://schemas.microsoft.com/office/drawing/2014/main" xmlns="" id="{35FC8C54-1AA4-4316-8584-E0A13BB8316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146486" y="6985287"/>
            <a:ext cx="3023889" cy="307777"/>
          </a:xfrm>
        </p:spPr>
        <p:txBody>
          <a:bodyPr/>
          <a:lstStyle/>
          <a:p>
            <a:r>
              <a:rPr lang="fr-FR" sz="1400" dirty="0" smtClean="0"/>
              <a:t>Mois/Année</a:t>
            </a:r>
            <a:endParaRPr lang="fr-FR" sz="1400" dirty="0"/>
          </a:p>
        </p:txBody>
      </p:sp>
      <p:sp>
        <p:nvSpPr>
          <p:cNvPr id="83" name="Espace réservé du contenu 82">
            <a:extLst>
              <a:ext uri="{FF2B5EF4-FFF2-40B4-BE49-F238E27FC236}">
                <a16:creationId xmlns:a16="http://schemas.microsoft.com/office/drawing/2014/main" xmlns="" id="{161DFF21-2A04-4BD4-9C15-75224A559B0E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2648988" y="8776941"/>
            <a:ext cx="2272333" cy="307777"/>
          </a:xfrm>
        </p:spPr>
        <p:txBody>
          <a:bodyPr/>
          <a:lstStyle/>
          <a:p>
            <a:r>
              <a:rPr lang="fr-FR" dirty="0"/>
              <a:t>Pour en </a:t>
            </a:r>
            <a:r>
              <a:rPr lang="fr-FR" dirty="0" smtClean="0"/>
              <a:t>savoir </a:t>
            </a:r>
            <a:r>
              <a:rPr lang="fr-FR" dirty="0"/>
              <a:t>plus</a:t>
            </a:r>
          </a:p>
        </p:txBody>
      </p:sp>
      <p:sp>
        <p:nvSpPr>
          <p:cNvPr id="84" name="Espace réservé du contenu 83">
            <a:extLst>
              <a:ext uri="{FF2B5EF4-FFF2-40B4-BE49-F238E27FC236}">
                <a16:creationId xmlns:a16="http://schemas.microsoft.com/office/drawing/2014/main" xmlns="" id="{DB3075C7-F88A-4067-ABAE-517C9E0BB305}"/>
              </a:ext>
            </a:extLst>
          </p:cNvPr>
          <p:cNvSpPr>
            <a:spLocks noGrp="1"/>
          </p:cNvSpPr>
          <p:nvPr>
            <p:ph idx="25"/>
          </p:nvPr>
        </p:nvSpPr>
        <p:spPr/>
        <p:txBody>
          <a:bodyPr/>
          <a:lstStyle/>
          <a:p>
            <a:r>
              <a:rPr lang="fr-FR" dirty="0" smtClean="0"/>
              <a:t>Nombre </a:t>
            </a:r>
            <a:r>
              <a:rPr lang="fr-FR" dirty="0"/>
              <a:t>de bénéficiaires prévu</a:t>
            </a:r>
          </a:p>
        </p:txBody>
      </p:sp>
      <p:sp>
        <p:nvSpPr>
          <p:cNvPr id="85" name="Espace réservé du contenu 84">
            <a:extLst>
              <a:ext uri="{FF2B5EF4-FFF2-40B4-BE49-F238E27FC236}">
                <a16:creationId xmlns:a16="http://schemas.microsoft.com/office/drawing/2014/main" xmlns="" id="{C7AD5EE8-99BB-4B17-8E52-D35D5BE430D4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95351" y="8254283"/>
            <a:ext cx="2216226" cy="353943"/>
          </a:xfrm>
        </p:spPr>
        <p:txBody>
          <a:bodyPr/>
          <a:lstStyle/>
          <a:p>
            <a:r>
              <a:rPr lang="fr-FR" dirty="0" smtClean="0"/>
              <a:t>XXX</a:t>
            </a:r>
            <a:endParaRPr lang="fr-FR" dirty="0"/>
          </a:p>
        </p:txBody>
      </p:sp>
      <p:sp>
        <p:nvSpPr>
          <p:cNvPr id="59" name="Espace réservé du contenu 58">
            <a:extLst>
              <a:ext uri="{FF2B5EF4-FFF2-40B4-BE49-F238E27FC236}">
                <a16:creationId xmlns:a16="http://schemas.microsoft.com/office/drawing/2014/main" xmlns="" id="{4461E912-7BAE-4FDE-9C94-5DD1137C9D47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389299" y="528453"/>
            <a:ext cx="5866647" cy="853940"/>
          </a:xfrm>
        </p:spPr>
        <p:txBody>
          <a:bodyPr numCol="1">
            <a:normAutofit/>
          </a:bodyPr>
          <a:lstStyle/>
          <a:p>
            <a:r>
              <a:rPr lang="fr-FR" sz="1000" dirty="0" smtClean="0"/>
              <a:t>Structure porteuse : </a:t>
            </a:r>
          </a:p>
          <a:p>
            <a:r>
              <a:rPr lang="fr-FR" sz="1000" dirty="0" smtClean="0"/>
              <a:t>Partenaires</a:t>
            </a: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xmlns="" id="{57AB7106-1E44-4470-BD6C-8FF35CFB7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1360829" y="5768571"/>
            <a:ext cx="593032" cy="432704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xmlns="" id="{CD335908-E63C-4860-A205-1E4D0A0B9F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568834" y="5604439"/>
            <a:ext cx="379244" cy="333083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xmlns="" id="{8ABF6C4B-CAC6-4E31-A018-1A82B3EB690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352307" y="5388044"/>
            <a:ext cx="448324" cy="347588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xmlns="" id="{B3DB31E4-36AE-4BF9-A22A-A0B5A78083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3821" y="5095363"/>
            <a:ext cx="286409" cy="350557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xmlns="" id="{889A2E8F-A35C-42DE-9948-F8EA696C980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62626" y="5672708"/>
            <a:ext cx="499662" cy="696969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xmlns="" id="{82E3F01E-C10E-4377-AA41-AC08B827E22B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-1034148" y="6181454"/>
            <a:ext cx="112070" cy="256942"/>
          </a:xfrm>
          <a:prstGeom prst="rect">
            <a:avLst/>
          </a:prstGeom>
        </p:spPr>
      </p:pic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xmlns="" id="{B6F36F88-46D4-475E-B730-2D19735FD180}"/>
              </a:ext>
            </a:extLst>
          </p:cNvPr>
          <p:cNvCxnSpPr>
            <a:cxnSpLocks/>
          </p:cNvCxnSpPr>
          <p:nvPr/>
        </p:nvCxnSpPr>
        <p:spPr>
          <a:xfrm>
            <a:off x="1678993" y="2567958"/>
            <a:ext cx="0" cy="48395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ce réservé du contenu 42">
            <a:extLst>
              <a:ext uri="{FF2B5EF4-FFF2-40B4-BE49-F238E27FC236}">
                <a16:creationId xmlns:a16="http://schemas.microsoft.com/office/drawing/2014/main" xmlns="" id="{8F35DAC2-F8CD-4FAA-ADDB-7F54ED88DAEA}"/>
              </a:ext>
            </a:extLst>
          </p:cNvPr>
          <p:cNvSpPr txBox="1">
            <a:spLocks/>
          </p:cNvSpPr>
          <p:nvPr/>
        </p:nvSpPr>
        <p:spPr>
          <a:xfrm>
            <a:off x="389299" y="3256804"/>
            <a:ext cx="1222218" cy="276999"/>
          </a:xfrm>
          <a:prstGeom prst="rect">
            <a:avLst/>
          </a:prstGeom>
        </p:spPr>
        <p:txBody>
          <a:bodyPr vert="horz" wrap="square" lIns="0" tIns="45720" rIns="0" bIns="45720" numCol="1" spcCol="180000" rtlCol="0">
            <a:spAutoFit/>
          </a:bodyPr>
          <a:lstStyle>
            <a:lvl1pPr marL="0" indent="0" algn="ctr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2E2B77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Descriptif </a:t>
            </a:r>
            <a:endParaRPr lang="fr-FR" dirty="0"/>
          </a:p>
        </p:txBody>
      </p:sp>
      <p:sp>
        <p:nvSpPr>
          <p:cNvPr id="67" name="Espace réservé du contenu 42">
            <a:extLst>
              <a:ext uri="{FF2B5EF4-FFF2-40B4-BE49-F238E27FC236}">
                <a16:creationId xmlns:a16="http://schemas.microsoft.com/office/drawing/2014/main" xmlns="" id="{32583681-08E1-4192-9864-0AF053AABF36}"/>
              </a:ext>
            </a:extLst>
          </p:cNvPr>
          <p:cNvSpPr txBox="1">
            <a:spLocks/>
          </p:cNvSpPr>
          <p:nvPr/>
        </p:nvSpPr>
        <p:spPr>
          <a:xfrm>
            <a:off x="389299" y="4572074"/>
            <a:ext cx="1222218" cy="251817"/>
          </a:xfrm>
          <a:prstGeom prst="rect">
            <a:avLst/>
          </a:prstGeom>
        </p:spPr>
        <p:txBody>
          <a:bodyPr vert="horz" wrap="square" lIns="0" tIns="45720" rIns="0" bIns="45720" numCol="1" spcCol="180000" rtlCol="0">
            <a:spAutoFit/>
          </a:bodyPr>
          <a:lstStyle>
            <a:lvl1pPr marL="0" indent="0" algn="ctr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2E2B77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Plus-value</a:t>
            </a:r>
          </a:p>
        </p:txBody>
      </p: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xmlns="" id="{FE6E0F40-2AAF-4162-B3EB-71AFA0E146FB}"/>
              </a:ext>
            </a:extLst>
          </p:cNvPr>
          <p:cNvCxnSpPr>
            <a:cxnSpLocks/>
          </p:cNvCxnSpPr>
          <p:nvPr/>
        </p:nvCxnSpPr>
        <p:spPr>
          <a:xfrm>
            <a:off x="1678993" y="3227448"/>
            <a:ext cx="0" cy="1344626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xmlns="" id="{CB2F2196-9C88-402E-A860-D81719B1F243}"/>
              </a:ext>
            </a:extLst>
          </p:cNvPr>
          <p:cNvCxnSpPr>
            <a:cxnSpLocks/>
          </p:cNvCxnSpPr>
          <p:nvPr/>
        </p:nvCxnSpPr>
        <p:spPr>
          <a:xfrm>
            <a:off x="1678993" y="4668022"/>
            <a:ext cx="0" cy="439955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xmlns="" id="{574C5FA2-BCF6-4155-AA39-C22CDACFB6FA}"/>
              </a:ext>
            </a:extLst>
          </p:cNvPr>
          <p:cNvCxnSpPr>
            <a:cxnSpLocks/>
          </p:cNvCxnSpPr>
          <p:nvPr/>
        </p:nvCxnSpPr>
        <p:spPr>
          <a:xfrm>
            <a:off x="6124912" y="6333843"/>
            <a:ext cx="818698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xmlns="" id="{500B272A-33C1-4DAA-B347-0EEE2661AA10}"/>
              </a:ext>
            </a:extLst>
          </p:cNvPr>
          <p:cNvCxnSpPr>
            <a:cxnSpLocks/>
          </p:cNvCxnSpPr>
          <p:nvPr/>
        </p:nvCxnSpPr>
        <p:spPr>
          <a:xfrm>
            <a:off x="4379903" y="6333843"/>
            <a:ext cx="818698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xmlns="" id="{82094794-2345-4EC8-9213-FE3A16408802}"/>
              </a:ext>
            </a:extLst>
          </p:cNvPr>
          <p:cNvCxnSpPr>
            <a:cxnSpLocks/>
          </p:cNvCxnSpPr>
          <p:nvPr/>
        </p:nvCxnSpPr>
        <p:spPr>
          <a:xfrm>
            <a:off x="6051069" y="6973252"/>
            <a:ext cx="892541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xmlns="" id="{31B5344F-2310-4739-84CF-E8A5BB60C372}"/>
              </a:ext>
            </a:extLst>
          </p:cNvPr>
          <p:cNvCxnSpPr>
            <a:cxnSpLocks/>
          </p:cNvCxnSpPr>
          <p:nvPr/>
        </p:nvCxnSpPr>
        <p:spPr>
          <a:xfrm>
            <a:off x="4379903" y="6973252"/>
            <a:ext cx="917060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xmlns="" id="{F98B7036-828C-43D1-8A68-D26889E5FC89}"/>
              </a:ext>
            </a:extLst>
          </p:cNvPr>
          <p:cNvCxnSpPr>
            <a:cxnSpLocks/>
          </p:cNvCxnSpPr>
          <p:nvPr/>
        </p:nvCxnSpPr>
        <p:spPr>
          <a:xfrm>
            <a:off x="4475050" y="7720310"/>
            <a:ext cx="24685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xmlns="" id="{54D9B5DE-AD0A-4599-A7B1-2B81E5EE7C8F}"/>
              </a:ext>
            </a:extLst>
          </p:cNvPr>
          <p:cNvCxnSpPr>
            <a:cxnSpLocks/>
          </p:cNvCxnSpPr>
          <p:nvPr/>
        </p:nvCxnSpPr>
        <p:spPr>
          <a:xfrm>
            <a:off x="625812" y="7720310"/>
            <a:ext cx="24685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36721" y="5923001"/>
            <a:ext cx="3182999" cy="1148755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</a:rPr>
              <a:t>Territoire d’intervention (Région, Département, Ville, QPV)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6"/>
          </p:nvPr>
        </p:nvSpPr>
        <p:spPr>
          <a:xfrm>
            <a:off x="389299" y="5604439"/>
            <a:ext cx="3757188" cy="318562"/>
          </a:xfrm>
        </p:spPr>
        <p:txBody>
          <a:bodyPr/>
          <a:lstStyle/>
          <a:p>
            <a:r>
              <a:rPr lang="fr-FR" sz="1400" dirty="0" smtClean="0"/>
              <a:t>Pays de la Loire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8452" y="1657344"/>
            <a:ext cx="108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E2B77"/>
                </a:solidFill>
              </a:rPr>
              <a:t>Principaux objectifs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xmlns="" id="{B6F36F88-46D4-475E-B730-2D19735FD180}"/>
              </a:ext>
            </a:extLst>
          </p:cNvPr>
          <p:cNvCxnSpPr>
            <a:cxnSpLocks/>
          </p:cNvCxnSpPr>
          <p:nvPr/>
        </p:nvCxnSpPr>
        <p:spPr>
          <a:xfrm>
            <a:off x="1678993" y="1635059"/>
            <a:ext cx="0" cy="48395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21" y="248556"/>
            <a:ext cx="1129870" cy="9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5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NCF RESE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64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2E2B7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50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DEFFINOV Tiers-lieux (+ nom de l’action)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</dc:title>
  <dc:creator>virginie seguineau</dc:creator>
  <cp:lastModifiedBy>FORNEY Christophe (DR-PDL)</cp:lastModifiedBy>
  <cp:revision>60</cp:revision>
  <cp:lastPrinted>2020-02-06T13:25:53Z</cp:lastPrinted>
  <dcterms:created xsi:type="dcterms:W3CDTF">2019-10-30T13:22:37Z</dcterms:created>
  <dcterms:modified xsi:type="dcterms:W3CDTF">2022-09-13T07:51:57Z</dcterms:modified>
</cp:coreProperties>
</file>